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D7FA9-EB81-41F7-A0BB-E9B0172EB62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DAFB5-6B9E-4341-BF03-1AC8452CA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Aș fi făcut și ăsta pe hârtie dar nu încăpea.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DAFB5-6B9E-4341-BF03-1AC8452CAF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4FA7-8EEB-441E-9942-24C34B78DA6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725F-2F1B-4489-857B-7BE9D30D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4FA7-8EEB-441E-9942-24C34B78DA6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725F-2F1B-4489-857B-7BE9D30D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6C64FA7-8EEB-441E-9942-24C34B78DA6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4BB725F-2F1B-4489-857B-7BE9D30D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4FA7-8EEB-441E-9942-24C34B78DA6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725F-2F1B-4489-857B-7BE9D30D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4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C64FA7-8EEB-441E-9942-24C34B78DA6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BB725F-2F1B-4489-857B-7BE9D30D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8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4FA7-8EEB-441E-9942-24C34B78DA6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725F-2F1B-4489-857B-7BE9D30D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4FA7-8EEB-441E-9942-24C34B78DA6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725F-2F1B-4489-857B-7BE9D30D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4FA7-8EEB-441E-9942-24C34B78DA6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725F-2F1B-4489-857B-7BE9D30D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4FA7-8EEB-441E-9942-24C34B78DA6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725F-2F1B-4489-857B-7BE9D30D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4FA7-8EEB-441E-9942-24C34B78DA6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725F-2F1B-4489-857B-7BE9D30D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4FA7-8EEB-441E-9942-24C34B78DA6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725F-2F1B-4489-857B-7BE9D30D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3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6C64FA7-8EEB-441E-9942-24C34B78DA6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4BB725F-2F1B-4489-857B-7BE9D30D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84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og.com/en/search.html?query=LT3092" TargetMode="External"/><Relationship Id="rId2" Type="http://schemas.openxmlformats.org/officeDocument/2006/relationships/hyperlink" Target="http://www.bel.utcluj.ro/dce/didactic/cef/12_Temporizator55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og.com/en/products/adtl082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F74F-C4AB-7A7A-E3E7-2521DEE49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ro-RO" sz="66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Proiect SCIA</a:t>
            </a:r>
            <a:endParaRPr lang="en-US" sz="66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079C1-F51F-7E00-69A3-9F363A974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sz="24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Student: Aniței Gabriela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sz="24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Îndrumător: Albert Csaba Fazakas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sz="24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Grupa:2232/1</a:t>
            </a:r>
          </a:p>
        </p:txBody>
      </p:sp>
    </p:spTree>
    <p:extLst>
      <p:ext uri="{BB962C8B-B14F-4D97-AF65-F5344CB8AC3E}">
        <p14:creationId xmlns:p14="http://schemas.microsoft.com/office/powerpoint/2010/main" val="620803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1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8B6301-1F7C-E556-7F67-2395AF15E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C89111-6C7C-CB84-C890-AD2B517E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1" y="284176"/>
            <a:ext cx="10081308" cy="15087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o-RO" sz="5400" b="0" i="0" kern="1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Amplificatorul</a:t>
            </a:r>
            <a:r>
              <a:rPr lang="en-US" sz="5400" b="0" i="0" kern="1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o-RO" sz="5400" b="0" i="0" kern="1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neinversor</a:t>
            </a:r>
            <a:br>
              <a:rPr lang="ro-RO" sz="5400" b="0" i="0" kern="1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pe hârtie</a:t>
            </a:r>
            <a:endParaRPr lang="en-US" sz="5400" b="0" i="0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7C3AA-B14B-8B65-B2ED-D849D5E42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543" y="2180955"/>
            <a:ext cx="7535327" cy="38676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963504-F571-E83C-B706-9275BC074395}"/>
              </a:ext>
            </a:extLst>
          </p:cNvPr>
          <p:cNvSpPr txBox="1"/>
          <p:nvPr/>
        </p:nvSpPr>
        <p:spPr>
          <a:xfrm>
            <a:off x="0" y="609448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Am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ajustat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R</a:t>
            </a:r>
            <a:r>
              <a:rPr lang="en-US" baseline="-25000" dirty="0">
                <a:solidFill>
                  <a:schemeClr val="bg2">
                    <a:lumMod val="75000"/>
                  </a:schemeClr>
                </a:solidFill>
              </a:rPr>
              <a:t>2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de 10k</a:t>
            </a:r>
            <a:r>
              <a:rPr lang="el-GR" dirty="0">
                <a:solidFill>
                  <a:schemeClr val="bg2">
                    <a:lumMod val="75000"/>
                  </a:schemeClr>
                </a:solidFill>
              </a:rPr>
              <a:t>Ω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deoarece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de 30k</a:t>
            </a:r>
            <a:r>
              <a:rPr lang="el-GR" dirty="0">
                <a:solidFill>
                  <a:schemeClr val="bg2">
                    <a:lumMod val="75000"/>
                  </a:schemeClr>
                </a:solidFill>
              </a:rPr>
              <a:t>Ω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ne d</a:t>
            </a:r>
            <a:r>
              <a:rPr lang="ro-RO" dirty="0">
                <a:solidFill>
                  <a:schemeClr val="bg2">
                    <a:lumMod val="75000"/>
                  </a:schemeClr>
                </a:solidFill>
              </a:rPr>
              <a:t>ădea un semnal dreptunghiular, când acest neinversor este pentru a limita tringhiul în trapez.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0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EDE049-7DC5-DB07-47AD-3F0C6A034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54B0F8-3E13-F8D0-1BD2-A777369D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09006"/>
            <a:ext cx="10990217" cy="161108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Amplificatorul neinversor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LTSpice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114DE-0F94-D4A4-64C6-404C071F69B7}"/>
              </a:ext>
            </a:extLst>
          </p:cNvPr>
          <p:cNvSpPr txBox="1"/>
          <p:nvPr/>
        </p:nvSpPr>
        <p:spPr>
          <a:xfrm>
            <a:off x="6679474" y="2316480"/>
            <a:ext cx="4197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	Rezistența R</a:t>
            </a:r>
            <a:r>
              <a:rPr lang="ro-RO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(10G)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are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rolul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asigura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 cale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curent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scurgere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pentru 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preveni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acumularea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sarcină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intrarea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AO,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ales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dacă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intrarea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este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legată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un circuit cu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impedanță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mare, cum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este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în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acest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caz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64A5E6-3C42-14F0-0D25-3FB485BAE1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140" b="6777"/>
          <a:stretch/>
        </p:blipFill>
        <p:spPr>
          <a:xfrm>
            <a:off x="334776" y="2081349"/>
            <a:ext cx="5287113" cy="44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9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08669-4136-894E-4EB4-5660BB22E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8F34-D581-412D-498A-2240E11D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Semnalul de la iNtrarea și ieșirea neinversorului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FA50E-9B67-408D-6CF2-27D326C48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6" y="1933648"/>
            <a:ext cx="9657806" cy="4640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51C547-9EAD-80EA-DFE2-FA737EC3F51A}"/>
              </a:ext>
            </a:extLst>
          </p:cNvPr>
          <p:cNvSpPr txBox="1"/>
          <p:nvPr/>
        </p:nvSpPr>
        <p:spPr>
          <a:xfrm>
            <a:off x="10154195" y="2222411"/>
            <a:ext cx="1872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Cu albastru este semnalul de la intrarea neinversorului, iar cu roz este semnalul de la ieșirea acestuia.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56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067350-3926-0CF7-2E2D-336DBD74A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A6358-11AB-401C-6DA5-D747960C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29" y="3104942"/>
            <a:ext cx="5159688" cy="2008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Limitatorul în antifază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pe hârtie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20B37-8A46-AEB9-5E92-BA8290950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21" y="2229196"/>
            <a:ext cx="4891527" cy="37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2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E4786D-BEF2-D6C7-C0FC-D67196418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5E207-9992-635C-1CD1-3A85D546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09006"/>
            <a:ext cx="10990217" cy="16110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Limitatorul în antifază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LTSpice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9CD90-884A-5CBF-7DE8-922C85034CAF}"/>
              </a:ext>
            </a:extLst>
          </p:cNvPr>
          <p:cNvSpPr txBox="1"/>
          <p:nvPr/>
        </p:nvSpPr>
        <p:spPr>
          <a:xfrm>
            <a:off x="6679475" y="3117669"/>
            <a:ext cx="4197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	R</a:t>
            </a:r>
            <a:r>
              <a:rPr lang="ro-RO" baseline="-250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(10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Ω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) limitează curentul prin diode.</a:t>
            </a:r>
          </a:p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	Cele patru diode sunt folosite pentru a limita tensiunea semnalului.</a:t>
            </a:r>
          </a:p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	Acest bloc ajută la protejarea etajelor următoare de o supratensiune nedorită.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ACCE5-FEF3-8FE6-4F35-D033EBDC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85" b="5132"/>
          <a:stretch/>
        </p:blipFill>
        <p:spPr>
          <a:xfrm>
            <a:off x="568362" y="1972491"/>
            <a:ext cx="4944165" cy="46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0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1603-4F04-75F8-1FEF-9CB199691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B5DE-3D8B-A7A3-E8BB-8F2B708A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Semnalul de la ieșirea blocului de limitare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4D4091-8C57-6479-CBAB-443538CD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51" y="1951031"/>
            <a:ext cx="10172748" cy="47285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A0D04C-D591-9182-D100-B3EE75D05745}"/>
              </a:ext>
            </a:extLst>
          </p:cNvPr>
          <p:cNvSpPr/>
          <p:nvPr/>
        </p:nvSpPr>
        <p:spPr>
          <a:xfrm>
            <a:off x="10093235" y="2603862"/>
            <a:ext cx="618308" cy="148046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2487D0-B15D-9522-8CC0-10CA66B91F5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159931" y="2055223"/>
            <a:ext cx="1933304" cy="622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08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3A2313-E96A-0FA8-D725-5D3976842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D003D1-04ED-2C69-3E92-64689648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63" y="0"/>
            <a:ext cx="10946674" cy="20088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Sumatorul pentru trapez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pe hârtie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DC192-0935-645D-BB97-6F6ED940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9" y="3429000"/>
            <a:ext cx="10484561" cy="22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3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1D326B-09F7-CCB8-FC82-67727E258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9F7940-DD75-7C21-63C1-C062AEDB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09006"/>
            <a:ext cx="10990217" cy="16110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SUMAtorul pentru trapez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LTSpice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0B065-2CB7-D0E7-2276-76C998A4E09B}"/>
              </a:ext>
            </a:extLst>
          </p:cNvPr>
          <p:cNvSpPr txBox="1"/>
          <p:nvPr/>
        </p:nvSpPr>
        <p:spPr>
          <a:xfrm>
            <a:off x="6644641" y="3091266"/>
            <a:ext cx="4197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S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umatorul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ne ridic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ă semnalul la nivelul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~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0,3-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3,3V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 cu ajutorul sursei V3 care are valoarea de -1,79V deoarece tenisunea de la ieșirea limitatorului este de 1,49V, și ni s-a cerut ca semnalul să fie la nivelul 0,2-0,3V, iar semnul ”-” ajută la aducerea semnalului pe frontul positiv.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E6A456-BF76-BCDF-EED3-24148000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6" t="5702" r="2888" b="4354"/>
          <a:stretch/>
        </p:blipFill>
        <p:spPr>
          <a:xfrm>
            <a:off x="775062" y="2116182"/>
            <a:ext cx="5320938" cy="42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0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72261-7F3A-BE54-0D39-ADD03EE50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BE88-3189-F799-CBDE-FE2E19E1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Semnalul de la ieșirea sumatorului pentru Trapez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C1CBD-0F77-C460-B29B-3113C507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97" y="1914619"/>
            <a:ext cx="10235156" cy="4773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573D38-2704-285D-DFB9-9BCA4D17057F}"/>
              </a:ext>
            </a:extLst>
          </p:cNvPr>
          <p:cNvSpPr/>
          <p:nvPr/>
        </p:nvSpPr>
        <p:spPr>
          <a:xfrm>
            <a:off x="6209211" y="2159726"/>
            <a:ext cx="435429" cy="18288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3B1E3C-A895-389E-341F-B3D835F6A123}"/>
              </a:ext>
            </a:extLst>
          </p:cNvPr>
          <p:cNvSpPr/>
          <p:nvPr/>
        </p:nvSpPr>
        <p:spPr>
          <a:xfrm>
            <a:off x="4136571" y="5486400"/>
            <a:ext cx="513806" cy="209006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FB4B9-0668-4E4E-5E13-6ED2185303B4}"/>
              </a:ext>
            </a:extLst>
          </p:cNvPr>
          <p:cNvSpPr txBox="1"/>
          <p:nvPr/>
        </p:nvSpPr>
        <p:spPr>
          <a:xfrm>
            <a:off x="6977265" y="215972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3,28V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02F52-7B80-710E-D8D2-394ED4DE050A}"/>
              </a:ext>
            </a:extLst>
          </p:cNvPr>
          <p:cNvSpPr txBox="1"/>
          <p:nvPr/>
        </p:nvSpPr>
        <p:spPr>
          <a:xfrm>
            <a:off x="3342764" y="582246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0,291V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06169E-54F2-CB00-3ED5-FAEDF8F3902A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6644640" y="2251166"/>
            <a:ext cx="332625" cy="91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8695C1-10B2-B9B9-6A55-DBCA0848A488}"/>
              </a:ext>
            </a:extLst>
          </p:cNvPr>
          <p:cNvCxnSpPr>
            <a:stCxn id="10" idx="3"/>
            <a:endCxn id="6" idx="2"/>
          </p:cNvCxnSpPr>
          <p:nvPr/>
        </p:nvCxnSpPr>
        <p:spPr>
          <a:xfrm flipV="1">
            <a:off x="4242369" y="5695406"/>
            <a:ext cx="151105" cy="311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6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F5E22-4FC2-2E6F-E523-48453AE50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6384-090F-AC01-E231-510A4DB1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Semnalul de la ieșirea sumatorului pentru Trapez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9F13E7-AE26-B1F3-959F-7A17BCC9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291"/>
            <a:ext cx="9937764" cy="4598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E776AD-B3C6-D0AA-77DA-4F48A35D2B3C}"/>
              </a:ext>
            </a:extLst>
          </p:cNvPr>
          <p:cNvSpPr txBox="1"/>
          <p:nvPr/>
        </p:nvSpPr>
        <p:spPr>
          <a:xfrm>
            <a:off x="10034243" y="1960879"/>
            <a:ext cx="2157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Perioada din specificații este de 2,5s și frecvența de 0,4Hz, iar in simulare a dat perioada de 2,6s cu o frecvență de 0,38Hz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455B99-81BF-3720-3E1D-4E188B3A699D}"/>
                  </a:ext>
                </a:extLst>
              </p:cNvPr>
              <p:cNvSpPr txBox="1"/>
              <p:nvPr/>
            </p:nvSpPr>
            <p:spPr>
              <a:xfrm>
                <a:off x="10333817" y="5732830"/>
                <a:ext cx="1588255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e>
                      </m:d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455B99-81BF-3720-3E1D-4E188B3A6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817" y="5732830"/>
                <a:ext cx="1588255" cy="662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5017EE9-4034-28DF-B7A6-65B39A344051}"/>
              </a:ext>
            </a:extLst>
          </p:cNvPr>
          <p:cNvSpPr/>
          <p:nvPr/>
        </p:nvSpPr>
        <p:spPr>
          <a:xfrm>
            <a:off x="6766560" y="3605349"/>
            <a:ext cx="592183" cy="25254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2983D-3DF7-80A2-BF3F-2F4C903543F9}"/>
              </a:ext>
            </a:extLst>
          </p:cNvPr>
          <p:cNvSpPr txBox="1"/>
          <p:nvPr/>
        </p:nvSpPr>
        <p:spPr>
          <a:xfrm>
            <a:off x="10049065" y="4641557"/>
            <a:ext cx="2157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Formula folosită pentru aflarea frecvenței: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7A51-0A11-4635-971E-88BB05E0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Specificații de proiectare</a:t>
            </a: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49431D-718E-6501-3D55-5D9E1D6BE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702790"/>
              </p:ext>
            </p:extLst>
          </p:nvPr>
        </p:nvGraphicFramePr>
        <p:xfrm>
          <a:off x="200297" y="2585211"/>
          <a:ext cx="11790979" cy="376072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8856">
                  <a:extLst>
                    <a:ext uri="{9D8B030D-6E8A-4147-A177-3AD203B41FA5}">
                      <a16:colId xmlns:a16="http://schemas.microsoft.com/office/drawing/2014/main" val="3832777874"/>
                    </a:ext>
                  </a:extLst>
                </a:gridCol>
                <a:gridCol w="2013267">
                  <a:extLst>
                    <a:ext uri="{9D8B030D-6E8A-4147-A177-3AD203B41FA5}">
                      <a16:colId xmlns:a16="http://schemas.microsoft.com/office/drawing/2014/main" val="3531400588"/>
                    </a:ext>
                  </a:extLst>
                </a:gridCol>
                <a:gridCol w="2092580">
                  <a:extLst>
                    <a:ext uri="{9D8B030D-6E8A-4147-A177-3AD203B41FA5}">
                      <a16:colId xmlns:a16="http://schemas.microsoft.com/office/drawing/2014/main" val="821245276"/>
                    </a:ext>
                  </a:extLst>
                </a:gridCol>
                <a:gridCol w="3456432">
                  <a:extLst>
                    <a:ext uri="{9D8B030D-6E8A-4147-A177-3AD203B41FA5}">
                      <a16:colId xmlns:a16="http://schemas.microsoft.com/office/drawing/2014/main" val="829888003"/>
                    </a:ext>
                  </a:extLst>
                </a:gridCol>
                <a:gridCol w="2819844">
                  <a:extLst>
                    <a:ext uri="{9D8B030D-6E8A-4147-A177-3AD203B41FA5}">
                      <a16:colId xmlns:a16="http://schemas.microsoft.com/office/drawing/2014/main" val="1720398006"/>
                    </a:ext>
                  </a:extLst>
                </a:gridCol>
              </a:tblGrid>
              <a:tr h="110663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Cod temă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Domeniu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Temă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Circuite folosite pentru implementare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Specificații implementare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547843"/>
                  </a:ext>
                </a:extLst>
              </a:tr>
              <a:tr h="2654092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GA3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Generare semnal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Generare semnal din imagine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Trapezoidal:Timer 555 cu încărcarea condensatorului pe surse de curent constnate</a:t>
                      </a:r>
                    </a:p>
                    <a:p>
                      <a:pPr algn="l"/>
                      <a:r>
                        <a:rPr lang="ro-RO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Tringhiular: Multivibrator AO. Asta înseamnă, că panta triunghiului nu va fi dreaptă, ci curbă de încarcare/descărcare RC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Limitatorul pentru semnal trapezoidal: 2X TL431 sau similar în antifază</a:t>
                      </a:r>
                    </a:p>
                    <a:p>
                      <a:pPr algn="l"/>
                      <a:r>
                        <a:rPr lang="ro-R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Sursa de curent: cu LT3092</a:t>
                      </a:r>
                    </a:p>
                    <a:p>
                      <a:pPr algn="l"/>
                      <a:r>
                        <a:rPr lang="ro-R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A=4V, B=3,25V, T</a:t>
                      </a:r>
                      <a:r>
                        <a:rPr lang="ro-RO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trapez</a:t>
                      </a:r>
                      <a:r>
                        <a:rPr lang="ro-RO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= 200ms, T</a:t>
                      </a:r>
                      <a:r>
                        <a:rPr lang="ro-RO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triunghi</a:t>
                      </a:r>
                      <a:r>
                        <a:rPr lang="ro-RO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= 2,5s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6162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B3BB542-6342-2974-61C0-32D412FD1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99" y="4686368"/>
            <a:ext cx="1829561" cy="15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9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F0EED7-7319-6612-CC6F-B41D40326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249713-97FF-01DB-4285-C6182539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08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z="52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Astabilul cu ao(multivibrator)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pe hârtie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7A1D78-7CED-A5E4-475C-B92E6D28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26" y="2659491"/>
            <a:ext cx="10961747" cy="334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4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F81533-3AAB-9E1A-DC1C-2E060DE2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C7636F-1427-F560-E6DA-881FAA87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088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52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Caulculele Astabilul cu ao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pe hârtie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28C6C-9E65-FD3E-8180-53311302CA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5" t="1269" b="45873"/>
          <a:stretch/>
        </p:blipFill>
        <p:spPr>
          <a:xfrm>
            <a:off x="338922" y="2522676"/>
            <a:ext cx="6018335" cy="3329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90CAA2-FAD3-4C26-4537-CE437CC1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0" t="54222" r="42488"/>
          <a:stretch/>
        </p:blipFill>
        <p:spPr>
          <a:xfrm>
            <a:off x="6932022" y="2617698"/>
            <a:ext cx="3718561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0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28E5E-5D8B-32BA-8174-B2B231C4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7F2A0B-7977-9F47-9C93-2E336470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088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52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Caulculele Astabilul cu ao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pe hârtie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5248A-AC80-49D8-B020-3C9097CE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3" b="26901"/>
          <a:stretch/>
        </p:blipFill>
        <p:spPr>
          <a:xfrm>
            <a:off x="269967" y="3244213"/>
            <a:ext cx="10332424" cy="200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6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85C60A-B3C8-B0CC-59AD-8DCC2111F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2836FF-945C-48EA-A449-7EDFC73F6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0"/>
            <a:ext cx="6069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BC7947-FCF0-4F53-A871-5E847286C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E04DFB-DE39-4410-A457-DD1B62DE0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176109"/>
            <a:ext cx="6069743" cy="1645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3C3CB3-77E2-6F43-EAD8-3C989021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61" y="284176"/>
            <a:ext cx="50949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0" i="0">
                <a:solidFill>
                  <a:schemeClr val="tx2"/>
                </a:solidFill>
              </a:rPr>
              <a:t>Atabilul cu ao(multivibrator)</a:t>
            </a:r>
            <a:br>
              <a:rPr lang="en-US" sz="3400" b="0" i="0">
                <a:solidFill>
                  <a:schemeClr val="tx2"/>
                </a:solidFill>
              </a:rPr>
            </a:br>
            <a:r>
              <a:rPr lang="en-US" sz="3400" b="0" i="0">
                <a:solidFill>
                  <a:schemeClr val="tx2"/>
                </a:solidFill>
              </a:rPr>
              <a:t>LTSpice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114B5-1BC6-2F37-A6D3-3FFD943F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26" y="598634"/>
            <a:ext cx="3624439" cy="5619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B9766E-5DA1-FB78-8913-C4A7328CABD4}"/>
              </a:ext>
            </a:extLst>
          </p:cNvPr>
          <p:cNvSpPr txBox="1"/>
          <p:nvPr/>
        </p:nvSpPr>
        <p:spPr>
          <a:xfrm>
            <a:off x="6454363" y="2011680"/>
            <a:ext cx="5090578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</a:pPr>
            <a:r>
              <a:rPr lang="ro-RO" dirty="0">
                <a:solidFill>
                  <a:schemeClr val="bg1"/>
                </a:solidFill>
              </a:rPr>
              <a:t>	Am folosit U7 în configurație de repetor pentru adaptarea de impendanță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80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32F9B-CCCD-30CD-A82B-CE218821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8D54-C8A8-E802-5ECD-C968A48C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Semnalul de la ieșirea astabilului cu ao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300AF8-32E7-90DB-7F8C-75A6CDBFB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55" y="1854007"/>
            <a:ext cx="10717257" cy="500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0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58302-58DB-D11B-E604-54DF2868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0B0B-026C-0BF4-E05F-E8D44E66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Semnalul de la ieșirea astabilului cu ao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DEDEE-7403-6D0E-5B32-1CD61A70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5" y="2038722"/>
            <a:ext cx="9767519" cy="4535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9A1011-14BC-1035-9D73-1B020FE2C1E0}"/>
              </a:ext>
            </a:extLst>
          </p:cNvPr>
          <p:cNvSpPr txBox="1"/>
          <p:nvPr/>
        </p:nvSpPr>
        <p:spPr>
          <a:xfrm>
            <a:off x="9908120" y="2054148"/>
            <a:ext cx="2157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Perioada din specificații este de 200ms și frecvența de 5Hz, iar in simulare a dat perioada de 185ms cu o frecvență de 5,38Hz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B27EF-58BA-3EB4-829C-D2E6B1AA1F70}"/>
              </a:ext>
            </a:extLst>
          </p:cNvPr>
          <p:cNvSpPr txBox="1"/>
          <p:nvPr/>
        </p:nvSpPr>
        <p:spPr>
          <a:xfrm>
            <a:off x="9952368" y="4803852"/>
            <a:ext cx="2157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Formula folosită pentru aflarea frecvenței: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45470-3EDC-F4A3-5180-5CD92801FB3E}"/>
                  </a:ext>
                </a:extLst>
              </p:cNvPr>
              <p:cNvSpPr txBox="1"/>
              <p:nvPr/>
            </p:nvSpPr>
            <p:spPr>
              <a:xfrm>
                <a:off x="10237118" y="5732833"/>
                <a:ext cx="17822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e>
                      </m:d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45470-3EDC-F4A3-5180-5CD92801F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118" y="5732833"/>
                <a:ext cx="1782219" cy="662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9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219C0D-7DDD-4531-65E4-493441DCF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2D9845-7E7D-2179-4C98-627D0764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088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52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Comparatorul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pe hârtie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36241-2CEC-7F2B-7E0B-1F6D24B8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5" t="3267" r="22118" b="4607"/>
          <a:stretch/>
        </p:blipFill>
        <p:spPr>
          <a:xfrm>
            <a:off x="566056" y="2871018"/>
            <a:ext cx="10032412" cy="284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1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BF0115-DE40-5266-5A2A-4B4303AEE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D9EF60-BD27-5402-C7BF-1439514C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088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52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Caulculele comparator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pe hârtie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ADA74-9577-3B0F-2380-A2C6C33E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3" r="7473" b="10116"/>
          <a:stretch/>
        </p:blipFill>
        <p:spPr>
          <a:xfrm>
            <a:off x="2586445" y="1868291"/>
            <a:ext cx="7019109" cy="48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53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92592-C361-CBE9-4A07-1E444DD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0A4AD2-DDBB-13E1-98E8-7F932F4D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880"/>
            <a:ext cx="12192000" cy="161108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Comparatorul + limitarea pentru triunghi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LTSpice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D854B-BB84-2C6A-3F45-0F3080AB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5" t="5046" r="1928" b="11762"/>
          <a:stretch/>
        </p:blipFill>
        <p:spPr>
          <a:xfrm>
            <a:off x="69668" y="2386151"/>
            <a:ext cx="10023631" cy="3944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9F386A-39E0-D8BC-E945-F1EE39E3CE51}"/>
              </a:ext>
            </a:extLst>
          </p:cNvPr>
          <p:cNvSpPr txBox="1"/>
          <p:nvPr/>
        </p:nvSpPr>
        <p:spPr>
          <a:xfrm>
            <a:off x="10093299" y="3342979"/>
            <a:ext cx="2098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	Tranzitorul bipolar Q1 ajuta la limitarea triunghiului între pragurile comparatorului(pe palier pozitivă)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7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244BC-D3B2-B4D5-A4E5-048CCFE00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7511-E2DE-4802-8585-20BE2A0F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884"/>
            <a:ext cx="12192000" cy="1508760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Semnalul de la ieșirea Comparatorului + limitarea pentru triunghi + trapezul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4EB07-E4D6-F216-2172-C76B20E4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54" y="1896894"/>
            <a:ext cx="10127491" cy="48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87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BDF0-D45D-DA50-736C-2E8EA6AB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Cuprins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7F8-4EC0-BDDA-87F0-772BC932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2936"/>
            <a:ext cx="12192000" cy="5065064"/>
          </a:xfrm>
        </p:spPr>
        <p:txBody>
          <a:bodyPr numCol="3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dirty="0">
                <a:latin typeface="Georgia" panose="02040502050405020303" pitchFamily="18" charset="0"/>
              </a:rPr>
              <a:t>Sursa de curent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pe hârtie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în LTSpice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Semnaulul de la ieșirea sursei de curent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>
                <a:latin typeface="Georgia" panose="02040502050405020303" pitchFamily="18" charset="0"/>
              </a:rPr>
              <a:t>Timerul 555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pe hârtie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LTSpice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Semnalul de la ieșirea timerului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>
                <a:latin typeface="Georgia" panose="02040502050405020303" pitchFamily="18" charset="0"/>
              </a:rPr>
              <a:t>Amplificatorul neinversor</a:t>
            </a:r>
            <a:endParaRPr lang="en-US" dirty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pe hârtie + calcule și explicații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în LTSpice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Semnalele de la ieșire + intrare</a:t>
            </a:r>
            <a:endParaRPr lang="en-US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Georgia" panose="02040502050405020303" pitchFamily="18" charset="0"/>
              </a:rPr>
              <a:t>Limitarea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trapezului</a:t>
            </a:r>
            <a:r>
              <a:rPr lang="en-US" dirty="0">
                <a:latin typeface="Georgia" panose="02040502050405020303" pitchFamily="18" charset="0"/>
              </a:rPr>
              <a:t> cu 4 diode </a:t>
            </a:r>
            <a:r>
              <a:rPr lang="ro-RO" dirty="0">
                <a:latin typeface="Georgia" panose="02040502050405020303" pitchFamily="18" charset="0"/>
              </a:rPr>
              <a:t>în antifază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pe hârtie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în LTSpice + explicații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Semnaulul de la ieșirea limitarorului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>
                <a:latin typeface="Georgia" panose="02040502050405020303" pitchFamily="18" charset="0"/>
              </a:rPr>
              <a:t>Sumatorul pentru trapez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pe hârtie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LTSpice + explicații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Semnaulul de la ieșire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>
                <a:latin typeface="Georgia" panose="02040502050405020303" pitchFamily="18" charset="0"/>
              </a:rPr>
              <a:t>Astabilul cu AO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pe hârtie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Calcule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în LTSpice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Semnalul de la ieșire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>
                <a:latin typeface="Georgia" panose="02040502050405020303" pitchFamily="18" charset="0"/>
              </a:rPr>
              <a:t>Comparatorul + limitarea triunghiului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pe hârtie(comparator)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Calcule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LTSpice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Semnalele de la ieșire+intrare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>
                <a:latin typeface="Georgia" panose="02040502050405020303" pitchFamily="18" charset="0"/>
              </a:rPr>
              <a:t>Etajul de ieșire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sumatorului pe hârtie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inversorului pe hârtie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Schema LTSpice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Semnalul de la ieșire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>
                <a:latin typeface="Georgia" panose="02040502050405020303" pitchFamily="18" charset="0"/>
              </a:rPr>
              <a:t>Circuitul complet(LTSpice)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>
                <a:latin typeface="Georgia" panose="02040502050405020303" pitchFamily="18" charset="0"/>
              </a:rPr>
              <a:t>Bibliografie</a:t>
            </a:r>
            <a:endParaRPr lang="en-US" dirty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endParaRPr lang="ro-RO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ro-RO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ro-RO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ro-RO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1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E3684E-17B0-20AF-8127-B97122E06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6824F3-84BF-47A3-1163-C2991528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63" y="0"/>
            <a:ext cx="10946674" cy="20088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Sumatorul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pe hârtie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33693-AEFA-E944-063F-3B5B31393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9" y="3429000"/>
            <a:ext cx="10484561" cy="22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1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4A565E-06AB-F5F6-8863-884132E57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8F2121-D9E0-5E34-084F-610D71CD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1" y="284176"/>
            <a:ext cx="10081308" cy="15087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 sz="5400" b="0" i="0" kern="1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Amplificatorul</a:t>
            </a:r>
            <a:r>
              <a:rPr lang="en-US" sz="5400" b="0" i="0" kern="1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o-RO" sz="5400" b="0" i="0" kern="1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inversor</a:t>
            </a:r>
            <a:br>
              <a:rPr lang="ro-RO" sz="5400" b="0" i="0" kern="1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pe hârtie</a:t>
            </a:r>
            <a:endParaRPr lang="en-US" sz="5400" b="0" i="0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06F41-BB1C-A141-17AC-07E57BA179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1" t="6179" r="8392" b="8103"/>
          <a:stretch/>
        </p:blipFill>
        <p:spPr>
          <a:xfrm>
            <a:off x="1895475" y="2628826"/>
            <a:ext cx="8858249" cy="34364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526EEF-75CF-78C6-5C87-1E34AA559A98}"/>
              </a:ext>
            </a:extLst>
          </p:cNvPr>
          <p:cNvSpPr txBox="1"/>
          <p:nvPr/>
        </p:nvSpPr>
        <p:spPr>
          <a:xfrm>
            <a:off x="1821603" y="6204492"/>
            <a:ext cx="91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Acest amplificator ajută la aducerea triunghiului limitat pe palierul pozitiv al trapezului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1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52FF21-61D2-0BDD-DC08-003971F20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414CD6-D9B4-998C-1DF5-E0A1BEF6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880"/>
            <a:ext cx="12192000" cy="16110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Etajul de ieșire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LTSpice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A6A30-95BC-78EC-11F7-30873A07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6" t="10770" r="4531" b="15817"/>
          <a:stretch/>
        </p:blipFill>
        <p:spPr>
          <a:xfrm>
            <a:off x="361950" y="2543175"/>
            <a:ext cx="11468100" cy="35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8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CAB93-55B8-F76A-A82C-882DD5F68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E148-C4A2-73AF-73E4-9F5B0B64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884"/>
            <a:ext cx="12192000" cy="1508760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Semnalul de la ieșirea etajului final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AA5E2-0226-205A-77EB-B1CB43A5BD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30"/>
          <a:stretch/>
        </p:blipFill>
        <p:spPr>
          <a:xfrm>
            <a:off x="919162" y="1963569"/>
            <a:ext cx="10353675" cy="47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4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D8517-5A0E-5592-40D6-96526A204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F0A6-F7FC-4AC0-84F5-8CDB6A13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884"/>
            <a:ext cx="12192000" cy="1508760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Semnalul de la ieșirea etajului final</a:t>
            </a:r>
            <a:br>
              <a:rPr lang="ro-RO" dirty="0">
                <a:latin typeface="Georgia" panose="02040502050405020303" pitchFamily="18" charset="0"/>
              </a:rPr>
            </a:br>
            <a:r>
              <a:rPr lang="ro-RO" dirty="0">
                <a:latin typeface="Georgia" panose="02040502050405020303" pitchFamily="18" charset="0"/>
              </a:rPr>
              <a:t>amplitudinile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06EA0-CB1E-DCE0-8DEA-04E53E39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877895"/>
            <a:ext cx="10515600" cy="48879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8E8D05-CE62-F398-60A0-59CB7EC0FC03}"/>
              </a:ext>
            </a:extLst>
          </p:cNvPr>
          <p:cNvSpPr/>
          <p:nvPr/>
        </p:nvSpPr>
        <p:spPr>
          <a:xfrm>
            <a:off x="6334125" y="2019300"/>
            <a:ext cx="428625" cy="14287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174534-2D6A-69D9-5444-401193BCED5E}"/>
              </a:ext>
            </a:extLst>
          </p:cNvPr>
          <p:cNvCxnSpPr/>
          <p:nvPr/>
        </p:nvCxnSpPr>
        <p:spPr>
          <a:xfrm flipH="1" flipV="1">
            <a:off x="6762750" y="2085975"/>
            <a:ext cx="933450" cy="30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0BB859-2327-7F6B-B8BA-951BB4902230}"/>
              </a:ext>
            </a:extLst>
          </p:cNvPr>
          <p:cNvSpPr txBox="1"/>
          <p:nvPr/>
        </p:nvSpPr>
        <p:spPr>
          <a:xfrm>
            <a:off x="6762750" y="2457450"/>
            <a:ext cx="31527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3,8V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~ 4V</a:t>
            </a:r>
          </a:p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Aproximativ cât ni s-a cerut în specificații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4340-656B-EB86-3558-72AC3F960531}"/>
              </a:ext>
            </a:extLst>
          </p:cNvPr>
          <p:cNvSpPr/>
          <p:nvPr/>
        </p:nvSpPr>
        <p:spPr>
          <a:xfrm>
            <a:off x="5153025" y="2590800"/>
            <a:ext cx="457200" cy="14287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311576-77A3-D7C4-07FC-3F45FE37BE9C}"/>
              </a:ext>
            </a:extLst>
          </p:cNvPr>
          <p:cNvCxnSpPr/>
          <p:nvPr/>
        </p:nvCxnSpPr>
        <p:spPr>
          <a:xfrm flipH="1">
            <a:off x="4676775" y="2590800"/>
            <a:ext cx="476250" cy="4857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ACEFC8-F3DF-1641-45B7-213F20CBA4A2}"/>
              </a:ext>
            </a:extLst>
          </p:cNvPr>
          <p:cNvSpPr txBox="1"/>
          <p:nvPr/>
        </p:nvSpPr>
        <p:spPr>
          <a:xfrm>
            <a:off x="2295526" y="3175124"/>
            <a:ext cx="31527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3,21V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~ 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3,25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Aproximativ cât ni s-a cerut în specificații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0620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3FFB9-9BAC-D61F-FAC3-15F9BEA84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92B2-4E30-B6B5-41EB-5BA40747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884"/>
            <a:ext cx="12192000" cy="1508760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Semnalul de la ieșirea etajului final</a:t>
            </a:r>
            <a:br>
              <a:rPr lang="ro-RO" dirty="0">
                <a:latin typeface="Georgia" panose="02040502050405020303" pitchFamily="18" charset="0"/>
              </a:rPr>
            </a:br>
            <a:r>
              <a:rPr lang="ro-RO" dirty="0">
                <a:latin typeface="Georgia" panose="02040502050405020303" pitchFamily="18" charset="0"/>
              </a:rPr>
              <a:t>perioadele+frecvențele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D0506-9846-064F-77B2-7014D1EEC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820773"/>
            <a:ext cx="10848975" cy="50372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795387-2045-CD63-F769-D284E7FAEB1D}"/>
                  </a:ext>
                </a:extLst>
              </p:cNvPr>
              <p:cNvSpPr txBox="1"/>
              <p:nvPr/>
            </p:nvSpPr>
            <p:spPr>
              <a:xfrm>
                <a:off x="881063" y="1932227"/>
                <a:ext cx="3624262" cy="15383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𝑡𝑟𝑖𝑢𝑛𝑔h𝑖</m:t>
                          </m:r>
                        </m:sub>
                      </m:sSub>
                      <m:r>
                        <a:rPr lang="ro-RO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𝑡𝑟𝑖𝑢𝑛𝑔h𝑖</m:t>
                          </m:r>
                        </m:sub>
                      </m:sSub>
                      <m:r>
                        <a:rPr lang="ro-RO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ro-RO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𝑡𝑟𝑖𝑢𝑛𝑔h𝑖</m:t>
                          </m:r>
                        </m:sub>
                      </m:sSub>
                      <m:r>
                        <a:rPr lang="ro-RO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=5,460 −5,273=187</m:t>
                      </m:r>
                      <m:r>
                        <a:rPr lang="ro-RO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ro-RO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~ 200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ro-RO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𝑡𝑟𝑖𝑢𝑛𝑔h𝑖</m:t>
                          </m:r>
                        </m:sub>
                      </m:sSub>
                      <m:r>
                        <a:rPr lang="ro-RO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o-RO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𝑡𝑟𝑖𝑢𝑛𝑔h𝑖</m:t>
                              </m:r>
                            </m:sub>
                          </m:sSub>
                        </m:den>
                      </m:f>
                      <m:r>
                        <a:rPr lang="ro-RO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=5,34</m:t>
                      </m:r>
                      <m:r>
                        <a:rPr lang="ro-RO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795387-2045-CD63-F769-D284E7FAE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63" y="1932227"/>
                <a:ext cx="3624262" cy="1538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A639524-4C19-F75B-6ABA-77BFAE846081}"/>
              </a:ext>
            </a:extLst>
          </p:cNvPr>
          <p:cNvSpPr/>
          <p:nvPr/>
        </p:nvSpPr>
        <p:spPr>
          <a:xfrm>
            <a:off x="6629400" y="3505200"/>
            <a:ext cx="419100" cy="17145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86E42C-EE3D-9B46-2AD6-2683EEA924E4}"/>
              </a:ext>
            </a:extLst>
          </p:cNvPr>
          <p:cNvCxnSpPr/>
          <p:nvPr/>
        </p:nvCxnSpPr>
        <p:spPr>
          <a:xfrm flipH="1">
            <a:off x="6915150" y="2876550"/>
            <a:ext cx="552450" cy="6286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5DDF6B-BD26-3221-2326-ECE8275B305F}"/>
              </a:ext>
            </a:extLst>
          </p:cNvPr>
          <p:cNvSpPr txBox="1"/>
          <p:nvPr/>
        </p:nvSpPr>
        <p:spPr>
          <a:xfrm>
            <a:off x="7318775" y="252043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ro-RO" baseline="-25000" dirty="0">
                <a:solidFill>
                  <a:schemeClr val="accent1">
                    <a:lumMod val="75000"/>
                  </a:schemeClr>
                </a:solidFill>
              </a:rPr>
              <a:t>1triunghi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 = 5,460s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6C1621-9ACA-0B07-9144-C6C88C0B946B}"/>
              </a:ext>
            </a:extLst>
          </p:cNvPr>
          <p:cNvSpPr/>
          <p:nvPr/>
        </p:nvSpPr>
        <p:spPr>
          <a:xfrm>
            <a:off x="5619750" y="3771900"/>
            <a:ext cx="476250" cy="18097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071FB4-66E3-1B54-53CE-CB41002A542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967287" y="3710356"/>
            <a:ext cx="595314" cy="150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649865-C471-C108-8654-6D219203DC31}"/>
              </a:ext>
            </a:extLst>
          </p:cNvPr>
          <p:cNvSpPr txBox="1"/>
          <p:nvPr/>
        </p:nvSpPr>
        <p:spPr>
          <a:xfrm>
            <a:off x="3085040" y="352569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ro-RO" baseline="-25000" dirty="0">
                <a:solidFill>
                  <a:schemeClr val="accent1">
                    <a:lumMod val="75000"/>
                  </a:schemeClr>
                </a:solidFill>
              </a:rPr>
              <a:t>2triunghi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 = 5,273s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1B21F-98D6-0E9F-2464-232DB817827A}"/>
              </a:ext>
            </a:extLst>
          </p:cNvPr>
          <p:cNvSpPr/>
          <p:nvPr/>
        </p:nvSpPr>
        <p:spPr>
          <a:xfrm>
            <a:off x="7658100" y="5048250"/>
            <a:ext cx="419100" cy="171450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1F487D-F273-BFE9-27DC-37FD528DE554}"/>
              </a:ext>
            </a:extLst>
          </p:cNvPr>
          <p:cNvSpPr/>
          <p:nvPr/>
        </p:nvSpPr>
        <p:spPr>
          <a:xfrm>
            <a:off x="4967287" y="5048250"/>
            <a:ext cx="419100" cy="171450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9F7E1E-8A24-1EFC-5C5D-FDA29B9B27BF}"/>
              </a:ext>
            </a:extLst>
          </p:cNvPr>
          <p:cNvCxnSpPr>
            <a:cxnSpLocks/>
          </p:cNvCxnSpPr>
          <p:nvPr/>
        </p:nvCxnSpPr>
        <p:spPr>
          <a:xfrm flipH="1" flipV="1">
            <a:off x="8153400" y="5198747"/>
            <a:ext cx="1057240" cy="34557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036F84-40B0-DF55-F6C5-385E2EDCE00B}"/>
              </a:ext>
            </a:extLst>
          </p:cNvPr>
          <p:cNvCxnSpPr>
            <a:cxnSpLocks/>
          </p:cNvCxnSpPr>
          <p:nvPr/>
        </p:nvCxnSpPr>
        <p:spPr>
          <a:xfrm flipV="1">
            <a:off x="5072063" y="5198747"/>
            <a:ext cx="109537" cy="48738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436925-CDEE-4AEA-29D8-D4D73100BBB9}"/>
              </a:ext>
            </a:extLst>
          </p:cNvPr>
          <p:cNvSpPr txBox="1"/>
          <p:nvPr/>
        </p:nvSpPr>
        <p:spPr>
          <a:xfrm>
            <a:off x="9210640" y="535965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ro-RO" baseline="-25000" dirty="0">
                <a:solidFill>
                  <a:schemeClr val="accent1">
                    <a:lumMod val="75000"/>
                  </a:schemeClr>
                </a:solidFill>
              </a:rPr>
              <a:t>1trapez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 = 6,427s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2A2924-3213-50EF-8E91-AE599434DC00}"/>
              </a:ext>
            </a:extLst>
          </p:cNvPr>
          <p:cNvSpPr txBox="1"/>
          <p:nvPr/>
        </p:nvSpPr>
        <p:spPr>
          <a:xfrm>
            <a:off x="4748357" y="5627777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ro-RO" baseline="-25000" dirty="0">
                <a:solidFill>
                  <a:schemeClr val="accent1">
                    <a:lumMod val="75000"/>
                  </a:schemeClr>
                </a:solidFill>
              </a:rPr>
              <a:t>2trapez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 = 3,802s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D34665-5841-E169-4E1B-A6568CD13D36}"/>
                  </a:ext>
                </a:extLst>
              </p:cNvPr>
              <p:cNvSpPr txBox="1"/>
              <p:nvPr/>
            </p:nvSpPr>
            <p:spPr>
              <a:xfrm>
                <a:off x="881063" y="5247380"/>
                <a:ext cx="3624262" cy="126541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𝑡𝑟𝑎𝑝𝑒𝑧</m:t>
                          </m:r>
                        </m:sub>
                      </m:sSub>
                      <m:r>
                        <a:rPr lang="ro-RO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𝑡𝑟𝑎𝑝𝑒𝑧</m:t>
                          </m:r>
                        </m:sub>
                      </m:sSub>
                      <m:r>
                        <a:rPr lang="ro-RO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ro-RO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𝑡𝑟𝑎𝑝𝑒𝑧</m:t>
                          </m:r>
                        </m:sub>
                      </m:sSub>
                      <m:r>
                        <a:rPr lang="ro-RO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=6,427 −3,802=2,625</m:t>
                      </m:r>
                      <m:r>
                        <a:rPr lang="ro-RO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ro-RO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~ 2,5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o-RO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𝑡𝑟𝑎𝑝𝑒𝑧</m:t>
                          </m:r>
                        </m:sub>
                      </m:sSub>
                      <m:r>
                        <a:rPr lang="ro-RO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o-RO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𝑡𝑟𝑎𝑝𝑒𝑧</m:t>
                              </m:r>
                            </m:sub>
                          </m:sSub>
                        </m:den>
                      </m:f>
                      <m:r>
                        <a:rPr lang="ro-RO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=0,380</m:t>
                      </m:r>
                      <m:r>
                        <a:rPr lang="ro-RO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D34665-5841-E169-4E1B-A6568CD13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63" y="5247380"/>
                <a:ext cx="3624262" cy="1265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08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30211-AA2B-1741-BFF7-0272019F8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341AB9-68F6-FCFA-716C-D372CA03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880"/>
            <a:ext cx="12192000" cy="16110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Circuitul complet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LTSpice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15D4B-DADF-294C-090A-A558F8C985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829" b="6532"/>
          <a:stretch/>
        </p:blipFill>
        <p:spPr>
          <a:xfrm>
            <a:off x="0" y="1876424"/>
            <a:ext cx="12192000" cy="49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7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4DEB6-3229-126B-FF30-A94378F43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6054-75CD-BBAA-B90D-E1E0B23F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Bibliografie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0886-6F71-33C2-54C0-9153EC90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2936"/>
            <a:ext cx="12192000" cy="5065064"/>
          </a:xfrm>
        </p:spPr>
        <p:txBody>
          <a:bodyPr numCol="1" anchor="ctr"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ro-RO" dirty="0">
                <a:latin typeface="Georgia" panose="02040502050405020303" pitchFamily="18" charset="0"/>
              </a:rPr>
              <a:t>Pentru amplificatoare, comparatoare și timerul 555 am folosit cursurile de CEF: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 </a:t>
            </a:r>
            <a:r>
              <a:rPr lang="ro-RO" dirty="0">
                <a:latin typeface="Georgia" panose="02040502050405020303" pitchFamily="18" charset="0"/>
                <a:hlinkClick r:id="rId2"/>
              </a:rPr>
              <a:t>http://www.bel.utcluj.ro/dce/didactic/cef/12_Temporizator555.pdf</a:t>
            </a:r>
            <a:endParaRPr lang="ro-RO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>
                <a:latin typeface="Georgia" panose="02040502050405020303" pitchFamily="18" charset="0"/>
              </a:rPr>
              <a:t>Pentru sursă am folosit schema dată de cei de la Analog Devices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  <a:hlinkClick r:id="rId3"/>
              </a:rPr>
              <a:t>https://www.analog.com/en/search.html?query=LT3092</a:t>
            </a:r>
            <a:endParaRPr lang="ro-RO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>
                <a:latin typeface="Georgia" panose="02040502050405020303" pitchFamily="18" charset="0"/>
              </a:rPr>
              <a:t>Datele despre amplificator le-am luat de la cei de la Analog Devices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  <a:hlinkClick r:id="rId4"/>
              </a:rPr>
              <a:t>https://www.analog.com/en/products/adtl082.html</a:t>
            </a:r>
            <a:endParaRPr lang="ro-RO" dirty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Am folosit ADTL082 pentru că doar acesta a funcționat conform cerințelor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>
                <a:latin typeface="Georgia" panose="02040502050405020303" pitchFamily="18" charset="0"/>
              </a:rPr>
              <a:t>Pentru implenetarea cerințelor am folosit programul LTSpice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>
                <a:latin typeface="Georgia" panose="02040502050405020303" pitchFamily="18" charset="0"/>
              </a:rPr>
              <a:t>Îndrumătorul de proiect SCIA: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ro-RO" dirty="0">
                <a:latin typeface="Georgia" panose="02040502050405020303" pitchFamily="18" charset="0"/>
              </a:rPr>
              <a:t>https://didatec.sharepoint.com/sites/SCIA_III_TST_2024_2025/_layouts/15/stream.aspx?id=%2Fsites%2FSCIA%5FIII%5FTST%5F2024%5F2025%2FClass%20Materials%2FProiect%2FGeneratoare%5FIndrumare%5FProiect%2Emp4&amp;referrer=StreamWebApp%2EWeb&amp;referrerScenario=AddressBarCopied%2Eview%2E6db9b5e8%2D08fa%2D495c%2Db8a3%2D8d63fd871bc9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ro-RO" dirty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endParaRPr lang="ro-RO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7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C04E6-83B2-56BC-DE45-FEBB083B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 err="1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Sursa</a:t>
            </a:r>
            <a:r>
              <a:rPr lang="en-US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 de </a:t>
            </a:r>
            <a:r>
              <a:rPr lang="en-US" sz="5400" b="0" i="0" kern="1200" dirty="0" err="1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curent</a:t>
            </a:r>
            <a:r>
              <a:rPr lang="en-US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 LT3092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pe hârtie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02EC15-33A2-B624-3958-D79DCDEFF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13" y="313006"/>
            <a:ext cx="5334169" cy="654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6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08566-F352-8D7B-92FC-F8F7C5833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FEB383-7ED2-B4B8-B34B-C0398F6B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 err="1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Sursa</a:t>
            </a:r>
            <a:r>
              <a:rPr lang="en-US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 de </a:t>
            </a:r>
            <a:r>
              <a:rPr lang="en-US" sz="5400" b="0" i="0" kern="1200" dirty="0" err="1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curent</a:t>
            </a:r>
            <a:r>
              <a:rPr lang="en-US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 LT3092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LTSpice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854450-1694-01C3-4BDD-D665EEE92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6441" t="11988" b="1852"/>
          <a:stretch/>
        </p:blipFill>
        <p:spPr>
          <a:xfrm>
            <a:off x="1532709" y="578245"/>
            <a:ext cx="5292007" cy="5926958"/>
          </a:xfrm>
        </p:spPr>
      </p:pic>
    </p:spTree>
    <p:extLst>
      <p:ext uri="{BB962C8B-B14F-4D97-AF65-F5344CB8AC3E}">
        <p14:creationId xmlns:p14="http://schemas.microsoft.com/office/powerpoint/2010/main" val="309944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A6BD-9389-F2B6-093A-EA5054AE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Semnalul de la ieșirea sursei de curent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CF655-1EBF-1674-C1E9-931A8BFEE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020071"/>
            <a:ext cx="9784080" cy="4690648"/>
          </a:xfrm>
        </p:spPr>
      </p:pic>
    </p:spTree>
    <p:extLst>
      <p:ext uri="{BB962C8B-B14F-4D97-AF65-F5344CB8AC3E}">
        <p14:creationId xmlns:p14="http://schemas.microsoft.com/office/powerpoint/2010/main" val="148928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365F4E-A4DA-B2B7-6ED8-3D29420E2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49D79C-E7E9-A4F1-6585-685CC7CE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304" y="2441982"/>
            <a:ext cx="3426682" cy="19740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Timerul 555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pe hârtie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0636D-AD63-BCE4-7560-410C468892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34" r="2777" b="5599"/>
          <a:stretch/>
        </p:blipFill>
        <p:spPr>
          <a:xfrm>
            <a:off x="615908" y="914400"/>
            <a:ext cx="6822322" cy="5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2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DEB08C-5C3E-BDFF-40F4-7BBD03E1C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0B68A6-E342-2993-2E1E-EE4CEED7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223" y="1241266"/>
            <a:ext cx="3391848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Timerul 555</a:t>
            </a:r>
            <a:br>
              <a:rPr lang="ro-RO" sz="54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o-RO" sz="2000" b="0" i="0" kern="12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LTSpice</a:t>
            </a:r>
            <a:endParaRPr lang="en-US" sz="5400" b="0" i="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8301A2-8FD4-0DAA-7705-9B0B6268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19" t="11624" b="17436"/>
          <a:stretch/>
        </p:blipFill>
        <p:spPr>
          <a:xfrm>
            <a:off x="1208657" y="1050332"/>
            <a:ext cx="6630624" cy="38717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DF2832-0D83-EF6D-65D1-3940E25F0180}"/>
              </a:ext>
            </a:extLst>
          </p:cNvPr>
          <p:cNvSpPr/>
          <p:nvPr/>
        </p:nvSpPr>
        <p:spPr>
          <a:xfrm>
            <a:off x="1208657" y="3574883"/>
            <a:ext cx="1917875" cy="134722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B60E2-7936-23E8-D36A-C88A9D3E9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F21B-13BD-2B62-98E8-FF38DB4C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Semnalul de la ieșirea timerului 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D196A-9996-F5C6-53AE-E2177F01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66" y="1995048"/>
            <a:ext cx="9840533" cy="47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8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E7CDE7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1203</TotalTime>
  <Words>1011</Words>
  <Application>Microsoft Office PowerPoint</Application>
  <PresentationFormat>Widescreen</PresentationFormat>
  <Paragraphs>134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Cambria Math</vt:lpstr>
      <vt:lpstr>Georgia</vt:lpstr>
      <vt:lpstr>Wingdings</vt:lpstr>
      <vt:lpstr>Banded</vt:lpstr>
      <vt:lpstr>Proiect SCIA</vt:lpstr>
      <vt:lpstr>Specificații de proiectare</vt:lpstr>
      <vt:lpstr>Cuprins</vt:lpstr>
      <vt:lpstr>Sursa de curent LT3092 pe hârtie</vt:lpstr>
      <vt:lpstr>Sursa de curent LT3092 LTSpice</vt:lpstr>
      <vt:lpstr>Semnalul de la ieșirea sursei de curent</vt:lpstr>
      <vt:lpstr>Timerul 555 pe hârtie</vt:lpstr>
      <vt:lpstr>Timerul 555 LTSpice</vt:lpstr>
      <vt:lpstr>Semnalul de la ieșirea timerului </vt:lpstr>
      <vt:lpstr>Amplificatorul neinversor pe hârtie</vt:lpstr>
      <vt:lpstr>Amplificatorul neinversor LTSpice</vt:lpstr>
      <vt:lpstr>Semnalul de la iNtrarea și ieșirea neinversorului</vt:lpstr>
      <vt:lpstr>Limitatorul în antifază pe hârtie</vt:lpstr>
      <vt:lpstr>Limitatorul în antifază LTSpice</vt:lpstr>
      <vt:lpstr>Semnalul de la ieșirea blocului de limitare</vt:lpstr>
      <vt:lpstr>Sumatorul pentru trapez pe hârtie</vt:lpstr>
      <vt:lpstr>SUMAtorul pentru trapez LTSpice</vt:lpstr>
      <vt:lpstr>Semnalul de la ieșirea sumatorului pentru Trapez</vt:lpstr>
      <vt:lpstr>Semnalul de la ieșirea sumatorului pentru Trapez</vt:lpstr>
      <vt:lpstr>Astabilul cu ao(multivibrator) pe hârtie</vt:lpstr>
      <vt:lpstr>Caulculele Astabilul cu ao pe hârtie</vt:lpstr>
      <vt:lpstr>Caulculele Astabilul cu ao pe hârtie</vt:lpstr>
      <vt:lpstr>Atabilul cu ao(multivibrator) LTSpice</vt:lpstr>
      <vt:lpstr>Semnalul de la ieșirea astabilului cu ao</vt:lpstr>
      <vt:lpstr>Semnalul de la ieșirea astabilului cu ao</vt:lpstr>
      <vt:lpstr>Comparatorul pe hârtie</vt:lpstr>
      <vt:lpstr>Caulculele comparator pe hârtie</vt:lpstr>
      <vt:lpstr>Comparatorul + limitarea pentru triunghi LTSpice</vt:lpstr>
      <vt:lpstr>Semnalul de la ieșirea Comparatorului + limitarea pentru triunghi + trapezul</vt:lpstr>
      <vt:lpstr>Sumatorul pe hârtie</vt:lpstr>
      <vt:lpstr>Amplificatorul inversor pe hârtie</vt:lpstr>
      <vt:lpstr>Etajul de ieșire LTSpice</vt:lpstr>
      <vt:lpstr>Semnalul de la ieșirea etajului final</vt:lpstr>
      <vt:lpstr>Semnalul de la ieșirea etajului final amplitudinile</vt:lpstr>
      <vt:lpstr>Semnalul de la ieșirea etajului final perioadele+frecvențele</vt:lpstr>
      <vt:lpstr>Circuitul complet LTSpice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Gabriela Anitei</dc:creator>
  <cp:lastModifiedBy>Gabriela Anitei</cp:lastModifiedBy>
  <cp:revision>1</cp:revision>
  <dcterms:created xsi:type="dcterms:W3CDTF">2025-02-01T20:09:01Z</dcterms:created>
  <dcterms:modified xsi:type="dcterms:W3CDTF">2025-02-02T16:12:19Z</dcterms:modified>
</cp:coreProperties>
</file>