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309" r:id="rId2"/>
    <p:sldId id="256" r:id="rId3"/>
    <p:sldId id="257" r:id="rId4"/>
    <p:sldId id="258" r:id="rId5"/>
    <p:sldId id="259" r:id="rId6"/>
    <p:sldId id="296" r:id="rId7"/>
    <p:sldId id="305" r:id="rId8"/>
    <p:sldId id="303" r:id="rId9"/>
    <p:sldId id="306" r:id="rId10"/>
    <p:sldId id="260" r:id="rId11"/>
    <p:sldId id="304" r:id="rId12"/>
    <p:sldId id="300" r:id="rId13"/>
    <p:sldId id="265" r:id="rId14"/>
    <p:sldId id="266" r:id="rId15"/>
    <p:sldId id="301" r:id="rId16"/>
    <p:sldId id="310" r:id="rId17"/>
    <p:sldId id="291" r:id="rId18"/>
    <p:sldId id="311" r:id="rId19"/>
    <p:sldId id="290" r:id="rId20"/>
    <p:sldId id="312" r:id="rId21"/>
    <p:sldId id="313" r:id="rId22"/>
    <p:sldId id="316" r:id="rId23"/>
    <p:sldId id="298" r:id="rId24"/>
    <p:sldId id="295" r:id="rId25"/>
  </p:sldIdLst>
  <p:sldSz cx="9144000" cy="5143500" type="screen16x9"/>
  <p:notesSz cx="6858000" cy="9144000"/>
  <p:embeddedFontLst>
    <p:embeddedFont>
      <p:font typeface="Bebas Neue" panose="020B0606020202050201" pitchFamily="34" charset="0"/>
      <p:regular r:id="rId27"/>
    </p:embeddedFont>
    <p:embeddedFont>
      <p:font typeface="Josefin Sans" pitchFamily="2" charset="0"/>
      <p:regular r:id="rId28"/>
      <p:bold r:id="rId29"/>
      <p:italic r:id="rId30"/>
      <p:boldItalic r:id="rId31"/>
    </p:embeddedFont>
    <p:embeddedFont>
      <p:font typeface="Kanit" panose="020B0604020202020204" charset="-34"/>
      <p:regular r:id="rId32"/>
      <p:bold r:id="rId33"/>
      <p:italic r:id="rId34"/>
      <p:boldItalic r:id="rId35"/>
    </p:embeddedFont>
    <p:embeddedFont>
      <p:font typeface="Kanit Medium" panose="020B0604020202020204" charset="-34"/>
      <p:regular r:id="rId36"/>
      <p:bold r:id="rId37"/>
      <p:italic r:id="rId38"/>
      <p:boldItalic r:id="rId39"/>
    </p:embeddedFont>
    <p:embeddedFont>
      <p:font typeface="Lobster" panose="00000500000000000000" pitchFamily="2" charset="0"/>
      <p:regular r:id="rId40"/>
    </p:embeddedFont>
    <p:embeddedFont>
      <p:font typeface="Open Sans" panose="020B0606030504020204" pitchFamily="34" charset="0"/>
      <p:regular r:id="rId41"/>
      <p:bold r:id="rId42"/>
      <p:italic r:id="rId43"/>
      <p:boldItalic r:id="rId44"/>
    </p:embeddedFont>
    <p:embeddedFont>
      <p:font typeface="Oswald SemiBold" panose="00000700000000000000" pitchFamily="2" charset="0"/>
      <p:regular r:id="rId45"/>
      <p:bold r:id="rId46"/>
    </p:embeddedFont>
    <p:embeddedFont>
      <p:font typeface="PT Sans Narrow" panose="020B0506020203020204" pitchFamily="34" charset="0"/>
      <p:regular r:id="rId47"/>
      <p:bold r:id="rId48"/>
    </p:embeddedFont>
    <p:embeddedFont>
      <p:font typeface="Teko" panose="020B0604020202020204" charset="0"/>
      <p:regular r:id="rId49"/>
      <p:bold r:id="rId50"/>
    </p:embeddedFont>
    <p:embeddedFont>
      <p:font typeface="UnifrakturMaguntia" panose="020B0604020202020204"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18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p:cViewPr>
        <p:scale>
          <a:sx n="82" d="100"/>
          <a:sy n="82" d="100"/>
        </p:scale>
        <p:origin x="780" y="52"/>
      </p:cViewPr>
      <p:guideLst/>
    </p:cSldViewPr>
  </p:slideViewPr>
  <p:notesTextViewPr>
    <p:cViewPr>
      <p:scale>
        <a:sx n="1" d="1"/>
        <a:sy n="1" d="1"/>
      </p:scale>
      <p:origin x="0" y="0"/>
    </p:cViewPr>
  </p:notesTextViewPr>
  <p:sorterViewPr>
    <p:cViewPr>
      <p:scale>
        <a:sx n="100" d="100"/>
        <a:sy n="100" d="100"/>
      </p:scale>
      <p:origin x="0" y="-7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1BB6F-9CA2-4B4B-91A5-99CFCC6FBA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2EA720-F5BF-4952-A1FA-5C84E754C1FE}" type="pres">
      <dgm:prSet presAssocID="{B8B1BB6F-9CA2-4B4B-91A5-99CFCC6FBA86}" presName="linear" presStyleCnt="0">
        <dgm:presLayoutVars>
          <dgm:animLvl val="lvl"/>
          <dgm:resizeHandles val="exact"/>
        </dgm:presLayoutVars>
      </dgm:prSet>
      <dgm:spPr/>
    </dgm:pt>
  </dgm:ptLst>
  <dgm:cxnLst>
    <dgm:cxn modelId="{116028A1-A777-4753-9C56-9DF2FE0A103D}" type="presOf" srcId="{B8B1BB6F-9CA2-4B4B-91A5-99CFCC6FBA86}" destId="{2C2EA720-F5BF-4952-A1FA-5C84E754C1FE}"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5T17:18:23.911"/>
    </inkml:context>
    <inkml:brush xml:id="br0">
      <inkml:brushProperty name="width" value="0.035" units="cm"/>
      <inkml:brushProperty name="height" value="0.035" units="cm"/>
    </inkml:brush>
  </inkml:definitions>
  <inkml:trace contextRef="#ctx0" brushRef="#br0">90 117 4129,'-29'-25'2096,"16"-28"457,-16 15-3545,18 37-345,4 13-271,20 22-344,11 14 407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cb2f49122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cb2f49122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cb2f482ba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cb2f482ba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cb2f482ba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b2f482ba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b2f482ba0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b2f482ba0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cb2f4837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cb2f4837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b2f485fe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b2f485fe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b2f485fe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b2f485fe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cb2f49122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cb2f49122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cb2f49122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cb2f49122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5.png"/><Relationship Id="rId4" Type="http://schemas.openxmlformats.org/officeDocument/2006/relationships/diagramData" Target="../diagrams/data1.xml"/><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792B-1029-2EC2-3187-428FC28CDCA5}"/>
              </a:ext>
            </a:extLst>
          </p:cNvPr>
          <p:cNvSpPr>
            <a:spLocks noGrp="1"/>
          </p:cNvSpPr>
          <p:nvPr>
            <p:ph type="title"/>
          </p:nvPr>
        </p:nvSpPr>
        <p:spPr/>
        <p:txBody>
          <a:bodyPr>
            <a:normAutofit fontScale="90000"/>
          </a:bodyPr>
          <a:lstStyle/>
          <a:p>
            <a:endParaRPr lang="en-US"/>
          </a:p>
        </p:txBody>
      </p:sp>
      <p:pic>
        <p:nvPicPr>
          <p:cNvPr id="5124" name="Picture 4">
            <a:extLst>
              <a:ext uri="{FF2B5EF4-FFF2-40B4-BE49-F238E27FC236}">
                <a16:creationId xmlns:a16="http://schemas.microsoft.com/office/drawing/2014/main" id="{8623668A-3033-20EE-D0CB-B01F2D56A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23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0" y="95416"/>
            <a:ext cx="8762451" cy="7583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Checking the Imbalance</a:t>
            </a:r>
            <a:endParaRPr sz="1800" dirty="0"/>
          </a:p>
        </p:txBody>
      </p:sp>
      <p:pic>
        <p:nvPicPr>
          <p:cNvPr id="2" name="Google Shape;166;p26">
            <a:extLst>
              <a:ext uri="{FF2B5EF4-FFF2-40B4-BE49-F238E27FC236}">
                <a16:creationId xmlns:a16="http://schemas.microsoft.com/office/drawing/2014/main" id="{798034A4-6AB9-1BFC-481A-01DA8314C820}"/>
              </a:ext>
            </a:extLst>
          </p:cNvPr>
          <p:cNvPicPr preferRelativeResize="0"/>
          <p:nvPr/>
        </p:nvPicPr>
        <p:blipFill>
          <a:blip r:embed="rId3">
            <a:alphaModFix/>
          </a:blip>
          <a:stretch>
            <a:fillRect/>
          </a:stretch>
        </p:blipFill>
        <p:spPr>
          <a:xfrm>
            <a:off x="2457308" y="966608"/>
            <a:ext cx="2700479" cy="2377440"/>
          </a:xfrm>
          <a:prstGeom prst="rect">
            <a:avLst/>
          </a:prstGeom>
          <a:noFill/>
          <a:ln>
            <a:noFill/>
          </a:ln>
        </p:spPr>
      </p:pic>
      <p:pic>
        <p:nvPicPr>
          <p:cNvPr id="3" name="Google Shape;167;p26">
            <a:extLst>
              <a:ext uri="{FF2B5EF4-FFF2-40B4-BE49-F238E27FC236}">
                <a16:creationId xmlns:a16="http://schemas.microsoft.com/office/drawing/2014/main" id="{8EBA42C0-18EE-0D71-6124-46E6C7F80855}"/>
              </a:ext>
            </a:extLst>
          </p:cNvPr>
          <p:cNvPicPr preferRelativeResize="0"/>
          <p:nvPr/>
        </p:nvPicPr>
        <p:blipFill>
          <a:blip r:embed="rId4">
            <a:alphaModFix/>
          </a:blip>
          <a:stretch>
            <a:fillRect/>
          </a:stretch>
        </p:blipFill>
        <p:spPr>
          <a:xfrm>
            <a:off x="5329094" y="965131"/>
            <a:ext cx="2986725" cy="2064316"/>
          </a:xfrm>
          <a:prstGeom prst="rect">
            <a:avLst/>
          </a:prstGeom>
          <a:noFill/>
          <a:ln>
            <a:noFill/>
          </a:ln>
        </p:spPr>
      </p:pic>
      <p:sp>
        <p:nvSpPr>
          <p:cNvPr id="4" name="Rectangle 1">
            <a:extLst>
              <a:ext uri="{FF2B5EF4-FFF2-40B4-BE49-F238E27FC236}">
                <a16:creationId xmlns:a16="http://schemas.microsoft.com/office/drawing/2014/main" id="{BFAF25F8-66EB-7CDF-5CA3-68BF8D94640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F7FAAA7-868D-A747-4B80-C6ACFF876E15}"/>
              </a:ext>
            </a:extLst>
          </p:cNvPr>
          <p:cNvSpPr>
            <a:spLocks noChangeArrowheads="1"/>
          </p:cNvSpPr>
          <p:nvPr/>
        </p:nvSpPr>
        <p:spPr bwMode="auto">
          <a:xfrm>
            <a:off x="365760" y="3058781"/>
            <a:ext cx="2266122"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61814"/>
                </a:solidFill>
                <a:effectLst/>
                <a:latin typeface="+mj-lt"/>
              </a:rPr>
              <a:t>Bankrupt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61814"/>
                </a:solidFill>
                <a:effectLst/>
                <a:latin typeface="+mj-lt"/>
              </a:rPr>
              <a:t> 0 6599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61814"/>
                </a:solidFill>
                <a:effectLst/>
                <a:latin typeface="+mj-lt"/>
              </a:rPr>
              <a:t>1 220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61814"/>
                </a:solidFill>
                <a:effectLst/>
                <a:latin typeface="+mj-lt"/>
              </a:rPr>
              <a:t>Name: count, </a:t>
            </a:r>
            <a:r>
              <a:rPr kumimoji="0" lang="en-US" altLang="en-US" b="0" i="0" u="none" strike="noStrike" cap="none" normalizeH="0" baseline="0" dirty="0" err="1">
                <a:ln>
                  <a:noFill/>
                </a:ln>
                <a:solidFill>
                  <a:srgbClr val="061814"/>
                </a:solidFill>
                <a:effectLst/>
                <a:latin typeface="+mj-lt"/>
              </a:rPr>
              <a:t>dtype</a:t>
            </a:r>
            <a:r>
              <a:rPr kumimoji="0" lang="en-US" altLang="en-US" b="0" i="0" u="none" strike="noStrike" cap="none" normalizeH="0" baseline="0" dirty="0">
                <a:ln>
                  <a:noFill/>
                </a:ln>
                <a:solidFill>
                  <a:srgbClr val="061814"/>
                </a:solidFill>
                <a:effectLst/>
                <a:latin typeface="+mj-lt"/>
              </a:rPr>
              <a:t>: int64 </a:t>
            </a:r>
          </a:p>
        </p:txBody>
      </p:sp>
      <p:sp>
        <p:nvSpPr>
          <p:cNvPr id="95" name="Google Shape;95;p17"/>
          <p:cNvSpPr txBox="1">
            <a:spLocks noGrp="1"/>
          </p:cNvSpPr>
          <p:nvPr>
            <p:ph type="body" idx="1"/>
          </p:nvPr>
        </p:nvSpPr>
        <p:spPr>
          <a:xfrm>
            <a:off x="0" y="532736"/>
            <a:ext cx="9144000" cy="4610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solidFill>
                <a:srgbClr val="000000"/>
              </a:solidFill>
              <a:latin typeface="PT Sans Narrow" panose="020F0502020204030204" pitchFamily="34" charset="0"/>
              <a:ea typeface="Kanit"/>
              <a:cs typeface="Kanit"/>
              <a:sym typeface="Kanit"/>
            </a:endParaRPr>
          </a:p>
        </p:txBody>
      </p:sp>
      <p:sp>
        <p:nvSpPr>
          <p:cNvPr id="9" name="TextBox 8">
            <a:extLst>
              <a:ext uri="{FF2B5EF4-FFF2-40B4-BE49-F238E27FC236}">
                <a16:creationId xmlns:a16="http://schemas.microsoft.com/office/drawing/2014/main" id="{45CAB219-9CDA-7C29-7AD8-02C67662C062}"/>
              </a:ext>
            </a:extLst>
          </p:cNvPr>
          <p:cNvSpPr txBox="1"/>
          <p:nvPr/>
        </p:nvSpPr>
        <p:spPr>
          <a:xfrm>
            <a:off x="73148" y="4253549"/>
            <a:ext cx="8076939" cy="523220"/>
          </a:xfrm>
          <a:prstGeom prst="rect">
            <a:avLst/>
          </a:prstGeom>
          <a:noFill/>
        </p:spPr>
        <p:txBody>
          <a:bodyPr wrap="square">
            <a:spAutoFit/>
          </a:bodyPr>
          <a:lstStyle/>
          <a:p>
            <a:r>
              <a:rPr lang="en-US" dirty="0"/>
              <a:t>● The target variable is highly imbalanced. Less than 3.5% instances for bankrupt companies exist in the data 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6C331-34CC-8113-729B-368AC7D3C14B}"/>
              </a:ext>
            </a:extLst>
          </p:cNvPr>
          <p:cNvPicPr>
            <a:picLocks noChangeAspect="1"/>
          </p:cNvPicPr>
          <p:nvPr/>
        </p:nvPicPr>
        <p:blipFill>
          <a:blip r:embed="rId2"/>
          <a:stretch>
            <a:fillRect/>
          </a:stretch>
        </p:blipFill>
        <p:spPr>
          <a:xfrm>
            <a:off x="89161" y="1041620"/>
            <a:ext cx="7345917" cy="3641697"/>
          </a:xfrm>
          <a:prstGeom prst="rect">
            <a:avLst/>
          </a:prstGeom>
        </p:spPr>
      </p:pic>
      <p:sp>
        <p:nvSpPr>
          <p:cNvPr id="2" name="Title 1">
            <a:extLst>
              <a:ext uri="{FF2B5EF4-FFF2-40B4-BE49-F238E27FC236}">
                <a16:creationId xmlns:a16="http://schemas.microsoft.com/office/drawing/2014/main" id="{9AAF1292-0D1A-0E1D-C735-8EBA4DBF2494}"/>
              </a:ext>
            </a:extLst>
          </p:cNvPr>
          <p:cNvSpPr>
            <a:spLocks noGrp="1"/>
          </p:cNvSpPr>
          <p:nvPr>
            <p:ph type="title"/>
          </p:nvPr>
        </p:nvSpPr>
        <p:spPr>
          <a:xfrm>
            <a:off x="119270" y="214685"/>
            <a:ext cx="8713030" cy="937740"/>
          </a:xfrm>
        </p:spPr>
        <p:txBody>
          <a:bodyPr>
            <a:normAutofit/>
          </a:bodyPr>
          <a:lstStyle/>
          <a:p>
            <a:r>
              <a:rPr lang="en-US" sz="2400" b="0" dirty="0"/>
              <a:t>Oversampling Using SMOTE</a:t>
            </a:r>
          </a:p>
        </p:txBody>
      </p:sp>
      <p:pic>
        <p:nvPicPr>
          <p:cNvPr id="4098" name="Picture 2" descr="Figure Juggling World | Great ...">
            <a:extLst>
              <a:ext uri="{FF2B5EF4-FFF2-40B4-BE49-F238E27FC236}">
                <a16:creationId xmlns:a16="http://schemas.microsoft.com/office/drawing/2014/main" id="{EA2BC80D-F220-455C-4B35-6ECF36A95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18" y="2846568"/>
            <a:ext cx="1720483" cy="229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31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AFA3-3807-1F15-700F-0747A56DE036}"/>
              </a:ext>
            </a:extLst>
          </p:cNvPr>
          <p:cNvSpPr>
            <a:spLocks noGrp="1"/>
          </p:cNvSpPr>
          <p:nvPr>
            <p:ph type="title"/>
          </p:nvPr>
        </p:nvSpPr>
        <p:spPr/>
        <p:txBody>
          <a:bodyPr>
            <a:normAutofit/>
          </a:bodyPr>
          <a:lstStyle/>
          <a:p>
            <a:r>
              <a:rPr lang="en-US" sz="2000" dirty="0"/>
              <a:t>EDA: Using Anomaly Detection Algorithm to further explore the data.</a:t>
            </a:r>
          </a:p>
        </p:txBody>
      </p:sp>
      <p:sp>
        <p:nvSpPr>
          <p:cNvPr id="4" name="TextBox 3">
            <a:extLst>
              <a:ext uri="{FF2B5EF4-FFF2-40B4-BE49-F238E27FC236}">
                <a16:creationId xmlns:a16="http://schemas.microsoft.com/office/drawing/2014/main" id="{4F5AC550-5E02-2BB7-2D94-F82C4D5AF74D}"/>
              </a:ext>
            </a:extLst>
          </p:cNvPr>
          <p:cNvSpPr txBox="1"/>
          <p:nvPr/>
        </p:nvSpPr>
        <p:spPr>
          <a:xfrm>
            <a:off x="477078" y="1717482"/>
            <a:ext cx="3291840" cy="1169551"/>
          </a:xfrm>
          <a:prstGeom prst="rect">
            <a:avLst/>
          </a:prstGeom>
          <a:noFill/>
        </p:spPr>
        <p:txBody>
          <a:bodyPr wrap="square">
            <a:spAutoFit/>
          </a:bodyPr>
          <a:lstStyle/>
          <a:p>
            <a:pPr marL="285750" indent="-285750" algn="just">
              <a:buFont typeface="Wingdings" panose="05000000000000000000" pitchFamily="2" charset="2"/>
              <a:buChar char="Ø"/>
            </a:pPr>
            <a:r>
              <a:rPr lang="en-US" dirty="0"/>
              <a:t>Isolation Forest was used to detect anomalies in the dataset. Since results, were not up to the mark, let us visualize the dataset to investigate the problem.</a:t>
            </a:r>
          </a:p>
        </p:txBody>
      </p:sp>
      <p:pic>
        <p:nvPicPr>
          <p:cNvPr id="6" name="Picture 5">
            <a:extLst>
              <a:ext uri="{FF2B5EF4-FFF2-40B4-BE49-F238E27FC236}">
                <a16:creationId xmlns:a16="http://schemas.microsoft.com/office/drawing/2014/main" id="{541021F3-81A5-EAB0-685C-559BA6C509FE}"/>
              </a:ext>
            </a:extLst>
          </p:cNvPr>
          <p:cNvPicPr>
            <a:picLocks noChangeAspect="1"/>
          </p:cNvPicPr>
          <p:nvPr/>
        </p:nvPicPr>
        <p:blipFill>
          <a:blip r:embed="rId2"/>
          <a:stretch>
            <a:fillRect/>
          </a:stretch>
        </p:blipFill>
        <p:spPr>
          <a:xfrm>
            <a:off x="3888188" y="1033670"/>
            <a:ext cx="4850295" cy="3252083"/>
          </a:xfrm>
          <a:prstGeom prst="rect">
            <a:avLst/>
          </a:prstGeom>
        </p:spPr>
      </p:pic>
    </p:spTree>
    <p:extLst>
      <p:ext uri="{BB962C8B-B14F-4D97-AF65-F5344CB8AC3E}">
        <p14:creationId xmlns:p14="http://schemas.microsoft.com/office/powerpoint/2010/main" val="154042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4.Feature Selection Technique</a:t>
            </a:r>
            <a:endParaRPr sz="2400" dirty="0"/>
          </a:p>
        </p:txBody>
      </p:sp>
      <p:sp>
        <p:nvSpPr>
          <p:cNvPr id="132" name="Google Shape;132;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114300" indent="0">
              <a:buNone/>
            </a:pPr>
            <a:r>
              <a:rPr lang="en-US" sz="2000" b="1" dirty="0">
                <a:solidFill>
                  <a:srgbClr val="92D050"/>
                </a:solidFill>
                <a:latin typeface="PT Sans Narrow" panose="020F0502020204030204" pitchFamily="34" charset="0"/>
              </a:rPr>
              <a:t>Introduction to RFE:</a:t>
            </a:r>
            <a:endParaRPr lang="en-US" sz="2000" dirty="0">
              <a:solidFill>
                <a:srgbClr val="92D050"/>
              </a:solidFill>
              <a:latin typeface="PT Sans Narrow" panose="020F0502020204030204" pitchFamily="34" charset="0"/>
            </a:endParaRPr>
          </a:p>
          <a:p>
            <a:pPr marL="114300" indent="0" algn="just">
              <a:buNone/>
            </a:pPr>
            <a:r>
              <a:rPr lang="en-US" sz="2000" dirty="0"/>
              <a:t>      </a:t>
            </a:r>
            <a:r>
              <a:rPr lang="en-US" sz="1600" dirty="0">
                <a:solidFill>
                  <a:srgbClr val="061814"/>
                </a:solidFill>
              </a:rPr>
              <a:t>Recursive Feature Elimination (RFE) is a feature selection method that recursively removes the least important features and builds the model until the specified number of features is reached.</a:t>
            </a:r>
          </a:p>
          <a:p>
            <a:pPr>
              <a:buFont typeface="Wingdings" panose="05000000000000000000" pitchFamily="2" charset="2"/>
              <a:buChar char="ü"/>
            </a:pPr>
            <a:r>
              <a:rPr lang="en-US" sz="1600" b="1" dirty="0">
                <a:solidFill>
                  <a:srgbClr val="061814"/>
                </a:solidFill>
              </a:rPr>
              <a:t>Why:</a:t>
            </a:r>
            <a:endParaRPr lang="en-US" sz="1600" dirty="0"/>
          </a:p>
          <a:p>
            <a:pPr marL="114300" indent="0" algn="just">
              <a:buNone/>
            </a:pPr>
            <a:r>
              <a:rPr lang="en-US" sz="1600" dirty="0"/>
              <a:t>                 </a:t>
            </a:r>
            <a:r>
              <a:rPr lang="en-US" sz="1600" dirty="0">
                <a:solidFill>
                  <a:srgbClr val="061814"/>
                </a:solidFill>
                <a:latin typeface="PT Sans Narrow" panose="020F0502020204030204" pitchFamily="34" charset="0"/>
              </a:rPr>
              <a:t>RFE is a powerful technique for feature selection that can improve model performance and interpretability by focusing on the most relevant features.</a:t>
            </a:r>
          </a:p>
          <a:p>
            <a:pPr marL="114300" indent="0" algn="just">
              <a:buNone/>
            </a:pPr>
            <a:endParaRPr lang="en-US" sz="1600" b="1" dirty="0">
              <a:solidFill>
                <a:srgbClr val="061814"/>
              </a:solidFill>
              <a:latin typeface="PT Sans Narrow" panose="020F0502020204030204" pitchFamily="34" charset="0"/>
            </a:endParaRPr>
          </a:p>
          <a:p>
            <a:pPr marL="114300" indent="0" algn="just">
              <a:buNone/>
            </a:pPr>
            <a:endParaRPr lang="en-US" sz="1600" b="1" dirty="0">
              <a:solidFill>
                <a:srgbClr val="061814"/>
              </a:solidFill>
            </a:endParaRPr>
          </a:p>
          <a:p>
            <a:pPr marL="0" indent="0">
              <a:buNone/>
            </a:pPr>
            <a:r>
              <a:rPr lang="en-US" sz="2000" dirty="0">
                <a:solidFill>
                  <a:srgbClr val="061814"/>
                </a:solidFill>
                <a:latin typeface="PT Sans Narrow" panose="020F0502020204030204" pitchFamily="34" charset="0"/>
                <a:ea typeface="Kanit"/>
                <a:cs typeface="Kanit"/>
                <a:sym typeface="Kanit"/>
              </a:rPr>
              <a:t>Using RFE, 10columns were selected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t>                                                                                                                     contd…</a:t>
            </a:r>
            <a:endParaRPr sz="2400"/>
          </a:p>
        </p:txBody>
      </p:sp>
      <p:sp>
        <p:nvSpPr>
          <p:cNvPr id="138" name="Google Shape;138;p23"/>
          <p:cNvSpPr txBox="1">
            <a:spLocks noGrp="1"/>
          </p:cNvSpPr>
          <p:nvPr>
            <p:ph type="body" idx="1"/>
          </p:nvPr>
        </p:nvSpPr>
        <p:spPr>
          <a:xfrm>
            <a:off x="251950" y="89376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latin typeface="Kanit Medium"/>
                <a:ea typeface="Kanit Medium"/>
                <a:cs typeface="Kanit Medium"/>
                <a:sym typeface="Kanit Medium"/>
              </a:rPr>
              <a:t>Using RFE Method, 10columns were selected.</a:t>
            </a:r>
            <a:endParaRPr dirty="0">
              <a:latin typeface="Kanit Medium"/>
              <a:ea typeface="Kanit Medium"/>
              <a:cs typeface="Kanit Medium"/>
              <a:sym typeface="Kanit Medium"/>
            </a:endParaRPr>
          </a:p>
        </p:txBody>
      </p:sp>
      <p:pic>
        <p:nvPicPr>
          <p:cNvPr id="140" name="Google Shape;140;p23"/>
          <p:cNvPicPr preferRelativeResize="0"/>
          <p:nvPr/>
        </p:nvPicPr>
        <p:blipFill rotWithShape="1">
          <a:blip r:embed="rId3">
            <a:alphaModFix/>
          </a:blip>
          <a:srcRect l="9395" b="12242"/>
          <a:stretch/>
        </p:blipFill>
        <p:spPr>
          <a:xfrm>
            <a:off x="371450" y="2863400"/>
            <a:ext cx="2043100" cy="1948700"/>
          </a:xfrm>
          <a:prstGeom prst="rect">
            <a:avLst/>
          </a:prstGeom>
          <a:noFill/>
          <a:ln>
            <a:noFill/>
          </a:ln>
        </p:spPr>
      </p:pic>
      <p:graphicFrame>
        <p:nvGraphicFramePr>
          <p:cNvPr id="4" name="Diagram 3">
            <a:extLst>
              <a:ext uri="{FF2B5EF4-FFF2-40B4-BE49-F238E27FC236}">
                <a16:creationId xmlns:a16="http://schemas.microsoft.com/office/drawing/2014/main" id="{9C326C02-DE6D-4A7B-C6B7-CAD332150149}"/>
              </a:ext>
            </a:extLst>
          </p:cNvPr>
          <p:cNvGraphicFramePr/>
          <p:nvPr>
            <p:extLst>
              <p:ext uri="{D42A27DB-BD31-4B8C-83A1-F6EECF244321}">
                <p14:modId xmlns:p14="http://schemas.microsoft.com/office/powerpoint/2010/main" val="4273063810"/>
              </p:ext>
            </p:extLst>
          </p:nvPr>
        </p:nvGraphicFramePr>
        <p:xfrm>
          <a:off x="3013543" y="1415333"/>
          <a:ext cx="4810539" cy="413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1">
            <a:extLst>
              <a:ext uri="{FF2B5EF4-FFF2-40B4-BE49-F238E27FC236}">
                <a16:creationId xmlns:a16="http://schemas.microsoft.com/office/drawing/2014/main" id="{6CC5E350-C598-0388-18F1-1FBBE2606E8C}"/>
              </a:ext>
            </a:extLst>
          </p:cNvPr>
          <p:cNvSpPr>
            <a:spLocks noChangeArrowheads="1"/>
          </p:cNvSpPr>
          <p:nvPr/>
        </p:nvSpPr>
        <p:spPr bwMode="auto">
          <a:xfrm>
            <a:off x="0" y="159350"/>
            <a:ext cx="56106"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var(--jp-code-font-family)"/>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DFC43C45-D9B9-D580-C817-26B2337D68DD}"/>
              </a:ext>
            </a:extLst>
          </p:cNvPr>
          <p:cNvPicPr>
            <a:picLocks noChangeAspect="1"/>
          </p:cNvPicPr>
          <p:nvPr/>
        </p:nvPicPr>
        <p:blipFill>
          <a:blip r:embed="rId9"/>
          <a:stretch>
            <a:fillRect/>
          </a:stretch>
        </p:blipFill>
        <p:spPr>
          <a:xfrm>
            <a:off x="2746983" y="1415333"/>
            <a:ext cx="5693134" cy="1672414"/>
          </a:xfrm>
          <a:prstGeom prst="rect">
            <a:avLst/>
          </a:prstGeom>
        </p:spPr>
      </p:pic>
      <p:pic>
        <p:nvPicPr>
          <p:cNvPr id="23" name="Picture 22">
            <a:extLst>
              <a:ext uri="{FF2B5EF4-FFF2-40B4-BE49-F238E27FC236}">
                <a16:creationId xmlns:a16="http://schemas.microsoft.com/office/drawing/2014/main" id="{299AF3B5-E891-29B2-BE80-9BA4835DBD92}"/>
              </a:ext>
            </a:extLst>
          </p:cNvPr>
          <p:cNvPicPr>
            <a:picLocks noChangeAspect="1"/>
          </p:cNvPicPr>
          <p:nvPr/>
        </p:nvPicPr>
        <p:blipFill>
          <a:blip r:embed="rId10"/>
          <a:stretch>
            <a:fillRect/>
          </a:stretch>
        </p:blipFill>
        <p:spPr>
          <a:xfrm>
            <a:off x="2746982" y="3051958"/>
            <a:ext cx="5693133" cy="14074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DD7D-85F7-F603-2969-A46178D754FB}"/>
              </a:ext>
            </a:extLst>
          </p:cNvPr>
          <p:cNvSpPr>
            <a:spLocks noGrp="1"/>
          </p:cNvSpPr>
          <p:nvPr>
            <p:ph type="title"/>
          </p:nvPr>
        </p:nvSpPr>
        <p:spPr/>
        <p:txBody>
          <a:bodyPr>
            <a:normAutofit/>
          </a:bodyPr>
          <a:lstStyle/>
          <a:p>
            <a:r>
              <a:rPr lang="en-US" sz="2400" dirty="0"/>
              <a:t>5.Model Testing and Evaluation</a:t>
            </a:r>
          </a:p>
        </p:txBody>
      </p:sp>
      <p:sp>
        <p:nvSpPr>
          <p:cNvPr id="4" name="TextBox 3">
            <a:extLst>
              <a:ext uri="{FF2B5EF4-FFF2-40B4-BE49-F238E27FC236}">
                <a16:creationId xmlns:a16="http://schemas.microsoft.com/office/drawing/2014/main" id="{7E4BDBA2-D640-A040-F92B-D7ADEEC83863}"/>
              </a:ext>
            </a:extLst>
          </p:cNvPr>
          <p:cNvSpPr txBox="1"/>
          <p:nvPr/>
        </p:nvSpPr>
        <p:spPr>
          <a:xfrm>
            <a:off x="312527" y="1421464"/>
            <a:ext cx="8006963" cy="1785104"/>
          </a:xfrm>
          <a:prstGeom prst="rect">
            <a:avLst/>
          </a:prstGeom>
          <a:noFill/>
        </p:spPr>
        <p:txBody>
          <a:bodyPr wrap="square">
            <a:spAutoFit/>
          </a:bodyPr>
          <a:lstStyle/>
          <a:p>
            <a:pPr marL="0" lvl="0" indent="0" algn="just" rtl="0">
              <a:spcBef>
                <a:spcPts val="1200"/>
              </a:spcBef>
              <a:spcAft>
                <a:spcPts val="0"/>
              </a:spcAft>
              <a:buNone/>
            </a:pPr>
            <a:r>
              <a:rPr lang="en-US" sz="2000" dirty="0">
                <a:solidFill>
                  <a:srgbClr val="212121"/>
                </a:solidFill>
                <a:highlight>
                  <a:srgbClr val="FFFFFF"/>
                </a:highlight>
                <a:latin typeface="PT Sans Narrow" panose="020B0506020203020204" pitchFamily="34" charset="0"/>
                <a:ea typeface="Kanit Medium"/>
                <a:cs typeface="Kanit Medium"/>
                <a:sym typeface="Kanit Medium"/>
              </a:rPr>
              <a:t>Training a model in model building is the process of using a set of data to adjust the model's parameters so that it can make accurate predictions on unseen data.</a:t>
            </a:r>
          </a:p>
          <a:p>
            <a:pPr marL="0" lvl="0" indent="0" algn="just" rtl="0">
              <a:spcBef>
                <a:spcPts val="1200"/>
              </a:spcBef>
              <a:spcAft>
                <a:spcPts val="0"/>
              </a:spcAft>
              <a:buNone/>
            </a:pPr>
            <a:r>
              <a:rPr lang="en-US" sz="2000" dirty="0">
                <a:solidFill>
                  <a:srgbClr val="000000"/>
                </a:solidFill>
                <a:highlight>
                  <a:srgbClr val="FFFFFF"/>
                </a:highlight>
                <a:latin typeface="PT Sans Narrow" panose="020B0506020203020204" pitchFamily="34" charset="0"/>
                <a:ea typeface="Kanit Medium"/>
                <a:cs typeface="Kanit Medium"/>
                <a:sym typeface="Kanit Medium"/>
              </a:rPr>
              <a:t>            Training a model allows it to learn the relationships between the features and the target variable in the data. Training a model is an iterative process that requires experimentation and tuning.</a:t>
            </a:r>
          </a:p>
        </p:txBody>
      </p:sp>
    </p:spTree>
    <p:extLst>
      <p:ext uri="{BB962C8B-B14F-4D97-AF65-F5344CB8AC3E}">
        <p14:creationId xmlns:p14="http://schemas.microsoft.com/office/powerpoint/2010/main" val="1159025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9EEAD-F325-EB8B-F81B-13DD6B6EBC9A}"/>
              </a:ext>
            </a:extLst>
          </p:cNvPr>
          <p:cNvPicPr>
            <a:picLocks noChangeAspect="1"/>
          </p:cNvPicPr>
          <p:nvPr/>
        </p:nvPicPr>
        <p:blipFill>
          <a:blip r:embed="rId2"/>
          <a:stretch>
            <a:fillRect/>
          </a:stretch>
        </p:blipFill>
        <p:spPr>
          <a:xfrm>
            <a:off x="1" y="0"/>
            <a:ext cx="5804452" cy="3169403"/>
          </a:xfrm>
          <a:prstGeom prst="rect">
            <a:avLst/>
          </a:prstGeom>
        </p:spPr>
      </p:pic>
      <p:pic>
        <p:nvPicPr>
          <p:cNvPr id="6" name="Picture 5">
            <a:extLst>
              <a:ext uri="{FF2B5EF4-FFF2-40B4-BE49-F238E27FC236}">
                <a16:creationId xmlns:a16="http://schemas.microsoft.com/office/drawing/2014/main" id="{F4DE58DE-4819-EA15-E3D7-0BCDCFA56C88}"/>
              </a:ext>
            </a:extLst>
          </p:cNvPr>
          <p:cNvPicPr>
            <a:picLocks noChangeAspect="1"/>
          </p:cNvPicPr>
          <p:nvPr/>
        </p:nvPicPr>
        <p:blipFill>
          <a:blip r:embed="rId3"/>
          <a:stretch>
            <a:fillRect/>
          </a:stretch>
        </p:blipFill>
        <p:spPr>
          <a:xfrm>
            <a:off x="5724939" y="1558456"/>
            <a:ext cx="3275938" cy="3379303"/>
          </a:xfrm>
          <a:prstGeom prst="rect">
            <a:avLst/>
          </a:prstGeom>
        </p:spPr>
      </p:pic>
      <p:pic>
        <p:nvPicPr>
          <p:cNvPr id="7" name="Google Shape;140;p23">
            <a:extLst>
              <a:ext uri="{FF2B5EF4-FFF2-40B4-BE49-F238E27FC236}">
                <a16:creationId xmlns:a16="http://schemas.microsoft.com/office/drawing/2014/main" id="{E6EEF584-6019-A1B5-6A90-DB1A28812FDF}"/>
              </a:ext>
            </a:extLst>
          </p:cNvPr>
          <p:cNvPicPr preferRelativeResize="0"/>
          <p:nvPr/>
        </p:nvPicPr>
        <p:blipFill rotWithShape="1">
          <a:blip r:embed="rId4">
            <a:alphaModFix/>
          </a:blip>
          <a:srcRect l="9395" b="12242"/>
          <a:stretch/>
        </p:blipFill>
        <p:spPr>
          <a:xfrm>
            <a:off x="3363971" y="3194800"/>
            <a:ext cx="2043100" cy="1948700"/>
          </a:xfrm>
          <a:prstGeom prst="rect">
            <a:avLst/>
          </a:prstGeom>
          <a:noFill/>
          <a:ln>
            <a:noFill/>
          </a:ln>
        </p:spPr>
      </p:pic>
    </p:spTree>
    <p:extLst>
      <p:ext uri="{BB962C8B-B14F-4D97-AF65-F5344CB8AC3E}">
        <p14:creationId xmlns:p14="http://schemas.microsoft.com/office/powerpoint/2010/main" val="4173267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dirty="0"/>
              <a:t>6. Model Building</a:t>
            </a:r>
            <a:endParaRPr sz="2400" dirty="0"/>
          </a:p>
        </p:txBody>
      </p:sp>
      <p:sp>
        <p:nvSpPr>
          <p:cNvPr id="324" name="Google Shape;324;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solidFill>
                  <a:srgbClr val="0000FF"/>
                </a:solidFill>
                <a:latin typeface="PT Sans Narrow" panose="020B0506020203020204" pitchFamily="34" charset="0"/>
                <a:ea typeface="Bebas Neue"/>
                <a:cs typeface="Bebas Neue"/>
                <a:sym typeface="Bebas Neue"/>
              </a:rPr>
              <a:t>TRAINING THE MODEL</a:t>
            </a:r>
            <a:endParaRPr sz="2000" dirty="0">
              <a:solidFill>
                <a:srgbClr val="0000FF"/>
              </a:solidFill>
              <a:latin typeface="PT Sans Narrow" panose="020B0506020203020204" pitchFamily="34" charset="0"/>
              <a:ea typeface="Bebas Neue"/>
              <a:cs typeface="Bebas Neue"/>
              <a:sym typeface="Bebas Neue"/>
            </a:endParaRPr>
          </a:p>
          <a:p>
            <a:pPr marL="0" lvl="0" indent="0" algn="l" rtl="0">
              <a:spcBef>
                <a:spcPts val="1200"/>
              </a:spcBef>
              <a:spcAft>
                <a:spcPts val="0"/>
              </a:spcAft>
              <a:buNone/>
            </a:pPr>
            <a:r>
              <a:rPr lang="en" sz="2000" dirty="0">
                <a:solidFill>
                  <a:srgbClr val="212121"/>
                </a:solidFill>
                <a:highlight>
                  <a:srgbClr val="FFFFFF"/>
                </a:highlight>
                <a:latin typeface="PT Sans Narrow" panose="020B0506020203020204" pitchFamily="34" charset="0"/>
                <a:ea typeface="Kanit Medium"/>
                <a:cs typeface="Kanit Medium"/>
                <a:sym typeface="Kanit Medium"/>
              </a:rPr>
              <a:t>                         Training a model in model building is the process of using a set of data to adjust the model's parameters so that it can make accurate predictions on unseen data.</a:t>
            </a:r>
            <a:endParaRPr sz="2000" dirty="0">
              <a:solidFill>
                <a:srgbClr val="212121"/>
              </a:solidFill>
              <a:highlight>
                <a:srgbClr val="FFFFFF"/>
              </a:highlight>
              <a:latin typeface="PT Sans Narrow" panose="020B0506020203020204" pitchFamily="34" charset="0"/>
              <a:ea typeface="Kanit Medium"/>
              <a:cs typeface="Kanit Medium"/>
              <a:sym typeface="Kanit Medium"/>
            </a:endParaRPr>
          </a:p>
          <a:p>
            <a:pPr marL="0" lvl="0" indent="0" algn="l" rtl="0">
              <a:spcBef>
                <a:spcPts val="1200"/>
              </a:spcBef>
              <a:spcAft>
                <a:spcPts val="0"/>
              </a:spcAft>
              <a:buNone/>
            </a:pPr>
            <a:r>
              <a:rPr lang="en" sz="2000" dirty="0">
                <a:solidFill>
                  <a:srgbClr val="000000"/>
                </a:solidFill>
                <a:highlight>
                  <a:srgbClr val="FFFFFF"/>
                </a:highlight>
                <a:latin typeface="PT Sans Narrow" panose="020B0506020203020204" pitchFamily="34" charset="0"/>
                <a:ea typeface="Kanit Medium"/>
                <a:cs typeface="Kanit Medium"/>
                <a:sym typeface="Kanit Medium"/>
              </a:rPr>
              <a:t>            Training a model allows it to learn the relationships between the features and the target variable in the data. Training a model is an iterative process that requires experimentation and tuning.</a:t>
            </a:r>
            <a:endParaRPr sz="2000" dirty="0">
              <a:solidFill>
                <a:srgbClr val="000000"/>
              </a:solidFill>
              <a:highlight>
                <a:srgbClr val="FFFFFF"/>
              </a:highlight>
              <a:latin typeface="PT Sans Narrow" panose="020B0506020203020204" pitchFamily="34" charset="0"/>
              <a:ea typeface="Kanit Medium"/>
              <a:cs typeface="Kanit Medium"/>
              <a:sym typeface="Kanit Medium"/>
            </a:endParaRPr>
          </a:p>
          <a:p>
            <a:pPr marL="0" lvl="0" indent="0" algn="l" rtl="0">
              <a:spcBef>
                <a:spcPts val="500"/>
              </a:spcBef>
              <a:spcAft>
                <a:spcPts val="1200"/>
              </a:spcAft>
              <a:buNone/>
            </a:pPr>
            <a:endParaRPr dirty="0">
              <a:solidFill>
                <a:srgbClr val="000000"/>
              </a:solidFill>
              <a:highlight>
                <a:srgbClr val="FFFFFF"/>
              </a:highlight>
              <a:latin typeface="Kanit Medium"/>
              <a:ea typeface="Kanit Medium"/>
              <a:cs typeface="Kanit Medium"/>
              <a:sym typeface="Kani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E1E7-83DD-BF0B-100D-128C3B086AD1}"/>
              </a:ext>
            </a:extLst>
          </p:cNvPr>
          <p:cNvSpPr>
            <a:spLocks noGrp="1"/>
          </p:cNvSpPr>
          <p:nvPr>
            <p:ph type="title"/>
          </p:nvPr>
        </p:nvSpPr>
        <p:spPr>
          <a:xfrm>
            <a:off x="0" y="0"/>
            <a:ext cx="8520600" cy="707400"/>
          </a:xfrm>
        </p:spPr>
        <p:txBody>
          <a:bodyPr>
            <a:normAutofit fontScale="90000"/>
          </a:bodyPr>
          <a:lstStyle/>
          <a:p>
            <a:r>
              <a:rPr lang="en-US" sz="2700" b="0" dirty="0">
                <a:highlight>
                  <a:srgbClr val="FFFFFF"/>
                </a:highlight>
                <a:latin typeface="PT Sans Narrow" panose="020F0502020204030204" pitchFamily="34" charset="0"/>
                <a:ea typeface="Bebas Neue"/>
                <a:cs typeface="Bebas Neue"/>
                <a:sym typeface="Bebas Neue"/>
              </a:rPr>
              <a:t>MODEL BUILDING USING </a:t>
            </a:r>
            <a:r>
              <a:rPr lang="en-US" sz="2700" b="0" dirty="0" err="1">
                <a:highlight>
                  <a:srgbClr val="FFFFFF"/>
                </a:highlight>
                <a:latin typeface="PT Sans Narrow" panose="020F0502020204030204" pitchFamily="34" charset="0"/>
                <a:ea typeface="Bebas Neue"/>
                <a:cs typeface="Bebas Neue"/>
                <a:sym typeface="Bebas Neue"/>
              </a:rPr>
              <a:t>XGBoost</a:t>
            </a:r>
            <a:r>
              <a:rPr lang="en-US" sz="2700" b="0" dirty="0">
                <a:highlight>
                  <a:srgbClr val="FFFFFF"/>
                </a:highlight>
                <a:latin typeface="PT Sans Narrow" panose="020F0502020204030204" pitchFamily="34" charset="0"/>
                <a:ea typeface="Bebas Neue"/>
                <a:cs typeface="Bebas Neue"/>
                <a:sym typeface="Bebas Neue"/>
              </a:rPr>
              <a:t> Classifier</a:t>
            </a:r>
            <a:br>
              <a:rPr lang="en-US" sz="3600" dirty="0">
                <a:solidFill>
                  <a:srgbClr val="0000FF"/>
                </a:solidFill>
                <a:highlight>
                  <a:srgbClr val="FFFFFF"/>
                </a:highlight>
                <a:latin typeface="Bebas Neue"/>
                <a:ea typeface="Bebas Neue"/>
                <a:cs typeface="Bebas Neue"/>
                <a:sym typeface="Bebas Neue"/>
              </a:rPr>
            </a:br>
            <a:r>
              <a:rPr lang="en-US" sz="3600" dirty="0">
                <a:solidFill>
                  <a:srgbClr val="0000FF"/>
                </a:solidFill>
                <a:highlight>
                  <a:srgbClr val="FFFFFF"/>
                </a:highlight>
                <a:latin typeface="Bebas Neue"/>
                <a:ea typeface="Bebas Neue"/>
                <a:cs typeface="Bebas Neue"/>
                <a:sym typeface="Bebas Neue"/>
              </a:rPr>
              <a:t>  </a:t>
            </a:r>
            <a:r>
              <a:rPr lang="en" sz="2000" b="0" dirty="0">
                <a:solidFill>
                  <a:srgbClr val="000000"/>
                </a:solidFill>
                <a:highlight>
                  <a:srgbClr val="FFFFFF"/>
                </a:highlight>
                <a:latin typeface="PT Sans Narrow" panose="020F0502020204030204" pitchFamily="34" charset="0"/>
                <a:ea typeface="Kanit Medium"/>
                <a:cs typeface="Kanit Medium"/>
                <a:sym typeface="Kanit Medium"/>
              </a:rPr>
              <a:t>Chosen XGboost as it has best accuracy 97%.</a:t>
            </a:r>
            <a:endParaRPr lang="en-US" sz="2000" b="0" dirty="0">
              <a:latin typeface="PT Sans Narrow" panose="020F0502020204030204" pitchFamily="34" charset="0"/>
            </a:endParaRPr>
          </a:p>
        </p:txBody>
      </p:sp>
      <p:pic>
        <p:nvPicPr>
          <p:cNvPr id="4" name="Picture 3">
            <a:extLst>
              <a:ext uri="{FF2B5EF4-FFF2-40B4-BE49-F238E27FC236}">
                <a16:creationId xmlns:a16="http://schemas.microsoft.com/office/drawing/2014/main" id="{DCEF7E9D-78CA-2147-AC49-C8583E20DD62}"/>
              </a:ext>
            </a:extLst>
          </p:cNvPr>
          <p:cNvPicPr>
            <a:picLocks noChangeAspect="1"/>
          </p:cNvPicPr>
          <p:nvPr/>
        </p:nvPicPr>
        <p:blipFill>
          <a:blip r:embed="rId2"/>
          <a:stretch>
            <a:fillRect/>
          </a:stretch>
        </p:blipFill>
        <p:spPr>
          <a:xfrm>
            <a:off x="365760" y="1264257"/>
            <a:ext cx="4389120" cy="3656455"/>
          </a:xfrm>
          <a:prstGeom prst="rect">
            <a:avLst/>
          </a:prstGeom>
        </p:spPr>
      </p:pic>
      <p:pic>
        <p:nvPicPr>
          <p:cNvPr id="10" name="Picture 9">
            <a:extLst>
              <a:ext uri="{FF2B5EF4-FFF2-40B4-BE49-F238E27FC236}">
                <a16:creationId xmlns:a16="http://schemas.microsoft.com/office/drawing/2014/main" id="{C302937C-43A2-CEB8-E8D7-E6CA1948892C}"/>
              </a:ext>
            </a:extLst>
          </p:cNvPr>
          <p:cNvPicPr>
            <a:picLocks noChangeAspect="1"/>
          </p:cNvPicPr>
          <p:nvPr/>
        </p:nvPicPr>
        <p:blipFill>
          <a:blip r:embed="rId3"/>
          <a:stretch>
            <a:fillRect/>
          </a:stretch>
        </p:blipFill>
        <p:spPr>
          <a:xfrm>
            <a:off x="5086948" y="1946452"/>
            <a:ext cx="3665551" cy="2493812"/>
          </a:xfrm>
          <a:prstGeom prst="rect">
            <a:avLst/>
          </a:prstGeom>
        </p:spPr>
      </p:pic>
    </p:spTree>
    <p:extLst>
      <p:ext uri="{BB962C8B-B14F-4D97-AF65-F5344CB8AC3E}">
        <p14:creationId xmlns:p14="http://schemas.microsoft.com/office/powerpoint/2010/main" val="2900029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dirty="0"/>
              <a:t>                                                                                                                    Model Testing…</a:t>
            </a:r>
            <a:endParaRPr sz="2400" dirty="0"/>
          </a:p>
        </p:txBody>
      </p:sp>
      <p:sp>
        <p:nvSpPr>
          <p:cNvPr id="317" name="Google Shape;317;p47"/>
          <p:cNvSpPr txBox="1">
            <a:spLocks noGrp="1"/>
          </p:cNvSpPr>
          <p:nvPr>
            <p:ph type="body" idx="1"/>
          </p:nvPr>
        </p:nvSpPr>
        <p:spPr>
          <a:xfrm>
            <a:off x="311700" y="1047250"/>
            <a:ext cx="8520600" cy="352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rgbClr val="0000FF"/>
                </a:solidFill>
                <a:latin typeface="Bebas Neue"/>
                <a:ea typeface="Bebas Neue"/>
                <a:cs typeface="Bebas Neue"/>
                <a:sym typeface="Bebas Neue"/>
              </a:rPr>
              <a:t>ROC PLOT</a:t>
            </a:r>
            <a:endParaRPr sz="2400" dirty="0">
              <a:solidFill>
                <a:srgbClr val="0000FF"/>
              </a:solidFill>
              <a:latin typeface="Bebas Neue"/>
              <a:ea typeface="Bebas Neue"/>
              <a:cs typeface="Bebas Neue"/>
              <a:sym typeface="Bebas Neue"/>
            </a:endParaRPr>
          </a:p>
          <a:p>
            <a:pPr marL="0" lvl="0" indent="0" algn="l" rtl="0">
              <a:spcBef>
                <a:spcPts val="1200"/>
              </a:spcBef>
              <a:spcAft>
                <a:spcPts val="0"/>
              </a:spcAft>
              <a:buNone/>
            </a:pPr>
            <a:endParaRPr dirty="0">
              <a:solidFill>
                <a:srgbClr val="000000"/>
              </a:solidFill>
              <a:latin typeface="Kanit Medium"/>
              <a:ea typeface="Kanit Medium"/>
              <a:cs typeface="Kanit Medium"/>
              <a:sym typeface="Kanit Medium"/>
            </a:endParaRPr>
          </a:p>
          <a:p>
            <a:pPr marL="0" lvl="0" indent="0" algn="l" rtl="0">
              <a:spcBef>
                <a:spcPts val="1200"/>
              </a:spcBef>
              <a:spcAft>
                <a:spcPts val="0"/>
              </a:spcAft>
              <a:buNone/>
            </a:pPr>
            <a:r>
              <a:rPr lang="en" dirty="0">
                <a:solidFill>
                  <a:srgbClr val="000000"/>
                </a:solidFill>
                <a:latin typeface="PT Sans Narrow" panose="020B0506020203020204" pitchFamily="34" charset="0"/>
                <a:ea typeface="Kanit Medium"/>
                <a:cs typeface="Kanit Medium"/>
                <a:sym typeface="Kanit Medium"/>
              </a:rPr>
              <a:t>Performance of XGBoost Classifier </a:t>
            </a:r>
          </a:p>
          <a:p>
            <a:pPr marL="0" lvl="0" indent="0" algn="l" rtl="0">
              <a:spcBef>
                <a:spcPts val="1200"/>
              </a:spcBef>
              <a:spcAft>
                <a:spcPts val="0"/>
              </a:spcAft>
              <a:buNone/>
            </a:pPr>
            <a:r>
              <a:rPr lang="en" dirty="0">
                <a:solidFill>
                  <a:srgbClr val="000000"/>
                </a:solidFill>
                <a:latin typeface="PT Sans Narrow" panose="020B0506020203020204" pitchFamily="34" charset="0"/>
                <a:ea typeface="Kanit Medium"/>
                <a:cs typeface="Kanit Medium"/>
                <a:sym typeface="Kanit Medium"/>
              </a:rPr>
              <a:t>Accuracy 97%</a:t>
            </a:r>
            <a:endParaRPr dirty="0">
              <a:solidFill>
                <a:srgbClr val="000000"/>
              </a:solidFill>
              <a:latin typeface="PT Sans Narrow" panose="020B0506020203020204" pitchFamily="34" charset="0"/>
              <a:ea typeface="Kanit Medium"/>
              <a:cs typeface="Kanit Medium"/>
              <a:sym typeface="Kanit Medium"/>
            </a:endParaRPr>
          </a:p>
        </p:txBody>
      </p:sp>
      <p:pic>
        <p:nvPicPr>
          <p:cNvPr id="5" name="Picture 4">
            <a:extLst>
              <a:ext uri="{FF2B5EF4-FFF2-40B4-BE49-F238E27FC236}">
                <a16:creationId xmlns:a16="http://schemas.microsoft.com/office/drawing/2014/main" id="{FEF6742E-D2A0-8390-79EB-BFA08CD34BE6}"/>
              </a:ext>
            </a:extLst>
          </p:cNvPr>
          <p:cNvPicPr>
            <a:picLocks noChangeAspect="1"/>
          </p:cNvPicPr>
          <p:nvPr/>
        </p:nvPicPr>
        <p:blipFill>
          <a:blip r:embed="rId3"/>
          <a:stretch>
            <a:fillRect/>
          </a:stretch>
        </p:blipFill>
        <p:spPr>
          <a:xfrm>
            <a:off x="4570528" y="1433593"/>
            <a:ext cx="3907371" cy="25727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311708" y="1405281"/>
            <a:ext cx="7799388" cy="996013"/>
          </a:xfrm>
          <a:prstGeom prst="rect">
            <a:avLst/>
          </a:prstGeom>
        </p:spPr>
        <p:txBody>
          <a:bodyPr spcFirstLastPara="1" wrap="square" lIns="91425" tIns="91425" rIns="91425" bIns="91425" anchor="b" anchorCtr="0">
            <a:normAutofit fontScale="90000"/>
          </a:bodyPr>
          <a:lstStyle/>
          <a:p>
            <a:pPr lvl="0"/>
            <a:r>
              <a:rPr lang="en" b="1" dirty="0">
                <a:latin typeface="UnifrakturMaguntia"/>
                <a:ea typeface="UnifrakturMaguntia"/>
                <a:cs typeface="UnifrakturMaguntia"/>
                <a:sym typeface="UnifrakturMaguntia"/>
              </a:rPr>
              <a:t>                    </a:t>
            </a:r>
            <a:endParaRPr b="1" dirty="0">
              <a:latin typeface="UnifrakturMaguntia"/>
              <a:ea typeface="UnifrakturMaguntia"/>
              <a:cs typeface="UnifrakturMaguntia"/>
              <a:sym typeface="UnifrakturMaguntia"/>
            </a:endParaRPr>
          </a:p>
          <a:p>
            <a:pPr lvl="0"/>
            <a:r>
              <a:rPr lang="en" b="1" dirty="0">
                <a:latin typeface="UnifrakturMaguntia"/>
                <a:ea typeface="UnifrakturMaguntia"/>
                <a:cs typeface="UnifrakturMaguntia"/>
                <a:sym typeface="UnifrakturMaguntia"/>
              </a:rPr>
              <a:t> </a:t>
            </a:r>
            <a:r>
              <a:rPr lang="en" dirty="0">
                <a:latin typeface="Teko" panose="020B0604020202020204" charset="0"/>
                <a:ea typeface="UnifrakturMaguntia"/>
                <a:cs typeface="Teko" panose="020B0604020202020204" charset="0"/>
                <a:sym typeface="UnifrakturMaguntia"/>
              </a:rPr>
              <a:t>Bankruptcy Prediction</a:t>
            </a:r>
            <a:r>
              <a:rPr lang="en" b="1" dirty="0">
                <a:latin typeface="UnifrakturMaguntia"/>
                <a:ea typeface="UnifrakturMaguntia"/>
                <a:cs typeface="UnifrakturMaguntia"/>
                <a:sym typeface="UnifrakturMaguntia"/>
              </a:rPr>
              <a:t>                    </a:t>
            </a:r>
            <a:endParaRPr b="1" dirty="0">
              <a:latin typeface="Teko" panose="020B0604020202020204" charset="0"/>
              <a:ea typeface="UnifrakturMaguntia"/>
              <a:cs typeface="Teko" panose="020B0604020202020204" charset="0"/>
              <a:sym typeface="UnifrakturMaguntia"/>
            </a:endParaRPr>
          </a:p>
          <a:p>
            <a:pPr marL="0" lvl="0" indent="0" algn="ctr" rtl="0">
              <a:spcBef>
                <a:spcPts val="0"/>
              </a:spcBef>
              <a:spcAft>
                <a:spcPts val="0"/>
              </a:spcAft>
              <a:buNone/>
            </a:pPr>
            <a:r>
              <a:rPr lang="en" sz="3000" b="1" dirty="0">
                <a:latin typeface="Teko" panose="020B0604020202020204" charset="0"/>
                <a:ea typeface="UnifrakturMaguntia"/>
                <a:cs typeface="Teko" panose="020B0604020202020204" charset="0"/>
                <a:sym typeface="UnifrakturMaguntia"/>
              </a:rPr>
              <a:t> </a:t>
            </a:r>
            <a:r>
              <a:rPr lang="en" sz="3100" b="0" dirty="0">
                <a:latin typeface="PT Sans Narrow" panose="020F0502020204030204" pitchFamily="34" charset="0"/>
                <a:ea typeface="UnifrakturMaguntia"/>
                <a:cs typeface="Teko" panose="020B0604020202020204" charset="0"/>
                <a:sym typeface="UnifrakturMaguntia"/>
              </a:rPr>
              <a:t>                      </a:t>
            </a:r>
            <a:r>
              <a:rPr lang="en" sz="2700" b="0" dirty="0">
                <a:latin typeface="PT Sans Narrow" panose="020F0502020204030204" pitchFamily="34" charset="0"/>
                <a:ea typeface="UnifrakturMaguntia"/>
                <a:cs typeface="Teko" panose="020B0604020202020204" charset="0"/>
                <a:sym typeface="UnifrakturMaguntia"/>
              </a:rPr>
              <a:t>  </a:t>
            </a:r>
            <a:r>
              <a:rPr lang="en" sz="3000" b="1" dirty="0">
                <a:latin typeface="Teko" panose="020B0604020202020204" charset="0"/>
                <a:ea typeface="UnifrakturMaguntia"/>
                <a:cs typeface="Teko" panose="020B0604020202020204" charset="0"/>
                <a:sym typeface="UnifrakturMaguntia"/>
              </a:rPr>
              <a:t>              </a:t>
            </a:r>
            <a:endParaRPr sz="3000" b="1" dirty="0">
              <a:latin typeface="Teko" panose="020B0604020202020204" charset="0"/>
              <a:ea typeface="UnifrakturMaguntia"/>
              <a:cs typeface="Teko" panose="020B0604020202020204" charset="0"/>
              <a:sym typeface="UnifrakturMaguntia"/>
            </a:endParaRPr>
          </a:p>
        </p:txBody>
      </p:sp>
      <p:sp>
        <p:nvSpPr>
          <p:cNvPr id="67" name="Google Shape;67;p13"/>
          <p:cNvSpPr txBox="1">
            <a:spLocks noGrp="1"/>
          </p:cNvSpPr>
          <p:nvPr>
            <p:ph type="subTitle" idx="1"/>
          </p:nvPr>
        </p:nvSpPr>
        <p:spPr>
          <a:xfrm>
            <a:off x="2133578" y="1797803"/>
            <a:ext cx="5666652" cy="2114239"/>
          </a:xfrm>
          <a:prstGeom prst="rect">
            <a:avLst/>
          </a:prstGeom>
        </p:spPr>
        <p:txBody>
          <a:bodyPr spcFirstLastPara="1" wrap="square" lIns="91425" tIns="91425" rIns="91425" bIns="91425" anchor="t" anchorCtr="0">
            <a:normAutofit fontScale="77500" lnSpcReduction="20000"/>
          </a:bodyPr>
          <a:lstStyle/>
          <a:p>
            <a:pPr algn="l"/>
            <a:r>
              <a:rPr lang="en-US" b="1" dirty="0"/>
              <a:t>Team Members:</a:t>
            </a:r>
            <a:endParaRPr lang="en-US" dirty="0"/>
          </a:p>
          <a:p>
            <a:pPr algn="l">
              <a:buFont typeface="Arial" panose="020B0604020202020204" pitchFamily="34" charset="0"/>
              <a:buChar char="•"/>
            </a:pPr>
            <a:r>
              <a:rPr lang="en-US" dirty="0"/>
              <a:t>G. Rajesh</a:t>
            </a:r>
          </a:p>
          <a:p>
            <a:pPr algn="l">
              <a:buFont typeface="Arial" panose="020B0604020202020204" pitchFamily="34" charset="0"/>
              <a:buChar char="•"/>
            </a:pPr>
            <a:r>
              <a:rPr lang="en-US" dirty="0"/>
              <a:t>N</a:t>
            </a:r>
            <a:r>
              <a:rPr lang="en-US"/>
              <a:t>. </a:t>
            </a:r>
            <a:r>
              <a:rPr lang="en-US" dirty="0"/>
              <a:t>Shirisha</a:t>
            </a:r>
          </a:p>
          <a:p>
            <a:pPr algn="l">
              <a:buFont typeface="Arial" panose="020B0604020202020204" pitchFamily="34" charset="0"/>
              <a:buChar char="•"/>
            </a:pPr>
            <a:r>
              <a:rPr lang="en-US" dirty="0"/>
              <a:t>B. Sathwik Reddy</a:t>
            </a:r>
          </a:p>
          <a:p>
            <a:pPr algn="l">
              <a:buFont typeface="Arial" panose="020B0604020202020204" pitchFamily="34" charset="0"/>
              <a:buChar char="•"/>
            </a:pPr>
            <a:r>
              <a:rPr lang="en-US" dirty="0"/>
              <a:t>B. Mahalakshmi</a:t>
            </a:r>
          </a:p>
          <a:p>
            <a:pPr algn="l">
              <a:buFont typeface="Arial" panose="020B0604020202020204" pitchFamily="34" charset="0"/>
              <a:buChar char="•"/>
            </a:pPr>
            <a:r>
              <a:rPr lang="en-US" dirty="0"/>
              <a:t>P. Syam Gopal</a:t>
            </a:r>
          </a:p>
          <a:p>
            <a:pPr algn="l">
              <a:buFont typeface="Arial" panose="020B0604020202020204" pitchFamily="34" charset="0"/>
              <a:buChar char="•"/>
            </a:pPr>
            <a:r>
              <a:rPr lang="en-US" dirty="0"/>
              <a:t>S. Srinivas Reddy</a:t>
            </a:r>
          </a:p>
          <a:p>
            <a:pPr algn="l">
              <a:buFont typeface="Arial" panose="020B0604020202020204" pitchFamily="34" charset="0"/>
              <a:buChar char="•"/>
            </a:pPr>
            <a:r>
              <a:rPr lang="en-US" dirty="0"/>
              <a:t>M. Anitha</a:t>
            </a:r>
          </a:p>
          <a:p>
            <a:pPr marL="0" lvl="0" indent="0" rtl="0">
              <a:spcBef>
                <a:spcPts val="0"/>
              </a:spcBef>
              <a:spcAft>
                <a:spcPts val="0"/>
              </a:spcAft>
              <a:buNone/>
            </a:pPr>
            <a:endParaRPr lang="en-US" dirty="0">
              <a:latin typeface="Oswald SemiBold"/>
              <a:ea typeface="Oswald SemiBold"/>
              <a:cs typeface="Oswald SemiBold"/>
              <a:sym typeface="Oswald SemiBold"/>
            </a:endParaRPr>
          </a:p>
          <a:p>
            <a:pPr marL="0" lvl="0" indent="0" rtl="0">
              <a:spcBef>
                <a:spcPts val="0"/>
              </a:spcBef>
              <a:spcAft>
                <a:spcPts val="0"/>
              </a:spcAft>
              <a:buNone/>
            </a:pPr>
            <a:endParaRPr lang="en-US" dirty="0">
              <a:latin typeface="Oswald SemiBold"/>
              <a:ea typeface="Oswald SemiBold"/>
              <a:cs typeface="Oswald SemiBold"/>
              <a:sym typeface="Oswald SemiBold"/>
            </a:endParaRPr>
          </a:p>
          <a:p>
            <a:pPr marL="0" lvl="0" indent="0" rtl="0">
              <a:spcBef>
                <a:spcPts val="0"/>
              </a:spcBef>
              <a:spcAft>
                <a:spcPts val="0"/>
              </a:spcAft>
              <a:buNone/>
            </a:pPr>
            <a:endParaRPr lang="en-US" dirty="0">
              <a:latin typeface="Oswald SemiBold"/>
              <a:ea typeface="Oswald SemiBold"/>
              <a:cs typeface="Oswald SemiBold"/>
              <a:sym typeface="Oswald SemiBold"/>
            </a:endParaRPr>
          </a:p>
          <a:p>
            <a:pPr marL="0" lvl="0" indent="0" rtl="0">
              <a:spcBef>
                <a:spcPts val="0"/>
              </a:spcBef>
              <a:spcAft>
                <a:spcPts val="0"/>
              </a:spcAft>
              <a:buNone/>
            </a:pPr>
            <a:endParaRPr dirty="0">
              <a:latin typeface="Oswald SemiBold"/>
              <a:ea typeface="Oswald SemiBold"/>
              <a:cs typeface="Oswald SemiBold"/>
              <a:sym typeface="Oswal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1FC9-6D07-B0BA-3C03-326BBE6DE23D}"/>
              </a:ext>
            </a:extLst>
          </p:cNvPr>
          <p:cNvSpPr>
            <a:spLocks noGrp="1"/>
          </p:cNvSpPr>
          <p:nvPr>
            <p:ph type="title"/>
          </p:nvPr>
        </p:nvSpPr>
        <p:spPr>
          <a:xfrm>
            <a:off x="0" y="69743"/>
            <a:ext cx="8832300" cy="1074933"/>
          </a:xfrm>
        </p:spPr>
        <p:txBody>
          <a:bodyPr>
            <a:normAutofit/>
          </a:bodyPr>
          <a:lstStyle/>
          <a:p>
            <a:r>
              <a:rPr lang="en-US" sz="3200" dirty="0"/>
              <a:t>7</a:t>
            </a:r>
            <a:r>
              <a:rPr lang="en-US" dirty="0"/>
              <a:t>.</a:t>
            </a:r>
            <a:r>
              <a:rPr lang="en-US" sz="2800" dirty="0"/>
              <a:t>Deployment </a:t>
            </a:r>
          </a:p>
        </p:txBody>
      </p:sp>
      <p:pic>
        <p:nvPicPr>
          <p:cNvPr id="4" name="Picture 3">
            <a:extLst>
              <a:ext uri="{FF2B5EF4-FFF2-40B4-BE49-F238E27FC236}">
                <a16:creationId xmlns:a16="http://schemas.microsoft.com/office/drawing/2014/main" id="{02F6A254-28AC-E0B8-003A-26D38806282F}"/>
              </a:ext>
            </a:extLst>
          </p:cNvPr>
          <p:cNvPicPr>
            <a:picLocks noChangeAspect="1"/>
          </p:cNvPicPr>
          <p:nvPr/>
        </p:nvPicPr>
        <p:blipFill>
          <a:blip r:embed="rId2"/>
          <a:stretch>
            <a:fillRect/>
          </a:stretch>
        </p:blipFill>
        <p:spPr>
          <a:xfrm>
            <a:off x="995858" y="1286357"/>
            <a:ext cx="7117504" cy="3789337"/>
          </a:xfrm>
          <a:prstGeom prst="rect">
            <a:avLst/>
          </a:prstGeom>
        </p:spPr>
      </p:pic>
      <p:sp>
        <p:nvSpPr>
          <p:cNvPr id="6" name="TextBox 5">
            <a:extLst>
              <a:ext uri="{FF2B5EF4-FFF2-40B4-BE49-F238E27FC236}">
                <a16:creationId xmlns:a16="http://schemas.microsoft.com/office/drawing/2014/main" id="{77AB899B-214F-8041-01E6-6C7BCB2DCBD2}"/>
              </a:ext>
            </a:extLst>
          </p:cNvPr>
          <p:cNvSpPr txBox="1"/>
          <p:nvPr/>
        </p:nvSpPr>
        <p:spPr>
          <a:xfrm>
            <a:off x="0" y="712922"/>
            <a:ext cx="6811505" cy="584775"/>
          </a:xfrm>
          <a:prstGeom prst="rect">
            <a:avLst/>
          </a:prstGeom>
          <a:noFill/>
        </p:spPr>
        <p:txBody>
          <a:bodyPr wrap="square">
            <a:spAutoFit/>
          </a:bodyPr>
          <a:lstStyle/>
          <a:p>
            <a:r>
              <a:rPr lang="en-US" sz="1600" dirty="0">
                <a:latin typeface="PT Sans Narrow" panose="020B0506020203020204" pitchFamily="34" charset="0"/>
              </a:rPr>
              <a:t>Deployment is the process of making a software application or machine learning model available for use by users in a real-world environment.</a:t>
            </a:r>
          </a:p>
        </p:txBody>
      </p:sp>
    </p:spTree>
    <p:extLst>
      <p:ext uri="{BB962C8B-B14F-4D97-AF65-F5344CB8AC3E}">
        <p14:creationId xmlns:p14="http://schemas.microsoft.com/office/powerpoint/2010/main" val="93479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A7AA5E-935C-8533-012E-23E5367351B5}"/>
              </a:ext>
            </a:extLst>
          </p:cNvPr>
          <p:cNvPicPr>
            <a:picLocks noChangeAspect="1"/>
          </p:cNvPicPr>
          <p:nvPr/>
        </p:nvPicPr>
        <p:blipFill>
          <a:blip r:embed="rId2"/>
          <a:stretch>
            <a:fillRect/>
          </a:stretch>
        </p:blipFill>
        <p:spPr>
          <a:xfrm>
            <a:off x="619932" y="534692"/>
            <a:ext cx="7609668" cy="4417015"/>
          </a:xfrm>
          <a:prstGeom prst="rect">
            <a:avLst/>
          </a:prstGeom>
        </p:spPr>
      </p:pic>
    </p:spTree>
    <p:extLst>
      <p:ext uri="{BB962C8B-B14F-4D97-AF65-F5344CB8AC3E}">
        <p14:creationId xmlns:p14="http://schemas.microsoft.com/office/powerpoint/2010/main" val="274754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B282-492C-D63E-81C5-DE80AB23B54F}"/>
              </a:ext>
            </a:extLst>
          </p:cNvPr>
          <p:cNvSpPr>
            <a:spLocks noGrp="1"/>
          </p:cNvSpPr>
          <p:nvPr>
            <p:ph type="title"/>
          </p:nvPr>
        </p:nvSpPr>
        <p:spPr>
          <a:xfrm>
            <a:off x="79226" y="266794"/>
            <a:ext cx="8520600" cy="707400"/>
          </a:xfrm>
        </p:spPr>
        <p:txBody>
          <a:bodyPr>
            <a:normAutofit fontScale="90000"/>
          </a:bodyPr>
          <a:lstStyle/>
          <a:p>
            <a:r>
              <a:rPr lang="en-US" dirty="0"/>
              <a:t>9.</a:t>
            </a:r>
            <a:r>
              <a:rPr lang="en-US" sz="2700" dirty="0"/>
              <a:t>Conclusion</a:t>
            </a:r>
          </a:p>
        </p:txBody>
      </p:sp>
      <p:sp>
        <p:nvSpPr>
          <p:cNvPr id="3" name="Text Placeholder 2">
            <a:extLst>
              <a:ext uri="{FF2B5EF4-FFF2-40B4-BE49-F238E27FC236}">
                <a16:creationId xmlns:a16="http://schemas.microsoft.com/office/drawing/2014/main" id="{5CC3A4EC-4EEA-622B-E0D7-E7F193411704}"/>
              </a:ext>
            </a:extLst>
          </p:cNvPr>
          <p:cNvSpPr>
            <a:spLocks noGrp="1"/>
          </p:cNvSpPr>
          <p:nvPr>
            <p:ph type="body" idx="1"/>
          </p:nvPr>
        </p:nvSpPr>
        <p:spPr/>
        <p:txBody>
          <a:bodyPr>
            <a:normAutofit/>
          </a:bodyPr>
          <a:lstStyle/>
          <a:p>
            <a:pPr>
              <a:buFont typeface="Wingdings" panose="05000000000000000000" pitchFamily="2" charset="2"/>
              <a:buChar char="Ø"/>
            </a:pPr>
            <a:r>
              <a:rPr lang="en-US" sz="2000" dirty="0">
                <a:solidFill>
                  <a:srgbClr val="061814"/>
                </a:solidFill>
                <a:latin typeface="PT Sans Narrow" panose="020B0506020203020204" pitchFamily="34" charset="0"/>
              </a:rPr>
              <a:t>Successfully developed a predictive model for bankruptcy using machine learning techniques.</a:t>
            </a:r>
          </a:p>
          <a:p>
            <a:pPr>
              <a:buFont typeface="Wingdings" panose="05000000000000000000" pitchFamily="2" charset="2"/>
              <a:buChar char="Ø"/>
            </a:pPr>
            <a:r>
              <a:rPr lang="en-US" sz="2000" dirty="0">
                <a:solidFill>
                  <a:srgbClr val="061814"/>
                </a:solidFill>
                <a:latin typeface="PT Sans Narrow" panose="020B0506020203020204" pitchFamily="34" charset="0"/>
              </a:rPr>
              <a:t>Identified key financial indicators crucial for predicting bankruptcy risk.</a:t>
            </a:r>
          </a:p>
          <a:p>
            <a:pPr>
              <a:buFont typeface="Wingdings" panose="05000000000000000000" pitchFamily="2" charset="2"/>
              <a:buChar char="Ø"/>
            </a:pPr>
            <a:r>
              <a:rPr lang="en-US" sz="2000" dirty="0">
                <a:solidFill>
                  <a:srgbClr val="061814"/>
                </a:solidFill>
                <a:latin typeface="PT Sans Narrow" panose="020B0506020203020204" pitchFamily="34" charset="0"/>
              </a:rPr>
              <a:t>Future improvements include refining model accuracy and exploring real-time prediction capabilities.</a:t>
            </a:r>
          </a:p>
        </p:txBody>
      </p:sp>
    </p:spTree>
    <p:extLst>
      <p:ext uri="{BB962C8B-B14F-4D97-AF65-F5344CB8AC3E}">
        <p14:creationId xmlns:p14="http://schemas.microsoft.com/office/powerpoint/2010/main" val="1215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0235-DDAA-03CF-6B0D-7B0FEA2093F0}"/>
              </a:ext>
            </a:extLst>
          </p:cNvPr>
          <p:cNvSpPr>
            <a:spLocks noGrp="1"/>
          </p:cNvSpPr>
          <p:nvPr>
            <p:ph type="title"/>
          </p:nvPr>
        </p:nvSpPr>
        <p:spPr/>
        <p:txBody>
          <a:bodyPr>
            <a:normAutofit fontScale="90000"/>
          </a:bodyPr>
          <a:lstStyle/>
          <a:p>
            <a:r>
              <a:rPr lang="en-US" dirty="0"/>
              <a:t>10.Challenges</a:t>
            </a:r>
          </a:p>
        </p:txBody>
      </p:sp>
      <p:sp>
        <p:nvSpPr>
          <p:cNvPr id="3" name="Text Placeholder 2">
            <a:extLst>
              <a:ext uri="{FF2B5EF4-FFF2-40B4-BE49-F238E27FC236}">
                <a16:creationId xmlns:a16="http://schemas.microsoft.com/office/drawing/2014/main" id="{EBD2A5B4-5713-C124-DD07-3F1FC701FF0D}"/>
              </a:ext>
            </a:extLst>
          </p:cNvPr>
          <p:cNvSpPr>
            <a:spLocks noGrp="1"/>
          </p:cNvSpPr>
          <p:nvPr>
            <p:ph type="body" idx="1"/>
          </p:nvPr>
        </p:nvSpPr>
        <p:spPr/>
        <p:txBody>
          <a:bodyPr>
            <a:normAutofit/>
          </a:bodyPr>
          <a:lstStyle/>
          <a:p>
            <a:pPr algn="just">
              <a:buFont typeface="Wingdings" panose="05000000000000000000" pitchFamily="2" charset="2"/>
              <a:buChar char="Ø"/>
            </a:pPr>
            <a:r>
              <a:rPr lang="en-US" sz="2400" dirty="0">
                <a:latin typeface="PT Sans Narrow" panose="020B0506020203020204" pitchFamily="34" charset="0"/>
              </a:rPr>
              <a:t>Balancing the trade-off between recall and precision was a challenge. </a:t>
            </a:r>
          </a:p>
          <a:p>
            <a:pPr algn="just">
              <a:buFont typeface="Wingdings" panose="05000000000000000000" pitchFamily="2" charset="2"/>
              <a:buChar char="Ø"/>
            </a:pPr>
            <a:r>
              <a:rPr lang="en-US" sz="2400" dirty="0">
                <a:latin typeface="PT Sans Narrow" panose="020B0506020203020204" pitchFamily="34" charset="0"/>
              </a:rPr>
              <a:t>Feature selection and choosing a right technique. </a:t>
            </a:r>
          </a:p>
          <a:p>
            <a:pPr algn="just">
              <a:buFont typeface="Wingdings" panose="05000000000000000000" pitchFamily="2" charset="2"/>
              <a:buChar char="Ø"/>
            </a:pPr>
            <a:r>
              <a:rPr lang="en-US" sz="2400" dirty="0">
                <a:latin typeface="PT Sans Narrow" panose="020B0506020203020204" pitchFamily="34" charset="0"/>
              </a:rPr>
              <a:t>Exploring literature and resources to understand the problem and to find the solution was a little exhaustive.  </a:t>
            </a:r>
          </a:p>
          <a:p>
            <a:pPr algn="just">
              <a:buFont typeface="Wingdings" panose="05000000000000000000" pitchFamily="2" charset="2"/>
              <a:buChar char="Ø"/>
            </a:pPr>
            <a:r>
              <a:rPr lang="en-US" sz="2400" dirty="0">
                <a:latin typeface="PT Sans Narrow" panose="020B0506020203020204" pitchFamily="34" charset="0"/>
              </a:rPr>
              <a:t>Deadlines felt a little strained. But it all worked out for the best.</a:t>
            </a:r>
          </a:p>
        </p:txBody>
      </p:sp>
    </p:spTree>
    <p:extLst>
      <p:ext uri="{BB962C8B-B14F-4D97-AF65-F5344CB8AC3E}">
        <p14:creationId xmlns:p14="http://schemas.microsoft.com/office/powerpoint/2010/main" val="2641205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52"/>
          <p:cNvPicPr preferRelativeResize="0"/>
          <p:nvPr/>
        </p:nvPicPr>
        <p:blipFill rotWithShape="1">
          <a:blip r:embed="rId3">
            <a:alphaModFix/>
          </a:blip>
          <a:srcRect b="20685"/>
          <a:stretch/>
        </p:blipFill>
        <p:spPr>
          <a:xfrm>
            <a:off x="3466500" y="1517800"/>
            <a:ext cx="4953000" cy="1677000"/>
          </a:xfrm>
          <a:prstGeom prst="rect">
            <a:avLst/>
          </a:prstGeom>
          <a:noFill/>
          <a:ln>
            <a:noFill/>
          </a:ln>
        </p:spPr>
      </p:pic>
      <p:pic>
        <p:nvPicPr>
          <p:cNvPr id="351" name="Google Shape;351;p52"/>
          <p:cNvPicPr preferRelativeResize="0"/>
          <p:nvPr/>
        </p:nvPicPr>
        <p:blipFill rotWithShape="1">
          <a:blip r:embed="rId4">
            <a:alphaModFix/>
          </a:blip>
          <a:srcRect r="52239"/>
          <a:stretch/>
        </p:blipFill>
        <p:spPr>
          <a:xfrm>
            <a:off x="1650375" y="735675"/>
            <a:ext cx="1623975" cy="3400326"/>
          </a:xfrm>
          <a:prstGeom prst="rect">
            <a:avLst/>
          </a:prstGeom>
          <a:noFill/>
          <a:ln>
            <a:noFill/>
          </a:ln>
        </p:spPr>
      </p:pic>
      <p:sp>
        <p:nvSpPr>
          <p:cNvPr id="352" name="Google Shape;352;p52"/>
          <p:cNvSpPr txBox="1"/>
          <p:nvPr/>
        </p:nvSpPr>
        <p:spPr>
          <a:xfrm>
            <a:off x="3605750" y="3844375"/>
            <a:ext cx="556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Index</a:t>
            </a:r>
            <a:endParaRPr/>
          </a:p>
        </p:txBody>
      </p:sp>
      <p:sp>
        <p:nvSpPr>
          <p:cNvPr id="74" name="Google Shape;74;p14"/>
          <p:cNvSpPr txBox="1"/>
          <p:nvPr/>
        </p:nvSpPr>
        <p:spPr>
          <a:xfrm>
            <a:off x="466658" y="1360139"/>
            <a:ext cx="4401300" cy="2646848"/>
          </a:xfrm>
          <a:prstGeom prst="rect">
            <a:avLst/>
          </a:prstGeom>
          <a:noFill/>
          <a:ln>
            <a:noFill/>
          </a:ln>
        </p:spPr>
        <p:txBody>
          <a:bodyPr spcFirstLastPara="1" wrap="square" lIns="91425" tIns="91425" rIns="91425" bIns="91425" anchor="t" anchorCtr="0">
            <a:spAutoFit/>
          </a:bodyPr>
          <a:lstStyle/>
          <a:p>
            <a:pPr marL="38100" lvl="0" algn="l" rtl="0">
              <a:spcBef>
                <a:spcPts val="0"/>
              </a:spcBef>
              <a:spcAft>
                <a:spcPts val="0"/>
              </a:spcAft>
              <a:buClr>
                <a:schemeClr val="dk2"/>
              </a:buClr>
              <a:buSzPts val="3000"/>
            </a:pPr>
            <a:r>
              <a:rPr lang="en" sz="2000" dirty="0">
                <a:solidFill>
                  <a:srgbClr val="061814"/>
                </a:solidFill>
                <a:latin typeface="PT Sans Narrow" panose="020F0502020204030204" pitchFamily="34" charset="0"/>
                <a:ea typeface="Bebas Neue"/>
                <a:cs typeface="Bebas Neue"/>
                <a:sym typeface="Bebas Neue"/>
              </a:rPr>
              <a:t>1.Problem Statement</a:t>
            </a:r>
            <a:endParaRPr sz="2000" dirty="0">
              <a:solidFill>
                <a:srgbClr val="061814"/>
              </a:solidFill>
              <a:latin typeface="PT Sans Narrow" panose="020F0502020204030204" pitchFamily="34" charset="0"/>
              <a:ea typeface="Bebas Neue"/>
              <a:cs typeface="Bebas Neue"/>
              <a:sym typeface="Bebas Neue"/>
            </a:endParaRPr>
          </a:p>
          <a:p>
            <a:pPr marL="38100" lvl="0" algn="l" rtl="0">
              <a:spcBef>
                <a:spcPts val="0"/>
              </a:spcBef>
              <a:spcAft>
                <a:spcPts val="0"/>
              </a:spcAft>
              <a:buClr>
                <a:schemeClr val="dk2"/>
              </a:buClr>
              <a:buSzPts val="3000"/>
            </a:pPr>
            <a:r>
              <a:rPr lang="en" sz="2000" dirty="0">
                <a:solidFill>
                  <a:srgbClr val="061814"/>
                </a:solidFill>
                <a:latin typeface="PT Sans Narrow" panose="020F0502020204030204" pitchFamily="34" charset="0"/>
                <a:ea typeface="Bebas Neue"/>
                <a:cs typeface="Bebas Neue"/>
                <a:sym typeface="Bebas Neue"/>
              </a:rPr>
              <a:t>2.Brief Introduction</a:t>
            </a:r>
            <a:endParaRPr sz="2000" dirty="0">
              <a:solidFill>
                <a:srgbClr val="061814"/>
              </a:solidFill>
              <a:latin typeface="PT Sans Narrow" panose="020F0502020204030204" pitchFamily="34" charset="0"/>
              <a:ea typeface="Bebas Neue"/>
              <a:cs typeface="Bebas Neue"/>
              <a:sym typeface="Bebas Neue"/>
            </a:endParaRPr>
          </a:p>
          <a:p>
            <a:pPr marL="38100" lvl="0" algn="l" rtl="0">
              <a:spcBef>
                <a:spcPts val="0"/>
              </a:spcBef>
              <a:spcAft>
                <a:spcPts val="0"/>
              </a:spcAft>
              <a:buClr>
                <a:schemeClr val="dk2"/>
              </a:buClr>
              <a:buSzPts val="3000"/>
            </a:pPr>
            <a:r>
              <a:rPr lang="en" sz="2000" dirty="0">
                <a:solidFill>
                  <a:srgbClr val="061814"/>
                </a:solidFill>
                <a:latin typeface="PT Sans Narrow" panose="020F0502020204030204" pitchFamily="34" charset="0"/>
                <a:ea typeface="Bebas Neue"/>
                <a:cs typeface="Bebas Neue"/>
                <a:sym typeface="Bebas Neue"/>
              </a:rPr>
              <a:t>3.Exploratory Data Analysis</a:t>
            </a:r>
          </a:p>
          <a:p>
            <a:pPr marL="38100">
              <a:buClr>
                <a:schemeClr val="dk2"/>
              </a:buClr>
              <a:buSzPts val="3000"/>
            </a:pPr>
            <a:r>
              <a:rPr lang="en-US" sz="2000" dirty="0">
                <a:solidFill>
                  <a:srgbClr val="061814"/>
                </a:solidFill>
                <a:latin typeface="PT Sans Narrow" panose="020F0502020204030204" pitchFamily="34" charset="0"/>
                <a:ea typeface="Bebas Neue"/>
                <a:cs typeface="Bebas Neue"/>
                <a:sym typeface="Bebas Neue"/>
              </a:rPr>
              <a:t>4.Feature Selection</a:t>
            </a:r>
            <a:endParaRPr sz="2000" dirty="0">
              <a:solidFill>
                <a:srgbClr val="061814"/>
              </a:solidFill>
              <a:latin typeface="PT Sans Narrow" panose="020F0502020204030204" pitchFamily="34" charset="0"/>
              <a:ea typeface="Bebas Neue"/>
              <a:cs typeface="Bebas Neue"/>
              <a:sym typeface="Bebas Neue"/>
            </a:endParaRPr>
          </a:p>
          <a:p>
            <a:pPr marL="38100" lvl="0" algn="l" rtl="0">
              <a:spcBef>
                <a:spcPts val="0"/>
              </a:spcBef>
              <a:spcAft>
                <a:spcPts val="0"/>
              </a:spcAft>
              <a:buClr>
                <a:schemeClr val="dk2"/>
              </a:buClr>
              <a:buSzPts val="3000"/>
            </a:pPr>
            <a:r>
              <a:rPr lang="en" sz="2000" dirty="0">
                <a:solidFill>
                  <a:srgbClr val="061814"/>
                </a:solidFill>
                <a:latin typeface="PT Sans Narrow" panose="020F0502020204030204" pitchFamily="34" charset="0"/>
                <a:ea typeface="Bebas Neue"/>
                <a:cs typeface="Bebas Neue"/>
                <a:sym typeface="Bebas Neue"/>
              </a:rPr>
              <a:t>5.</a:t>
            </a:r>
            <a:r>
              <a:rPr lang="en-US" sz="2000" dirty="0">
                <a:solidFill>
                  <a:srgbClr val="061814"/>
                </a:solidFill>
                <a:latin typeface="PT Sans Narrow" panose="020F0502020204030204" pitchFamily="34" charset="0"/>
                <a:ea typeface="Bebas Neue"/>
                <a:cs typeface="Bebas Neue"/>
                <a:sym typeface="Bebas Neue"/>
              </a:rPr>
              <a:t>Testing the Models</a:t>
            </a:r>
          </a:p>
          <a:p>
            <a:pPr marL="38100" lvl="0" algn="l" rtl="0">
              <a:spcBef>
                <a:spcPts val="0"/>
              </a:spcBef>
              <a:spcAft>
                <a:spcPts val="0"/>
              </a:spcAft>
              <a:buClr>
                <a:schemeClr val="dk2"/>
              </a:buClr>
              <a:buSzPts val="3000"/>
            </a:pPr>
            <a:r>
              <a:rPr lang="en-US" sz="2000" dirty="0">
                <a:solidFill>
                  <a:srgbClr val="061814"/>
                </a:solidFill>
                <a:latin typeface="PT Sans Narrow" panose="020F0502020204030204" pitchFamily="34" charset="0"/>
                <a:ea typeface="Bebas Neue"/>
                <a:cs typeface="Bebas Neue"/>
                <a:sym typeface="Bebas Neue"/>
              </a:rPr>
              <a:t>6.</a:t>
            </a:r>
            <a:r>
              <a:rPr lang="en" sz="2000" dirty="0">
                <a:solidFill>
                  <a:srgbClr val="061814"/>
                </a:solidFill>
                <a:latin typeface="PT Sans Narrow" panose="020F0502020204030204" pitchFamily="34" charset="0"/>
                <a:ea typeface="Bebas Neue"/>
                <a:cs typeface="Bebas Neue"/>
                <a:sym typeface="Bebas Neue"/>
              </a:rPr>
              <a:t> Model Building</a:t>
            </a:r>
            <a:endParaRPr lang="en-US" sz="2000" dirty="0">
              <a:solidFill>
                <a:srgbClr val="061814"/>
              </a:solidFill>
              <a:latin typeface="PT Sans Narrow" panose="020F0502020204030204" pitchFamily="34" charset="0"/>
              <a:ea typeface="Bebas Neue"/>
              <a:cs typeface="Bebas Neue"/>
              <a:sym typeface="Bebas Neue"/>
            </a:endParaRPr>
          </a:p>
          <a:p>
            <a:pPr marL="38100" lvl="0" algn="l" rtl="0">
              <a:spcBef>
                <a:spcPts val="0"/>
              </a:spcBef>
              <a:spcAft>
                <a:spcPts val="0"/>
              </a:spcAft>
              <a:buClr>
                <a:schemeClr val="dk2"/>
              </a:buClr>
              <a:buSzPts val="3000"/>
            </a:pPr>
            <a:r>
              <a:rPr lang="en" sz="2000" dirty="0">
                <a:solidFill>
                  <a:srgbClr val="061814"/>
                </a:solidFill>
                <a:latin typeface="PT Sans Narrow" panose="020F0502020204030204" pitchFamily="34" charset="0"/>
                <a:ea typeface="Bebas Neue"/>
                <a:cs typeface="Bebas Neue"/>
                <a:sym typeface="Bebas Neue"/>
              </a:rPr>
              <a:t>7. Model Deployment</a:t>
            </a:r>
          </a:p>
          <a:p>
            <a:pPr marL="38100" lvl="0" algn="l" rtl="0">
              <a:spcBef>
                <a:spcPts val="0"/>
              </a:spcBef>
              <a:spcAft>
                <a:spcPts val="0"/>
              </a:spcAft>
              <a:buClr>
                <a:schemeClr val="dk2"/>
              </a:buClr>
              <a:buSzPts val="3000"/>
            </a:pPr>
            <a:r>
              <a:rPr lang="en" sz="2000" dirty="0">
                <a:solidFill>
                  <a:srgbClr val="061814"/>
                </a:solidFill>
                <a:latin typeface="PT Sans Narrow" panose="020F0502020204030204" pitchFamily="34" charset="0"/>
                <a:ea typeface="Bebas Neue"/>
                <a:cs typeface="Bebas Neue"/>
                <a:sym typeface="Bebas Neue"/>
              </a:rPr>
              <a:t>8.Challenges</a:t>
            </a:r>
            <a:endParaRPr sz="2000" dirty="0">
              <a:solidFill>
                <a:srgbClr val="061814"/>
              </a:solidFill>
              <a:latin typeface="PT Sans Narrow" panose="020F0502020204030204" pitchFamily="34" charset="0"/>
              <a:ea typeface="Bebas Neue"/>
              <a:cs typeface="Bebas Neue"/>
              <a:sym typeface="Bebas Neue"/>
            </a:endParaRPr>
          </a:p>
        </p:txBody>
      </p:sp>
      <p:sp>
        <p:nvSpPr>
          <p:cNvPr id="75" name="Google Shape;75;p14"/>
          <p:cNvSpPr txBox="1"/>
          <p:nvPr/>
        </p:nvSpPr>
        <p:spPr>
          <a:xfrm>
            <a:off x="5713500" y="1152425"/>
            <a:ext cx="3035700" cy="1631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dk2"/>
                </a:solidFill>
                <a:highlight>
                  <a:schemeClr val="lt1"/>
                </a:highlight>
                <a:latin typeface="Josefin Sans"/>
                <a:ea typeface="Josefin Sans"/>
                <a:cs typeface="Josefin Sans"/>
                <a:sym typeface="Josefin Sans"/>
              </a:rPr>
              <a:t>  You will either learn to manage your money, or the lack of it will manage you.</a:t>
            </a:r>
            <a:endParaRPr sz="1900">
              <a:solidFill>
                <a:schemeClr val="dk2"/>
              </a:solidFill>
              <a:highlight>
                <a:schemeClr val="lt1"/>
              </a:highlight>
              <a:latin typeface="Josefin Sans"/>
              <a:ea typeface="Josefin Sans"/>
              <a:cs typeface="Josefin Sans"/>
              <a:sym typeface="Josefin Sans"/>
            </a:endParaRPr>
          </a:p>
          <a:p>
            <a:pPr marL="457200" lvl="0" indent="-342900" algn="l" rtl="0">
              <a:spcBef>
                <a:spcPts val="0"/>
              </a:spcBef>
              <a:spcAft>
                <a:spcPts val="0"/>
              </a:spcAft>
              <a:buClr>
                <a:schemeClr val="dk2"/>
              </a:buClr>
              <a:buSzPts val="1800"/>
              <a:buFont typeface="Lobster"/>
              <a:buChar char="-"/>
            </a:pPr>
            <a:r>
              <a:rPr lang="en" sz="1800">
                <a:solidFill>
                  <a:schemeClr val="dk2"/>
                </a:solidFill>
                <a:latin typeface="Lobster"/>
                <a:ea typeface="Lobster"/>
                <a:cs typeface="Lobster"/>
                <a:sym typeface="Lobster"/>
              </a:rPr>
              <a:t>                    Dave Ramsey</a:t>
            </a:r>
            <a:endParaRPr sz="1800">
              <a:solidFill>
                <a:schemeClr val="dk2"/>
              </a:solidFill>
              <a:latin typeface="Lobster"/>
              <a:ea typeface="Lobster"/>
              <a:cs typeface="Lobster"/>
              <a:sym typeface="Lobster"/>
            </a:endParaRPr>
          </a:p>
        </p:txBody>
      </p:sp>
      <p:pic>
        <p:nvPicPr>
          <p:cNvPr id="76" name="Google Shape;76;p14"/>
          <p:cNvPicPr preferRelativeResize="0"/>
          <p:nvPr/>
        </p:nvPicPr>
        <p:blipFill rotWithShape="1">
          <a:blip r:embed="rId3">
            <a:alphaModFix/>
          </a:blip>
          <a:srcRect l="7728" t="9238" r="5923" b="7379"/>
          <a:stretch/>
        </p:blipFill>
        <p:spPr>
          <a:xfrm>
            <a:off x="5885800" y="3056925"/>
            <a:ext cx="2863400" cy="150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434340" algn="l" rtl="0">
              <a:spcBef>
                <a:spcPts val="0"/>
              </a:spcBef>
              <a:spcAft>
                <a:spcPts val="0"/>
              </a:spcAft>
              <a:buSzPct val="100000"/>
              <a:buAutoNum type="arabicPeriod"/>
            </a:pPr>
            <a:r>
              <a:rPr lang="en" sz="2800" dirty="0"/>
              <a:t>Problem Statement</a:t>
            </a:r>
            <a:endParaRPr sz="2800" dirty="0"/>
          </a:p>
        </p:txBody>
      </p:sp>
      <p:sp>
        <p:nvSpPr>
          <p:cNvPr id="82" name="Google Shape;82;p15"/>
          <p:cNvSpPr txBox="1">
            <a:spLocks noGrp="1"/>
          </p:cNvSpPr>
          <p:nvPr>
            <p:ph type="body" idx="1"/>
          </p:nvPr>
        </p:nvSpPr>
        <p:spPr>
          <a:xfrm>
            <a:off x="2425925" y="1418450"/>
            <a:ext cx="6406500" cy="2744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800" dirty="0">
                <a:latin typeface="Kanit"/>
                <a:ea typeface="Kanit"/>
                <a:cs typeface="Kanit"/>
                <a:sym typeface="Kanit"/>
              </a:rPr>
              <a:t>Predict the bankruptcies of certain companies listed on Taiwan Stock Exchange using data collected from the Taiwan Economic Journal for the years 1999 to 2009.</a:t>
            </a:r>
            <a:endParaRPr sz="2800" dirty="0">
              <a:latin typeface="Kanit"/>
              <a:ea typeface="Kanit"/>
              <a:cs typeface="Kanit"/>
              <a:sym typeface="Kanit"/>
            </a:endParaRPr>
          </a:p>
        </p:txBody>
      </p:sp>
      <p:pic>
        <p:nvPicPr>
          <p:cNvPr id="83" name="Google Shape;83;p15"/>
          <p:cNvPicPr preferRelativeResize="0"/>
          <p:nvPr/>
        </p:nvPicPr>
        <p:blipFill>
          <a:blip r:embed="rId3">
            <a:alphaModFix/>
          </a:blip>
          <a:stretch>
            <a:fillRect/>
          </a:stretch>
        </p:blipFill>
        <p:spPr>
          <a:xfrm>
            <a:off x="720875" y="2452450"/>
            <a:ext cx="1342325" cy="200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00" dirty="0"/>
              <a:t>2</a:t>
            </a:r>
            <a:r>
              <a:rPr lang="en" dirty="0"/>
              <a:t>. </a:t>
            </a:r>
            <a:r>
              <a:rPr lang="en" sz="3100" dirty="0"/>
              <a:t>Brief Introduction</a:t>
            </a:r>
            <a:endParaRPr sz="3100" dirty="0"/>
          </a:p>
        </p:txBody>
      </p:sp>
      <p:sp>
        <p:nvSpPr>
          <p:cNvPr id="89" name="Google Shape;89;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Kanit"/>
                <a:ea typeface="Kanit"/>
                <a:cs typeface="Kanit"/>
                <a:sym typeface="Kanit"/>
              </a:rPr>
              <a:t>                </a:t>
            </a:r>
            <a:r>
              <a:rPr lang="en" dirty="0">
                <a:solidFill>
                  <a:srgbClr val="000000"/>
                </a:solidFill>
                <a:latin typeface="PT Sans Narrow" panose="020B0506020203020204" pitchFamily="34" charset="0"/>
                <a:ea typeface="Kanit"/>
                <a:cs typeface="Kanit"/>
                <a:sym typeface="Kanit"/>
              </a:rPr>
              <a:t>Predicting the financial position of companies has become one of the key interests for the creditors, investors and other stockholders alike for investment decisions, risk management, Customer relationships and in case of MNCs, regulatory compliances with respect to the laws and rules of different sovereign nations. </a:t>
            </a:r>
            <a:endParaRPr dirty="0">
              <a:solidFill>
                <a:srgbClr val="212121"/>
              </a:solidFill>
              <a:latin typeface="PT Sans Narrow" panose="020B0506020203020204" pitchFamily="34" charset="0"/>
              <a:ea typeface="Kanit"/>
              <a:cs typeface="Kanit"/>
              <a:sym typeface="Kanit"/>
            </a:endParaRPr>
          </a:p>
          <a:p>
            <a:pPr marL="0" lvl="0" indent="0" algn="l" rtl="0">
              <a:spcBef>
                <a:spcPts val="1200"/>
              </a:spcBef>
              <a:spcAft>
                <a:spcPts val="1200"/>
              </a:spcAft>
              <a:buNone/>
            </a:pPr>
            <a:r>
              <a:rPr lang="en" dirty="0">
                <a:solidFill>
                  <a:srgbClr val="212121"/>
                </a:solidFill>
                <a:latin typeface="PT Sans Narrow" panose="020B0506020203020204" pitchFamily="34" charset="0"/>
                <a:ea typeface="Kanit"/>
                <a:cs typeface="Kanit"/>
                <a:sym typeface="Kanit"/>
              </a:rPr>
              <a:t>              Predictive models can help MNCs, Banks and NBFCs to gauge the performance and stability of a company, to assess creditworthiness and to anticipate potential risks by analysing past data and market trends.</a:t>
            </a:r>
            <a:endParaRPr dirty="0">
              <a:solidFill>
                <a:srgbClr val="212121"/>
              </a:solidFill>
              <a:latin typeface="PT Sans Narrow" panose="020B0506020203020204" pitchFamily="34" charset="0"/>
              <a:ea typeface="Kanit"/>
              <a:cs typeface="Kanit"/>
              <a:sym typeface="Kani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CB91-3AC1-D93A-11EC-CC6066BF089D}"/>
              </a:ext>
            </a:extLst>
          </p:cNvPr>
          <p:cNvSpPr>
            <a:spLocks noGrp="1"/>
          </p:cNvSpPr>
          <p:nvPr>
            <p:ph type="title"/>
          </p:nvPr>
        </p:nvSpPr>
        <p:spPr>
          <a:xfrm>
            <a:off x="0" y="182880"/>
            <a:ext cx="8832300" cy="969545"/>
          </a:xfrm>
        </p:spPr>
        <p:txBody>
          <a:bodyPr>
            <a:normAutofit/>
          </a:bodyPr>
          <a:lstStyle/>
          <a:p>
            <a:r>
              <a:rPr lang="en-US" sz="2400" dirty="0">
                <a:latin typeface="PT Sans Narrow" panose="020B0506020203020204" pitchFamily="34" charset="0"/>
              </a:rPr>
              <a:t>Data Summary</a:t>
            </a:r>
          </a:p>
        </p:txBody>
      </p:sp>
      <p:sp>
        <p:nvSpPr>
          <p:cNvPr id="3" name="Text Placeholder 2">
            <a:extLst>
              <a:ext uri="{FF2B5EF4-FFF2-40B4-BE49-F238E27FC236}">
                <a16:creationId xmlns:a16="http://schemas.microsoft.com/office/drawing/2014/main" id="{8BCA215F-547B-5572-5B7A-C2A2831885C9}"/>
              </a:ext>
            </a:extLst>
          </p:cNvPr>
          <p:cNvSpPr>
            <a:spLocks noGrp="1"/>
          </p:cNvSpPr>
          <p:nvPr>
            <p:ph type="body" idx="1"/>
          </p:nvPr>
        </p:nvSpPr>
        <p:spPr>
          <a:xfrm>
            <a:off x="311700" y="1963971"/>
            <a:ext cx="8520600" cy="2605053"/>
          </a:xfrm>
        </p:spPr>
        <p:txBody>
          <a:bodyPr/>
          <a:lstStyle/>
          <a:p>
            <a:endParaRPr lang="en-US" dirty="0"/>
          </a:p>
        </p:txBody>
      </p:sp>
      <p:pic>
        <p:nvPicPr>
          <p:cNvPr id="1026" name="Picture 2">
            <a:extLst>
              <a:ext uri="{FF2B5EF4-FFF2-40B4-BE49-F238E27FC236}">
                <a16:creationId xmlns:a16="http://schemas.microsoft.com/office/drawing/2014/main" id="{FAD021FD-3108-6895-F85E-2A9EA1250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7" y="756184"/>
            <a:ext cx="9144000" cy="435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79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918D-ED57-D70A-0C1A-1710DB2BE9A2}"/>
              </a:ext>
            </a:extLst>
          </p:cNvPr>
          <p:cNvSpPr>
            <a:spLocks noGrp="1"/>
          </p:cNvSpPr>
          <p:nvPr>
            <p:ph type="title"/>
          </p:nvPr>
        </p:nvSpPr>
        <p:spPr/>
        <p:txBody>
          <a:bodyPr>
            <a:normAutofit/>
          </a:bodyPr>
          <a:lstStyle/>
          <a:p>
            <a:r>
              <a:rPr lang="en-US" sz="2800" dirty="0"/>
              <a:t>3.Exponential Data Analysis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AA64113-EB52-2792-6116-165CFBD7D21C}"/>
                  </a:ext>
                </a:extLst>
              </p14:cNvPr>
              <p14:cNvContentPartPr/>
              <p14:nvPr/>
            </p14:nvContentPartPr>
            <p14:xfrm>
              <a:off x="3348673" y="720047"/>
              <a:ext cx="32400" cy="42480"/>
            </p14:xfrm>
          </p:contentPart>
        </mc:Choice>
        <mc:Fallback xmlns="">
          <p:pic>
            <p:nvPicPr>
              <p:cNvPr id="3" name="Ink 2">
                <a:extLst>
                  <a:ext uri="{FF2B5EF4-FFF2-40B4-BE49-F238E27FC236}">
                    <a16:creationId xmlns:a16="http://schemas.microsoft.com/office/drawing/2014/main" id="{AAA64113-EB52-2792-6116-165CFBD7D21C}"/>
                  </a:ext>
                </a:extLst>
              </p:cNvPr>
              <p:cNvPicPr/>
              <p:nvPr/>
            </p:nvPicPr>
            <p:blipFill>
              <a:blip r:embed="rId3"/>
              <a:stretch>
                <a:fillRect/>
              </a:stretch>
            </p:blipFill>
            <p:spPr>
              <a:xfrm>
                <a:off x="3342553" y="713927"/>
                <a:ext cx="44640" cy="54720"/>
              </a:xfrm>
              <a:prstGeom prst="rect">
                <a:avLst/>
              </a:prstGeom>
            </p:spPr>
          </p:pic>
        </mc:Fallback>
      </mc:AlternateContent>
      <p:sp>
        <p:nvSpPr>
          <p:cNvPr id="5" name="TextBox 4">
            <a:extLst>
              <a:ext uri="{FF2B5EF4-FFF2-40B4-BE49-F238E27FC236}">
                <a16:creationId xmlns:a16="http://schemas.microsoft.com/office/drawing/2014/main" id="{4422E911-4AE0-930D-AECD-074D098D6797}"/>
              </a:ext>
            </a:extLst>
          </p:cNvPr>
          <p:cNvSpPr txBox="1"/>
          <p:nvPr/>
        </p:nvSpPr>
        <p:spPr>
          <a:xfrm>
            <a:off x="192430" y="1252234"/>
            <a:ext cx="8536912" cy="3785652"/>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accent3">
                    <a:lumMod val="75000"/>
                  </a:schemeClr>
                </a:solidFill>
                <a:latin typeface="PT Sans Narrow" panose="020F0502020204030204" pitchFamily="34" charset="0"/>
              </a:rPr>
              <a:t>Renaming Columns</a:t>
            </a:r>
            <a:r>
              <a:rPr lang="en-US" dirty="0"/>
              <a:t>: </a:t>
            </a:r>
            <a:r>
              <a:rPr lang="en-US" sz="1800" dirty="0">
                <a:latin typeface="PT Sans Narrow" panose="020F0502020204030204" pitchFamily="34" charset="0"/>
              </a:rPr>
              <a:t>Renaming columns makes the data easier to understand and work with by using descriptive names. </a:t>
            </a:r>
          </a:p>
          <a:p>
            <a:pPr marL="342900" indent="-342900">
              <a:buFont typeface="Wingdings" panose="05000000000000000000" pitchFamily="2" charset="2"/>
              <a:buChar char="Ø"/>
            </a:pPr>
            <a:endParaRPr lang="en-US" sz="1800" dirty="0">
              <a:latin typeface="PT Sans Narrow" panose="020F0502020204030204" pitchFamily="34" charset="0"/>
            </a:endParaRPr>
          </a:p>
          <a:p>
            <a:pPr marL="342900" indent="-342900">
              <a:buFont typeface="Wingdings" panose="05000000000000000000" pitchFamily="2" charset="2"/>
              <a:buChar char="Ø"/>
            </a:pPr>
            <a:r>
              <a:rPr lang="en-US" sz="1800" dirty="0">
                <a:latin typeface="PT Sans Narrow" panose="020F0502020204030204" pitchFamily="34" charset="0"/>
              </a:rPr>
              <a:t>It’s a simple yet powerful step in your data cleaning process</a:t>
            </a:r>
            <a:r>
              <a:rPr lang="en-US" sz="2000" dirty="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solidFill>
                  <a:schemeClr val="accent3">
                    <a:lumMod val="75000"/>
                  </a:schemeClr>
                </a:solidFill>
                <a:latin typeface="PT Sans Narrow" panose="020F0502020204030204" pitchFamily="34" charset="0"/>
              </a:rPr>
              <a:t>Dropping Non-Variance</a:t>
            </a:r>
            <a:r>
              <a:rPr lang="en-US" sz="2000" dirty="0"/>
              <a:t>: </a:t>
            </a:r>
            <a:r>
              <a:rPr lang="en-US" sz="1800" dirty="0">
                <a:latin typeface="PT Sans Narrow" panose="020F0502020204030204" pitchFamily="34" charset="0"/>
              </a:rPr>
              <a:t>Dropping non-variance columns means removing columns where all values are the same. These columns do not provide useful information for data analysis or modeling.</a:t>
            </a:r>
          </a:p>
          <a:p>
            <a:pPr marL="342900" indent="-342900">
              <a:buFont typeface="Wingdings" panose="05000000000000000000" pitchFamily="2" charset="2"/>
              <a:buChar char="Ø"/>
            </a:pPr>
            <a:endParaRPr lang="en-US" sz="1800" dirty="0">
              <a:latin typeface="PT Sans Narrow "/>
            </a:endParaRPr>
          </a:p>
          <a:p>
            <a:pPr marL="342900" indent="-342900">
              <a:buFont typeface="Wingdings" panose="05000000000000000000" pitchFamily="2" charset="2"/>
              <a:buChar char="Ø"/>
            </a:pPr>
            <a:r>
              <a:rPr lang="en-US" sz="1800" dirty="0">
                <a:latin typeface="PT Sans Narrow "/>
              </a:rPr>
              <a:t>Removing non-variance columns reduces the dataset size without losing valuable information</a:t>
            </a:r>
            <a:r>
              <a:rPr lang="en-US" sz="1800" dirty="0"/>
              <a:t>.</a:t>
            </a:r>
            <a:endParaRPr lang="en-US" sz="1800" dirty="0">
              <a:latin typeface="PT Sans Narrow" panose="020F0502020204030204" pitchFamily="34" charset="0"/>
            </a:endParaRPr>
          </a:p>
          <a:p>
            <a:pPr marL="342900" indent="-342900">
              <a:buFont typeface="Wingdings" panose="05000000000000000000" pitchFamily="2" charset="2"/>
              <a:buChar char="Ø"/>
            </a:pPr>
            <a:endParaRPr lang="en-US" sz="1800" dirty="0">
              <a:latin typeface="PT Sans Narrow" panose="020F0502020204030204" pitchFamily="34" charset="0"/>
            </a:endParaRPr>
          </a:p>
          <a:p>
            <a:pPr marL="342900" indent="-342900">
              <a:buFont typeface="Wingdings" panose="05000000000000000000" pitchFamily="2" charset="2"/>
              <a:buChar char="Ø"/>
            </a:pPr>
            <a:endParaRPr lang="en-US" sz="1800" dirty="0">
              <a:latin typeface="PT Sans Narrow" panose="020F0502020204030204" pitchFamily="34" charset="0"/>
            </a:endParaRPr>
          </a:p>
          <a:p>
            <a:pPr marL="342900" indent="-342900">
              <a:buFont typeface="Wingdings" panose="05000000000000000000" pitchFamily="2" charset="2"/>
              <a:buChar char="Ø"/>
            </a:pPr>
            <a:endParaRPr lang="en-US" sz="1800" dirty="0">
              <a:latin typeface="PT Sans Narrow" panose="020F0502020204030204" pitchFamily="34" charset="0"/>
            </a:endParaRPr>
          </a:p>
          <a:p>
            <a:pPr marL="342900" indent="-342900">
              <a:buFont typeface="Wingdings" panose="05000000000000000000" pitchFamily="2" charset="2"/>
              <a:buChar char="Ø"/>
            </a:pPr>
            <a:endParaRPr lang="en-US" sz="1600" dirty="0"/>
          </a:p>
        </p:txBody>
      </p:sp>
    </p:spTree>
    <p:extLst>
      <p:ext uri="{BB962C8B-B14F-4D97-AF65-F5344CB8AC3E}">
        <p14:creationId xmlns:p14="http://schemas.microsoft.com/office/powerpoint/2010/main" val="237606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167E42-DC61-99B0-761E-DEE4E27FA484}"/>
              </a:ext>
            </a:extLst>
          </p:cNvPr>
          <p:cNvSpPr>
            <a:spLocks noGrp="1"/>
          </p:cNvSpPr>
          <p:nvPr>
            <p:ph type="title"/>
          </p:nvPr>
        </p:nvSpPr>
        <p:spPr>
          <a:xfrm>
            <a:off x="190831" y="262393"/>
            <a:ext cx="8641469" cy="890032"/>
          </a:xfrm>
        </p:spPr>
        <p:txBody>
          <a:bodyPr>
            <a:normAutofit/>
          </a:bodyPr>
          <a:lstStyle/>
          <a:p>
            <a:r>
              <a:rPr lang="en-US" sz="2000" dirty="0"/>
              <a:t>Visualizations of the Bankruptcy Dataset:</a:t>
            </a:r>
            <a:br>
              <a:rPr lang="en-US" sz="2000" dirty="0"/>
            </a:br>
            <a:endParaRPr lang="en-US" sz="1800" dirty="0"/>
          </a:p>
        </p:txBody>
      </p:sp>
      <p:sp>
        <p:nvSpPr>
          <p:cNvPr id="6" name="TextBox 5">
            <a:extLst>
              <a:ext uri="{FF2B5EF4-FFF2-40B4-BE49-F238E27FC236}">
                <a16:creationId xmlns:a16="http://schemas.microsoft.com/office/drawing/2014/main" id="{825F3A4A-AD58-BB93-E308-23D7E1EB252E}"/>
              </a:ext>
            </a:extLst>
          </p:cNvPr>
          <p:cNvSpPr txBox="1"/>
          <p:nvPr/>
        </p:nvSpPr>
        <p:spPr>
          <a:xfrm>
            <a:off x="0" y="898010"/>
            <a:ext cx="9144000" cy="954107"/>
          </a:xfrm>
          <a:prstGeom prst="rect">
            <a:avLst/>
          </a:prstGeom>
          <a:noFill/>
        </p:spPr>
        <p:txBody>
          <a:bodyPr wrap="square">
            <a:spAutoFit/>
          </a:bodyPr>
          <a:lstStyle/>
          <a:p>
            <a:pPr marL="285750" indent="-285750">
              <a:buFont typeface="Wingdings" panose="05000000000000000000" pitchFamily="2" charset="2"/>
              <a:buChar char="Ø"/>
            </a:pPr>
            <a:r>
              <a:rPr lang="en-US" dirty="0"/>
              <a:t>Visualizations help in understanding the distribution and relationships within the data.</a:t>
            </a:r>
          </a:p>
          <a:p>
            <a:endParaRPr lang="en-US" dirty="0"/>
          </a:p>
          <a:p>
            <a:r>
              <a:rPr lang="en-US" dirty="0"/>
              <a:t>                         Subplot                                        Boxplot                                                 Probability Plot</a:t>
            </a:r>
          </a:p>
          <a:p>
            <a:endParaRPr lang="en-US" dirty="0"/>
          </a:p>
        </p:txBody>
      </p:sp>
      <p:pic>
        <p:nvPicPr>
          <p:cNvPr id="8" name="Picture 7">
            <a:extLst>
              <a:ext uri="{FF2B5EF4-FFF2-40B4-BE49-F238E27FC236}">
                <a16:creationId xmlns:a16="http://schemas.microsoft.com/office/drawing/2014/main" id="{DDBB68E3-B307-15DA-6973-76801CE4086D}"/>
              </a:ext>
            </a:extLst>
          </p:cNvPr>
          <p:cNvPicPr>
            <a:picLocks noChangeAspect="1"/>
          </p:cNvPicPr>
          <p:nvPr/>
        </p:nvPicPr>
        <p:blipFill>
          <a:blip r:embed="rId2"/>
          <a:stretch>
            <a:fillRect/>
          </a:stretch>
        </p:blipFill>
        <p:spPr>
          <a:xfrm>
            <a:off x="0" y="1701579"/>
            <a:ext cx="8832300" cy="2655736"/>
          </a:xfrm>
          <a:prstGeom prst="rect">
            <a:avLst/>
          </a:prstGeom>
        </p:spPr>
      </p:pic>
      <p:pic>
        <p:nvPicPr>
          <p:cNvPr id="12" name="Picture 11">
            <a:extLst>
              <a:ext uri="{FF2B5EF4-FFF2-40B4-BE49-F238E27FC236}">
                <a16:creationId xmlns:a16="http://schemas.microsoft.com/office/drawing/2014/main" id="{B1CB98F0-62E2-FBFF-178F-18A71524A876}"/>
              </a:ext>
            </a:extLst>
          </p:cNvPr>
          <p:cNvPicPr>
            <a:picLocks noChangeAspect="1"/>
          </p:cNvPicPr>
          <p:nvPr/>
        </p:nvPicPr>
        <p:blipFill>
          <a:blip r:embed="rId3"/>
          <a:stretch>
            <a:fillRect/>
          </a:stretch>
        </p:blipFill>
        <p:spPr>
          <a:xfrm>
            <a:off x="42230" y="4357315"/>
            <a:ext cx="6597109" cy="763303"/>
          </a:xfrm>
          <a:prstGeom prst="rect">
            <a:avLst/>
          </a:prstGeom>
        </p:spPr>
      </p:pic>
    </p:spTree>
    <p:extLst>
      <p:ext uri="{BB962C8B-B14F-4D97-AF65-F5344CB8AC3E}">
        <p14:creationId xmlns:p14="http://schemas.microsoft.com/office/powerpoint/2010/main" val="358418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0707-321C-DE1B-E1BF-85FE5FC07D7C}"/>
              </a:ext>
            </a:extLst>
          </p:cNvPr>
          <p:cNvSpPr>
            <a:spLocks noGrp="1"/>
          </p:cNvSpPr>
          <p:nvPr>
            <p:ph type="title"/>
          </p:nvPr>
        </p:nvSpPr>
        <p:spPr>
          <a:xfrm>
            <a:off x="0" y="0"/>
            <a:ext cx="8832300" cy="1059435"/>
          </a:xfrm>
        </p:spPr>
        <p:txBody>
          <a:bodyPr>
            <a:normAutofit/>
          </a:bodyPr>
          <a:lstStyle/>
          <a:p>
            <a:r>
              <a:rPr lang="en-US" sz="2000" dirty="0"/>
              <a:t>Feature Processing in Data Pipelines</a:t>
            </a:r>
          </a:p>
        </p:txBody>
      </p:sp>
      <p:sp>
        <p:nvSpPr>
          <p:cNvPr id="3" name="Rectangle 2">
            <a:extLst>
              <a:ext uri="{FF2B5EF4-FFF2-40B4-BE49-F238E27FC236}">
                <a16:creationId xmlns:a16="http://schemas.microsoft.com/office/drawing/2014/main" id="{0FEF9FF3-CC22-9F72-8271-A36584FC2EBC}"/>
              </a:ext>
            </a:extLst>
          </p:cNvPr>
          <p:cNvSpPr/>
          <p:nvPr/>
        </p:nvSpPr>
        <p:spPr>
          <a:xfrm>
            <a:off x="170481" y="1131375"/>
            <a:ext cx="2464231" cy="11158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61814"/>
                </a:solidFill>
              </a:rPr>
              <a:t>Dropping</a:t>
            </a:r>
            <a:r>
              <a:rPr lang="en-US" dirty="0"/>
              <a:t> </a:t>
            </a:r>
            <a:r>
              <a:rPr lang="en-US" dirty="0">
                <a:solidFill>
                  <a:srgbClr val="061814"/>
                </a:solidFill>
              </a:rPr>
              <a:t>Constant</a:t>
            </a:r>
            <a:r>
              <a:rPr lang="en-US" dirty="0"/>
              <a:t> </a:t>
            </a:r>
            <a:r>
              <a:rPr lang="en-US" dirty="0">
                <a:solidFill>
                  <a:srgbClr val="061814"/>
                </a:solidFill>
              </a:rPr>
              <a:t>features</a:t>
            </a:r>
            <a:endParaRPr lang="en-US" dirty="0">
              <a:solidFill>
                <a:srgbClr val="061814"/>
              </a:solidFill>
              <a:highlight>
                <a:srgbClr val="C0C0C0"/>
              </a:highlight>
            </a:endParaRPr>
          </a:p>
        </p:txBody>
      </p:sp>
      <p:sp>
        <p:nvSpPr>
          <p:cNvPr id="4" name="Rectangle 3">
            <a:extLst>
              <a:ext uri="{FF2B5EF4-FFF2-40B4-BE49-F238E27FC236}">
                <a16:creationId xmlns:a16="http://schemas.microsoft.com/office/drawing/2014/main" id="{BBEB9AAF-37AC-550B-B901-6147E6D70AF0}"/>
              </a:ext>
            </a:extLst>
          </p:cNvPr>
          <p:cNvSpPr/>
          <p:nvPr/>
        </p:nvSpPr>
        <p:spPr>
          <a:xfrm>
            <a:off x="3246896" y="1139126"/>
            <a:ext cx="2936928" cy="9686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61814"/>
                </a:solidFill>
              </a:rPr>
              <a:t>Dropping Correlated Features</a:t>
            </a:r>
          </a:p>
        </p:txBody>
      </p:sp>
      <p:sp>
        <p:nvSpPr>
          <p:cNvPr id="5" name="Rectangle 4">
            <a:extLst>
              <a:ext uri="{FF2B5EF4-FFF2-40B4-BE49-F238E27FC236}">
                <a16:creationId xmlns:a16="http://schemas.microsoft.com/office/drawing/2014/main" id="{BBE8BD03-2325-11A3-CE2B-DAD8F7B7B7C9}"/>
              </a:ext>
            </a:extLst>
          </p:cNvPr>
          <p:cNvSpPr/>
          <p:nvPr/>
        </p:nvSpPr>
        <p:spPr>
          <a:xfrm>
            <a:off x="6315559" y="1356103"/>
            <a:ext cx="2650210" cy="8524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61814"/>
                </a:solidFill>
              </a:rPr>
              <a:t>Dropping Duplicated Features</a:t>
            </a:r>
          </a:p>
        </p:txBody>
      </p:sp>
      <p:sp>
        <p:nvSpPr>
          <p:cNvPr id="6" name="Arrow: Down 5">
            <a:extLst>
              <a:ext uri="{FF2B5EF4-FFF2-40B4-BE49-F238E27FC236}">
                <a16:creationId xmlns:a16="http://schemas.microsoft.com/office/drawing/2014/main" id="{EC9E362A-9E35-F9B8-F3A0-CBB483A48706}"/>
              </a:ext>
            </a:extLst>
          </p:cNvPr>
          <p:cNvSpPr/>
          <p:nvPr/>
        </p:nvSpPr>
        <p:spPr>
          <a:xfrm>
            <a:off x="1309607" y="2231757"/>
            <a:ext cx="379709" cy="9763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a:extLst>
              <a:ext uri="{FF2B5EF4-FFF2-40B4-BE49-F238E27FC236}">
                <a16:creationId xmlns:a16="http://schemas.microsoft.com/office/drawing/2014/main" id="{669ED5A3-299C-0074-51CA-55A6FCFD38BC}"/>
              </a:ext>
            </a:extLst>
          </p:cNvPr>
          <p:cNvSpPr>
            <a:spLocks noChangeArrowheads="1"/>
          </p:cNvSpPr>
          <p:nvPr/>
        </p:nvSpPr>
        <p:spPr bwMode="auto">
          <a:xfrm>
            <a:off x="-116237" y="3265460"/>
            <a:ext cx="91982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dirty="0"/>
              <a:t>Remove features with the same value across all samples.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Arrow: Down 13">
            <a:extLst>
              <a:ext uri="{FF2B5EF4-FFF2-40B4-BE49-F238E27FC236}">
                <a16:creationId xmlns:a16="http://schemas.microsoft.com/office/drawing/2014/main" id="{62CF7B10-6260-F9A8-0CA9-172FACDC14D4}"/>
              </a:ext>
            </a:extLst>
          </p:cNvPr>
          <p:cNvSpPr/>
          <p:nvPr/>
        </p:nvSpPr>
        <p:spPr>
          <a:xfrm>
            <a:off x="4618494" y="2084522"/>
            <a:ext cx="484632" cy="19295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3D1BF03-2381-646F-D3B2-947B294C3643}"/>
              </a:ext>
            </a:extLst>
          </p:cNvPr>
          <p:cNvSpPr txBox="1"/>
          <p:nvPr/>
        </p:nvSpPr>
        <p:spPr>
          <a:xfrm>
            <a:off x="-1" y="3975316"/>
            <a:ext cx="5556143" cy="307777"/>
          </a:xfrm>
          <a:prstGeom prst="rect">
            <a:avLst/>
          </a:prstGeom>
          <a:noFill/>
        </p:spPr>
        <p:txBody>
          <a:bodyPr wrap="square">
            <a:spAutoFit/>
          </a:bodyPr>
          <a:lstStyle/>
          <a:p>
            <a:r>
              <a:rPr lang="en-US" dirty="0"/>
              <a:t>Eliminate features that are highly correlated with each other.</a:t>
            </a:r>
          </a:p>
        </p:txBody>
      </p:sp>
      <p:sp>
        <p:nvSpPr>
          <p:cNvPr id="18" name="TextBox 17">
            <a:extLst>
              <a:ext uri="{FF2B5EF4-FFF2-40B4-BE49-F238E27FC236}">
                <a16:creationId xmlns:a16="http://schemas.microsoft.com/office/drawing/2014/main" id="{D6E13CC7-7703-A069-0C5E-08B66C206090}"/>
              </a:ext>
            </a:extLst>
          </p:cNvPr>
          <p:cNvSpPr txBox="1"/>
          <p:nvPr/>
        </p:nvSpPr>
        <p:spPr>
          <a:xfrm rot="10800000" flipV="1">
            <a:off x="3211103" y="4573094"/>
            <a:ext cx="4356861" cy="307777"/>
          </a:xfrm>
          <a:prstGeom prst="rect">
            <a:avLst/>
          </a:prstGeom>
          <a:noFill/>
        </p:spPr>
        <p:txBody>
          <a:bodyPr wrap="square">
            <a:spAutoFit/>
          </a:bodyPr>
          <a:lstStyle/>
          <a:p>
            <a:r>
              <a:rPr lang="en-US" dirty="0"/>
              <a:t>                      Identify and remove duplicate columns.</a:t>
            </a:r>
          </a:p>
        </p:txBody>
      </p:sp>
      <p:sp>
        <p:nvSpPr>
          <p:cNvPr id="20" name="Rectangle 19">
            <a:extLst>
              <a:ext uri="{FF2B5EF4-FFF2-40B4-BE49-F238E27FC236}">
                <a16:creationId xmlns:a16="http://schemas.microsoft.com/office/drawing/2014/main" id="{12D0E3ED-927C-916A-ACEA-7B84D9D1C93E}"/>
              </a:ext>
            </a:extLst>
          </p:cNvPr>
          <p:cNvSpPr/>
          <p:nvPr/>
        </p:nvSpPr>
        <p:spPr>
          <a:xfrm>
            <a:off x="0" y="3200400"/>
            <a:ext cx="4610746" cy="511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Rectangle 20">
            <a:extLst>
              <a:ext uri="{FF2B5EF4-FFF2-40B4-BE49-F238E27FC236}">
                <a16:creationId xmlns:a16="http://schemas.microsoft.com/office/drawing/2014/main" id="{B5A55D38-FBFA-C8CF-00AF-98A2946AB73F}"/>
              </a:ext>
            </a:extLst>
          </p:cNvPr>
          <p:cNvSpPr/>
          <p:nvPr/>
        </p:nvSpPr>
        <p:spPr>
          <a:xfrm>
            <a:off x="0" y="3905573"/>
            <a:ext cx="4827722" cy="4804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61814"/>
                </a:solidFill>
              </a:rPr>
              <a:t>Eliminate features that are highly correlated with each other.</a:t>
            </a:r>
          </a:p>
        </p:txBody>
      </p:sp>
      <p:sp>
        <p:nvSpPr>
          <p:cNvPr id="22" name="Arrow: Down 21">
            <a:extLst>
              <a:ext uri="{FF2B5EF4-FFF2-40B4-BE49-F238E27FC236}">
                <a16:creationId xmlns:a16="http://schemas.microsoft.com/office/drawing/2014/main" id="{2CED3A57-6C36-D498-6E13-BB92853E2CAC}"/>
              </a:ext>
            </a:extLst>
          </p:cNvPr>
          <p:cNvSpPr/>
          <p:nvPr/>
        </p:nvSpPr>
        <p:spPr>
          <a:xfrm>
            <a:off x="7198963" y="2193011"/>
            <a:ext cx="542441" cy="2355742"/>
          </a:xfrm>
          <a:prstGeom prst="downArrow">
            <a:avLst>
              <a:gd name="adj1" fmla="val 50000"/>
              <a:gd name="adj2" fmla="val 357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EA0A442-AFC5-084C-CA24-D5957DB6E7F1}"/>
              </a:ext>
            </a:extLst>
          </p:cNvPr>
          <p:cNvSpPr/>
          <p:nvPr/>
        </p:nvSpPr>
        <p:spPr>
          <a:xfrm>
            <a:off x="3239146" y="4556502"/>
            <a:ext cx="4393769" cy="4107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517137"/>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822</Words>
  <Application>Microsoft Office PowerPoint</Application>
  <PresentationFormat>On-screen Show (16:9)</PresentationFormat>
  <Paragraphs>96</Paragraphs>
  <Slides>24</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UnifrakturMaguntia</vt:lpstr>
      <vt:lpstr>PT Sans Narrow </vt:lpstr>
      <vt:lpstr>var(--jp-code-font-family)</vt:lpstr>
      <vt:lpstr>Bebas Neue</vt:lpstr>
      <vt:lpstr>Lobster</vt:lpstr>
      <vt:lpstr>Kanit Medium</vt:lpstr>
      <vt:lpstr>PT Sans Narrow</vt:lpstr>
      <vt:lpstr>Arial</vt:lpstr>
      <vt:lpstr>Teko</vt:lpstr>
      <vt:lpstr>Wingdings</vt:lpstr>
      <vt:lpstr>Oswald SemiBold</vt:lpstr>
      <vt:lpstr>Open Sans</vt:lpstr>
      <vt:lpstr>Kanit</vt:lpstr>
      <vt:lpstr>Josefin Sans</vt:lpstr>
      <vt:lpstr>Tropic</vt:lpstr>
      <vt:lpstr>PowerPoint Presentation</vt:lpstr>
      <vt:lpstr>                      Bankruptcy Prediction                                                            </vt:lpstr>
      <vt:lpstr>Index</vt:lpstr>
      <vt:lpstr>Problem Statement</vt:lpstr>
      <vt:lpstr>2. Brief Introduction</vt:lpstr>
      <vt:lpstr>Data Summary</vt:lpstr>
      <vt:lpstr>3.Exponential Data Analysis</vt:lpstr>
      <vt:lpstr>Visualizations of the Bankruptcy Dataset: </vt:lpstr>
      <vt:lpstr>Feature Processing in Data Pipelines</vt:lpstr>
      <vt:lpstr>Checking the Imbalance</vt:lpstr>
      <vt:lpstr>Oversampling Using SMOTE</vt:lpstr>
      <vt:lpstr>EDA: Using Anomaly Detection Algorithm to further explore the data.</vt:lpstr>
      <vt:lpstr>4.Feature Selection Technique</vt:lpstr>
      <vt:lpstr>                                                                                                                     contd…</vt:lpstr>
      <vt:lpstr>5.Model Testing and Evaluation</vt:lpstr>
      <vt:lpstr>PowerPoint Presentation</vt:lpstr>
      <vt:lpstr>6. Model Building</vt:lpstr>
      <vt:lpstr>MODEL BUILDING USING XGBoost Classifier   Chosen XGboost as it has best accuracy 97%.</vt:lpstr>
      <vt:lpstr>                                                                                                                    Model Testing…</vt:lpstr>
      <vt:lpstr>7.Deployment </vt:lpstr>
      <vt:lpstr>PowerPoint Presentation</vt:lpstr>
      <vt:lpstr>9.Conclusion</vt:lpstr>
      <vt:lpstr>10.Challenges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Ganesh Yadav</dc:creator>
  <cp:lastModifiedBy>GANESH Yadav</cp:lastModifiedBy>
  <cp:revision>5</cp:revision>
  <dcterms:modified xsi:type="dcterms:W3CDTF">2024-07-17T07:24:58Z</dcterms:modified>
</cp:coreProperties>
</file>