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60" r:id="rId4"/>
    <p:sldId id="262" r:id="rId5"/>
    <p:sldId id="263" r:id="rId6"/>
    <p:sldId id="265" r:id="rId8"/>
    <p:sldId id="266" r:id="rId9"/>
    <p:sldId id="267" r:id="rId10"/>
    <p:sldId id="264" r:id="rId11"/>
    <p:sldId id="268" r:id="rId12"/>
    <p:sldId id="269" r:id="rId13"/>
    <p:sldId id="272" r:id="rId14"/>
    <p:sldId id="270" r:id="rId15"/>
    <p:sldId id="273" r:id="rId16"/>
    <p:sldId id="271" r:id="rId17"/>
    <p:sldId id="274" r:id="rId18"/>
    <p:sldId id="294" r:id="rId19"/>
    <p:sldId id="277" r:id="rId20"/>
    <p:sldId id="275" r:id="rId21"/>
    <p:sldId id="281" r:id="rId22"/>
    <p:sldId id="280" r:id="rId23"/>
    <p:sldId id="286" r:id="rId24"/>
    <p:sldId id="276"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jpe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5" name="Picture 4"/>
          <p:cNvPicPr/>
          <p:nvPr/>
        </p:nvPicPr>
        <p:blipFill>
          <a:blip r:embed="rId1"/>
        </p:blipFill>
        <p:spPr>
          <a:xfrm>
            <a:off x="0" y="635"/>
            <a:ext cx="12192000" cy="6856730"/>
          </a:xfrm>
          <a:prstGeom prst="rect">
            <a:avLst/>
          </a:prstGeom>
        </p:spPr>
      </p:pic>
      <p:sp>
        <p:nvSpPr>
          <p:cNvPr id="7" name="Text Box 6"/>
          <p:cNvSpPr txBox="1"/>
          <p:nvPr/>
        </p:nvSpPr>
        <p:spPr>
          <a:xfrm>
            <a:off x="7089775" y="629285"/>
            <a:ext cx="4630420" cy="734060"/>
          </a:xfrm>
          <a:prstGeom prst="rect">
            <a:avLst/>
          </a:prstGeom>
          <a:noFill/>
        </p:spPr>
        <p:txBody>
          <a:bodyPr wrap="square" rtlCol="0">
            <a:noAutofit/>
          </a:bodyPr>
          <a:p>
            <a:r>
              <a:rPr lang="en-US" sz="3200">
                <a:solidFill>
                  <a:schemeClr val="bg1"/>
                </a:solidFill>
              </a:rPr>
              <a:t>Hotel Review Classification</a:t>
            </a:r>
            <a:endParaRPr lang="en-US" sz="3200">
              <a:solidFill>
                <a:schemeClr val="bg1"/>
              </a:solidFill>
            </a:endParaRPr>
          </a:p>
        </p:txBody>
      </p:sp>
      <p:sp>
        <p:nvSpPr>
          <p:cNvPr id="2" name="Text Box 1"/>
          <p:cNvSpPr txBox="1"/>
          <p:nvPr/>
        </p:nvSpPr>
        <p:spPr>
          <a:xfrm>
            <a:off x="7572375" y="1426845"/>
            <a:ext cx="4446905" cy="4649470"/>
          </a:xfrm>
          <a:prstGeom prst="rect">
            <a:avLst/>
          </a:prstGeom>
          <a:noFill/>
        </p:spPr>
        <p:txBody>
          <a:bodyPr wrap="square" rtlCol="0">
            <a:noAutofit/>
          </a:bodyPr>
          <a:p>
            <a:endParaRPr lang="en-US" sz="2800">
              <a:solidFill>
                <a:schemeClr val="bg1"/>
              </a:solidFill>
            </a:endParaRPr>
          </a:p>
          <a:p>
            <a:r>
              <a:rPr lang="en-US" sz="2800">
                <a:solidFill>
                  <a:schemeClr val="bg1"/>
                </a:solidFill>
              </a:rPr>
              <a:t>Team Members</a:t>
            </a:r>
            <a:endParaRPr lang="en-US" sz="2800">
              <a:solidFill>
                <a:schemeClr val="bg1"/>
              </a:solidFill>
            </a:endParaRPr>
          </a:p>
          <a:p>
            <a:endParaRPr lang="en-US" sz="2800">
              <a:solidFill>
                <a:schemeClr val="bg1"/>
              </a:solidFill>
            </a:endParaRPr>
          </a:p>
          <a:p>
            <a:r>
              <a:rPr lang="en-US" sz="2800">
                <a:solidFill>
                  <a:schemeClr val="bg1"/>
                </a:solidFill>
              </a:rPr>
              <a:t>N.Shirisha</a:t>
            </a:r>
            <a:endParaRPr lang="en-US" sz="2800">
              <a:solidFill>
                <a:schemeClr val="bg1"/>
              </a:solidFill>
            </a:endParaRPr>
          </a:p>
          <a:p>
            <a:r>
              <a:rPr lang="en-US" sz="2800">
                <a:solidFill>
                  <a:schemeClr val="bg1"/>
                </a:solidFill>
              </a:rPr>
              <a:t>Swati Deokar</a:t>
            </a:r>
            <a:endParaRPr lang="en-US" sz="2800">
              <a:solidFill>
                <a:schemeClr val="bg1"/>
              </a:solidFill>
            </a:endParaRPr>
          </a:p>
          <a:p>
            <a:r>
              <a:rPr lang="en-US" sz="2800">
                <a:solidFill>
                  <a:schemeClr val="bg1"/>
                </a:solidFill>
              </a:rPr>
              <a:t>B.Sathwik Reddy</a:t>
            </a:r>
            <a:endParaRPr lang="en-US" sz="2800">
              <a:solidFill>
                <a:schemeClr val="bg1"/>
              </a:solidFill>
            </a:endParaRPr>
          </a:p>
          <a:p>
            <a:r>
              <a:rPr lang="en-US" sz="2800">
                <a:solidFill>
                  <a:schemeClr val="bg1"/>
                </a:solidFill>
              </a:rPr>
              <a:t>B.Mahalakshmi</a:t>
            </a:r>
            <a:endParaRPr lang="en-US" sz="2800">
              <a:solidFill>
                <a:schemeClr val="bg1"/>
              </a:solidFill>
            </a:endParaRPr>
          </a:p>
          <a:p>
            <a:r>
              <a:rPr lang="en-US" sz="2800">
                <a:solidFill>
                  <a:schemeClr val="bg1"/>
                </a:solidFill>
              </a:rPr>
              <a:t>P.Syam Gopal</a:t>
            </a:r>
            <a:endParaRPr lang="en-US" sz="2800">
              <a:solidFill>
                <a:schemeClr val="bg1"/>
              </a:solidFill>
            </a:endParaRPr>
          </a:p>
          <a:p>
            <a:r>
              <a:rPr lang="en-US" sz="2800">
                <a:solidFill>
                  <a:schemeClr val="bg1"/>
                </a:solidFill>
                <a:sym typeface="+mn-ea"/>
              </a:rPr>
              <a:t>M.Anitha</a:t>
            </a:r>
            <a:endParaRPr lang="en-US" sz="2800">
              <a:solidFill>
                <a:schemeClr val="bg1"/>
              </a:solidFill>
              <a:sym typeface="+mn-ea"/>
            </a:endParaRPr>
          </a:p>
          <a:p>
            <a:r>
              <a:rPr lang="en-US" sz="2800">
                <a:solidFill>
                  <a:schemeClr val="bg1"/>
                </a:solidFill>
                <a:sym typeface="+mn-ea"/>
              </a:rPr>
              <a:t>S.Srinivas Reddy</a:t>
            </a:r>
            <a:endParaRPr lang="en-US" sz="2800">
              <a:solidFill>
                <a:schemeClr val="bg1"/>
              </a:solidFill>
            </a:endParaRPr>
          </a:p>
          <a:p>
            <a:endParaRPr lang="en-US" sz="2800">
              <a:solidFill>
                <a:schemeClr val="bg1"/>
              </a:solidFill>
            </a:endParaRPr>
          </a:p>
        </p:txBody>
      </p:sp>
      <p:cxnSp>
        <p:nvCxnSpPr>
          <p:cNvPr id="6" name="Straight Connector 5"/>
          <p:cNvCxnSpPr/>
          <p:nvPr/>
        </p:nvCxnSpPr>
        <p:spPr>
          <a:xfrm flipV="1">
            <a:off x="7708900" y="2352675"/>
            <a:ext cx="2289810" cy="3238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2" descr="Word cloud - data visualization Royalty Free Vector Image"/>
          <p:cNvPicPr>
            <a:picLocks noChangeAspect="1" noChangeArrowheads="1"/>
          </p:cNvPicPr>
          <p:nvPr/>
        </p:nvPicPr>
        <p:blipFill rotWithShape="1">
          <a:blip r:embed="rId1">
            <a:extLst>
              <a:ext uri="{28A0092B-C50C-407E-A947-70E740481C1C}">
                <a14:useLocalDpi xmlns:a14="http://schemas.microsoft.com/office/drawing/2010/main" val="0"/>
              </a:ext>
            </a:extLst>
          </a:blip>
          <a:srcRect b="15886"/>
          <a:stretch>
            <a:fillRect/>
          </a:stretch>
        </p:blipFill>
        <p:spPr bwMode="auto">
          <a:xfrm>
            <a:off x="111760" y="73025"/>
            <a:ext cx="4791710" cy="3128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Box 2"/>
          <p:cNvSpPr txBox="1"/>
          <p:nvPr/>
        </p:nvSpPr>
        <p:spPr>
          <a:xfrm>
            <a:off x="297180" y="3907790"/>
            <a:ext cx="5263515" cy="610235"/>
          </a:xfrm>
          <a:prstGeom prst="rect">
            <a:avLst/>
          </a:prstGeom>
          <a:noFill/>
        </p:spPr>
        <p:txBody>
          <a:bodyPr wrap="square" rtlCol="0">
            <a:noAutofit/>
          </a:bodyPr>
          <a:p>
            <a:r>
              <a:rPr lang="en-IN" u="sng" dirty="0">
                <a:solidFill>
                  <a:schemeClr val="dk1"/>
                </a:solidFill>
                <a:latin typeface="Arial" panose="020B0604020202020204"/>
                <a:ea typeface="Arial" panose="020B0604020202020204"/>
                <a:cs typeface="Arial" panose="020B0604020202020204"/>
                <a:sym typeface="Arial" panose="020B0604020202020204"/>
              </a:rPr>
              <a:t>Word Cloud: Negative Reviews</a:t>
            </a:r>
            <a:endParaRPr u="sng" dirty="0">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pic>
        <p:nvPicPr>
          <p:cNvPr id="5" name="Picture 4"/>
          <p:cNvPicPr>
            <a:picLocks noChangeAspect="1"/>
          </p:cNvPicPr>
          <p:nvPr/>
        </p:nvPicPr>
        <p:blipFill>
          <a:blip r:embed="rId2"/>
          <a:stretch>
            <a:fillRect/>
          </a:stretch>
        </p:blipFill>
        <p:spPr>
          <a:xfrm>
            <a:off x="5177790" y="1046480"/>
            <a:ext cx="6922135" cy="5811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634740" y="320040"/>
            <a:ext cx="4397375" cy="1099185"/>
          </a:xfrm>
          <a:prstGeom prst="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3964305" y="616585"/>
            <a:ext cx="3817620" cy="49276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0" lvl="0" indent="0" algn="ctr" rtl="0">
              <a:lnSpc>
                <a:spcPct val="115000"/>
              </a:lnSpc>
              <a:spcBef>
                <a:spcPts val="1200"/>
              </a:spcBef>
              <a:spcAft>
                <a:spcPts val="0"/>
              </a:spcAft>
              <a:buClr>
                <a:schemeClr val="dk1"/>
              </a:buClr>
              <a:buSzPts val="1100"/>
              <a:buFont typeface="Arial" panose="020B0604020202020204"/>
              <a:buNone/>
            </a:pPr>
            <a:r>
              <a:rPr lang="en-IN" b="1" dirty="0">
                <a:solidFill>
                  <a:schemeClr val="accent2"/>
                </a:solidFill>
                <a:highlight>
                  <a:srgbClr val="FFFFFF"/>
                </a:highlight>
                <a:latin typeface="Roboto" panose="02000000000000000000"/>
                <a:ea typeface="Roboto" panose="02000000000000000000"/>
                <a:cs typeface="Roboto" panose="02000000000000000000"/>
                <a:sym typeface="Roboto" panose="02000000000000000000"/>
              </a:rPr>
              <a:t>Feature extraction Using TFIDF</a:t>
            </a:r>
            <a:endParaRPr lang="en-US"/>
          </a:p>
        </p:txBody>
      </p:sp>
      <p:sp>
        <p:nvSpPr>
          <p:cNvPr id="6" name="Text Box 5"/>
          <p:cNvSpPr txBox="1"/>
          <p:nvPr/>
        </p:nvSpPr>
        <p:spPr>
          <a:xfrm>
            <a:off x="89535" y="1698625"/>
            <a:ext cx="12001500" cy="4785360"/>
          </a:xfrm>
          <a:prstGeom prst="rect">
            <a:avLst/>
          </a:prstGeom>
          <a:noFill/>
        </p:spPr>
        <p:txBody>
          <a:bodyPr wrap="square" rtlCol="0" anchor="t">
            <a:noAutofit/>
          </a:bodyPr>
          <a:p>
            <a:r>
              <a:rPr lang="en-US" sz="2400" dirty="0">
                <a:solidFill>
                  <a:srgbClr val="202124"/>
                </a:solidFill>
                <a:effectLst/>
                <a:cs typeface="+mn-lt"/>
                <a:sym typeface="+mn-ea"/>
              </a:rPr>
              <a:t>Feature extraction for machine learning and deep learning. Feature extraction refers to the process of transforming raw data into numerical features that can be processed while preserving the information in the original data set. It yields better results than applying machine learning directly to the raw data.</a:t>
            </a:r>
            <a:endParaRPr lang="en-US" sz="2400" i="0" dirty="0">
              <a:solidFill>
                <a:srgbClr val="202124"/>
              </a:solidFill>
              <a:effectLst/>
              <a:cs typeface="+mn-lt"/>
            </a:endParaRPr>
          </a:p>
          <a:p>
            <a:endParaRPr lang="en-US" sz="2400" dirty="0">
              <a:solidFill>
                <a:srgbClr val="202124"/>
              </a:solidFill>
              <a:cs typeface="+mn-lt"/>
            </a:endParaRPr>
          </a:p>
          <a:p>
            <a:r>
              <a:rPr lang="en-US" sz="2400" dirty="0">
                <a:solidFill>
                  <a:srgbClr val="202124"/>
                </a:solidFill>
                <a:effectLst/>
                <a:cs typeface="+mn-lt"/>
                <a:sym typeface="+mn-ea"/>
              </a:rPr>
              <a:t>The concept TF-IDF stands for term frequency-inverse document frequency. This is in the field of numerical statistics. With this concept, we will be able to decide how important a word is to a given document in the present dataset or corpus.</a:t>
            </a:r>
            <a:endParaRPr lang="en-US" sz="2400" dirty="0">
              <a:solidFill>
                <a:srgbClr val="202124"/>
              </a:solidFill>
              <a:effectLst/>
              <a:cs typeface="+mn-l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834005" y="262890"/>
            <a:ext cx="6153785" cy="1328420"/>
          </a:xfrm>
          <a:prstGeom prst="rect">
            <a:avLst/>
          </a:prstGeom>
          <a:noFill/>
        </p:spPr>
        <p:txBody>
          <a:bodyPr wrap="square" rtlCol="0">
            <a:noAutofit/>
          </a:bodyPr>
          <a:p>
            <a:pPr marL="0" lvl="0" indent="0" algn="ctr" rtl="0">
              <a:lnSpc>
                <a:spcPct val="115000"/>
              </a:lnSpc>
              <a:spcBef>
                <a:spcPts val="900"/>
              </a:spcBef>
              <a:spcAft>
                <a:spcPts val="0"/>
              </a:spcAft>
              <a:buClr>
                <a:schemeClr val="dk1"/>
              </a:buClr>
              <a:buSzPts val="1100"/>
              <a:buFont typeface="Arial" panose="020B0604020202020204"/>
              <a:buNone/>
            </a:pPr>
            <a:r>
              <a:rPr lang="en-IN" b="1" dirty="0">
                <a:solidFill>
                  <a:schemeClr val="accent4">
                    <a:lumMod val="75000"/>
                  </a:schemeClr>
                </a:solidFill>
                <a:highlight>
                  <a:srgbClr val="FFFFFF"/>
                </a:highlight>
                <a:latin typeface="+mj-lt"/>
                <a:ea typeface="Roboto" panose="02000000000000000000"/>
                <a:cs typeface="Roboto" panose="02000000000000000000"/>
                <a:sym typeface="Roboto" panose="02000000000000000000"/>
              </a:rPr>
              <a:t>Term Frequency with TFIDF</a:t>
            </a:r>
            <a:endParaRPr lang="en-IN" b="1" dirty="0">
              <a:solidFill>
                <a:schemeClr val="accent4">
                  <a:lumMod val="75000"/>
                </a:schemeClr>
              </a:solidFill>
              <a:highlight>
                <a:srgbClr val="FFFFFF"/>
              </a:highlight>
              <a:latin typeface="+mj-lt"/>
              <a:ea typeface="Roboto" panose="02000000000000000000"/>
              <a:cs typeface="Roboto" panose="02000000000000000000"/>
              <a:sym typeface="Roboto" panose="02000000000000000000"/>
            </a:endParaRPr>
          </a:p>
          <a:p>
            <a:pPr marL="0" lvl="0" indent="0" algn="ctr" rtl="0">
              <a:lnSpc>
                <a:spcPct val="115000"/>
              </a:lnSpc>
              <a:spcBef>
                <a:spcPts val="900"/>
              </a:spcBef>
              <a:spcAft>
                <a:spcPts val="0"/>
              </a:spcAft>
              <a:buClr>
                <a:schemeClr val="dk1"/>
              </a:buClr>
              <a:buSzPts val="1100"/>
              <a:buFont typeface="Arial" panose="020B0604020202020204"/>
              <a:buNone/>
            </a:pPr>
            <a:r>
              <a:rPr lang="en-IN" i="1" dirty="0">
                <a:solidFill>
                  <a:srgbClr val="00B050"/>
                </a:solidFill>
                <a:effectLst/>
                <a:latin typeface="Gloucester MT Extra Condensed" panose="02030808020601010101" charset="0"/>
                <a:cs typeface="Gloucester MT Extra Condensed" panose="02030808020601010101" charset="0"/>
                <a:sym typeface="+mn-ea"/>
              </a:rPr>
              <a:t>Term Frequency-Inverse Document Frequency</a:t>
            </a:r>
            <a:endParaRPr b="1" dirty="0">
              <a:solidFill>
                <a:srgbClr val="00B050"/>
              </a:solidFill>
              <a:highlight>
                <a:srgbClr val="FFFFFF"/>
              </a:highlight>
              <a:latin typeface="Gloucester MT Extra Condensed" panose="02030808020601010101" charset="0"/>
              <a:ea typeface="Roboto" panose="02000000000000000000"/>
              <a:cs typeface="Gloucester MT Extra Condensed" panose="02030808020601010101" charset="0"/>
              <a:sym typeface="Roboto" panose="02000000000000000000"/>
            </a:endParaRPr>
          </a:p>
          <a:p>
            <a:pPr marL="0" lvl="0" indent="0" algn="l" rtl="0">
              <a:spcBef>
                <a:spcPts val="900"/>
              </a:spcBef>
              <a:spcAft>
                <a:spcPts val="0"/>
              </a:spcAft>
              <a:buNone/>
            </a:pPr>
            <a:endParaRPr lang="en-US">
              <a:latin typeface="Gloucester MT Extra Condensed" panose="02030808020601010101" charset="0"/>
              <a:cs typeface="Gloucester MT Extra Condensed" panose="02030808020601010101" charset="0"/>
            </a:endParaRPr>
          </a:p>
        </p:txBody>
      </p:sp>
      <p:sp>
        <p:nvSpPr>
          <p:cNvPr id="6" name="Text Box 5"/>
          <p:cNvSpPr txBox="1"/>
          <p:nvPr/>
        </p:nvSpPr>
        <p:spPr>
          <a:xfrm>
            <a:off x="516255" y="1170305"/>
            <a:ext cx="9696450" cy="5057775"/>
          </a:xfrm>
          <a:prstGeom prst="rect">
            <a:avLst/>
          </a:prstGeom>
        </p:spPr>
        <p:txBody>
          <a:bodyPr>
            <a:noAutofit/>
          </a:bodyPr>
          <a:p>
            <a:endParaRPr sz="2000"/>
          </a:p>
          <a:p>
            <a:r>
              <a:rPr lang="en-US" sz="2000"/>
              <a:t>1.</a:t>
            </a:r>
            <a:r>
              <a:rPr sz="2000"/>
              <a:t>TF-IDF Vectorization:</a:t>
            </a:r>
            <a:endParaRPr sz="2000"/>
          </a:p>
          <a:p>
            <a:r>
              <a:rPr lang="en-US" sz="2000"/>
              <a:t> </a:t>
            </a:r>
            <a:r>
              <a:rPr sz="2000"/>
              <a:t>TF-IDF (Term Frequency-Inverse Document Frequency):</a:t>
            </a:r>
            <a:endParaRPr sz="2000"/>
          </a:p>
          <a:p>
            <a:pPr marL="342900" indent="-342900">
              <a:buFont typeface="Arial" panose="020B0604020202020204" pitchFamily="34" charset="0"/>
              <a:buChar char="•"/>
            </a:pPr>
            <a:r>
              <a:rPr sz="2000"/>
              <a:t> </a:t>
            </a:r>
            <a:r>
              <a:rPr lang="en-US" sz="2000"/>
              <a:t>      </a:t>
            </a:r>
            <a:r>
              <a:rPr sz="2000"/>
              <a:t>Measures the importance of words in a document relative to a corpus.</a:t>
            </a:r>
            <a:endParaRPr sz="2000"/>
          </a:p>
          <a:p>
            <a:endParaRPr sz="2000"/>
          </a:p>
          <a:p>
            <a:pPr marL="342900" indent="-342900">
              <a:buFont typeface="Arial" panose="020B0604020202020204" pitchFamily="34" charset="0"/>
              <a:buChar char="•"/>
            </a:pPr>
            <a:r>
              <a:rPr sz="2000"/>
              <a:t>Parameters Used:</a:t>
            </a:r>
            <a:endParaRPr sz="2000"/>
          </a:p>
          <a:p>
            <a:r>
              <a:rPr sz="2000"/>
              <a:t>max_features=5000: Limit to the top 5000 most frequent terms.</a:t>
            </a:r>
            <a:endParaRPr sz="2000"/>
          </a:p>
          <a:p>
            <a:r>
              <a:rPr sz="2000"/>
              <a:t>min_df=5: Exclude terms that occur in fewer than 5 documents.</a:t>
            </a:r>
            <a:endParaRPr sz="2000"/>
          </a:p>
          <a:p>
            <a:r>
              <a:rPr sz="2000"/>
              <a:t>max_df=0.7: Exclude terms that appear in more than 70% of the documents.</a:t>
            </a:r>
            <a:endParaRPr sz="2000"/>
          </a:p>
          <a:p>
            <a:endParaRPr sz="2000"/>
          </a:p>
          <a:p>
            <a:endParaRPr sz="2000"/>
          </a:p>
          <a:p>
            <a:r>
              <a:rPr lang="en-US" sz="2000"/>
              <a:t>2.</a:t>
            </a:r>
            <a:r>
              <a:rPr sz="2000"/>
              <a:t>Transformation:</a:t>
            </a:r>
            <a:endParaRPr sz="2000"/>
          </a:p>
          <a:p>
            <a:endParaRPr sz="2000"/>
          </a:p>
          <a:p>
            <a:r>
              <a:rPr sz="2000"/>
              <a:t>Data: data['cleaned_review']</a:t>
            </a:r>
            <a:endParaRPr sz="2000"/>
          </a:p>
          <a:p>
            <a:r>
              <a:rPr sz="2000"/>
              <a:t>Output Array: X (Features)</a:t>
            </a:r>
            <a:endParaRPr sz="2000"/>
          </a:p>
          <a:p>
            <a:r>
              <a:rPr sz="2000"/>
              <a:t>Labels: y (0 for Negative, 1 for Positive)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9681845" cy="765175"/>
          </a:xfrm>
        </p:spPr>
        <p:txBody>
          <a:bodyPr/>
          <a:p>
            <a:r>
              <a:rPr lang="en-US" sz="2800">
                <a:solidFill>
                  <a:schemeClr val="accent2"/>
                </a:solidFill>
              </a:rPr>
              <a:t>Sampling Distribution of Feedback Classes</a:t>
            </a:r>
            <a:endParaRPr lang="en-US" sz="2800">
              <a:solidFill>
                <a:schemeClr val="accent2"/>
              </a:solidFill>
            </a:endParaRPr>
          </a:p>
        </p:txBody>
      </p:sp>
      <p:sp>
        <p:nvSpPr>
          <p:cNvPr id="5" name="Text Box 4"/>
          <p:cNvSpPr txBox="1"/>
          <p:nvPr/>
        </p:nvSpPr>
        <p:spPr>
          <a:xfrm>
            <a:off x="635" y="984885"/>
            <a:ext cx="12095480" cy="821055"/>
          </a:xfrm>
          <a:prstGeom prst="rect">
            <a:avLst/>
          </a:prstGeom>
        </p:spPr>
        <p:txBody>
          <a:bodyPr>
            <a:noAutofit/>
          </a:bodyPr>
          <a:p>
            <a:r>
              <a:t>The count plot illustrates the distribution of positive and negative feedback classes in the training dataset. This visualization helps assess the balance between classes and ensure representative sampling for model training.</a:t>
            </a:r>
          </a:p>
        </p:txBody>
      </p:sp>
      <p:pic>
        <p:nvPicPr>
          <p:cNvPr id="6" name="Picture 5"/>
          <p:cNvPicPr>
            <a:picLocks noChangeAspect="1"/>
          </p:cNvPicPr>
          <p:nvPr/>
        </p:nvPicPr>
        <p:blipFill>
          <a:blip r:embed="rId1"/>
          <a:stretch>
            <a:fillRect/>
          </a:stretch>
        </p:blipFill>
        <p:spPr>
          <a:xfrm>
            <a:off x="1695450" y="2661285"/>
            <a:ext cx="6614160" cy="3994150"/>
          </a:xfrm>
          <a:prstGeom prst="rect">
            <a:avLst/>
          </a:prstGeom>
        </p:spPr>
      </p:pic>
      <p:pic>
        <p:nvPicPr>
          <p:cNvPr id="4098" name="Picture 2" descr="Figure Juggling World | Grea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57105" y="4134485"/>
            <a:ext cx="1914525" cy="2520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5" y="635"/>
            <a:ext cx="8635365" cy="679450"/>
          </a:xfrm>
          <a:prstGeom prst="rect">
            <a:avLst/>
          </a:prstGeom>
        </p:spPr>
        <p:txBody>
          <a:bodyPr>
            <a:noAutofit/>
          </a:bodyPr>
          <a:p>
            <a:endParaRPr sz="2000">
              <a:solidFill>
                <a:schemeClr val="accent2"/>
              </a:solidFill>
            </a:endParaRPr>
          </a:p>
          <a:p>
            <a:r>
              <a:rPr sz="2400">
                <a:solidFill>
                  <a:schemeClr val="accent2"/>
                </a:solidFill>
              </a:rPr>
              <a:t>Dimensionality Reduction Using TruncatedSVD</a:t>
            </a:r>
            <a:endParaRPr sz="2400">
              <a:solidFill>
                <a:schemeClr val="accent2"/>
              </a:solidFill>
            </a:endParaRPr>
          </a:p>
          <a:p>
            <a:endParaRPr sz="2400">
              <a:solidFill>
                <a:schemeClr val="accent2"/>
              </a:solidFill>
            </a:endParaRPr>
          </a:p>
        </p:txBody>
      </p:sp>
      <p:sp>
        <p:nvSpPr>
          <p:cNvPr id="4" name="Text Box 3"/>
          <p:cNvSpPr txBox="1"/>
          <p:nvPr/>
        </p:nvSpPr>
        <p:spPr>
          <a:xfrm>
            <a:off x="1270" y="831215"/>
            <a:ext cx="11703050" cy="6026785"/>
          </a:xfrm>
          <a:prstGeom prst="rect">
            <a:avLst/>
          </a:prstGeom>
        </p:spPr>
        <p:txBody>
          <a:bodyPr>
            <a:noAutofit/>
          </a:bodyPr>
          <a:p>
            <a:r>
              <a:t>Applied TruncatedSVD to reduce feature dimensions to 500, enhancing computational efficiency and model performance.</a:t>
            </a:r>
          </a:p>
        </p:txBody>
      </p:sp>
      <p:pic>
        <p:nvPicPr>
          <p:cNvPr id="5" name="Picture 4"/>
          <p:cNvPicPr>
            <a:picLocks noChangeAspect="1"/>
          </p:cNvPicPr>
          <p:nvPr/>
        </p:nvPicPr>
        <p:blipFill>
          <a:blip r:embed="rId1"/>
          <a:stretch>
            <a:fillRect/>
          </a:stretch>
        </p:blipFill>
        <p:spPr>
          <a:xfrm>
            <a:off x="4224655" y="1454150"/>
            <a:ext cx="7479665" cy="5136515"/>
          </a:xfrm>
          <a:prstGeom prst="rect">
            <a:avLst/>
          </a:prstGeom>
        </p:spPr>
      </p:pic>
      <p:pic>
        <p:nvPicPr>
          <p:cNvPr id="7" name="Google Shape;140;p23"/>
          <p:cNvPicPr preferRelativeResize="0"/>
          <p:nvPr/>
        </p:nvPicPr>
        <p:blipFill rotWithShape="1">
          <a:blip r:embed="rId2"/>
          <a:srcRect l="9395" b="12242"/>
          <a:stretch>
            <a:fillRect/>
          </a:stretch>
        </p:blipFill>
        <p:spPr>
          <a:xfrm>
            <a:off x="1212850" y="3672205"/>
            <a:ext cx="2510790" cy="2918460"/>
          </a:xfrm>
          <a:prstGeom prst="rect">
            <a:avLst/>
          </a:prstGeom>
          <a:noFill/>
          <a:ln>
            <a:noFill/>
          </a:ln>
        </p:spPr>
      </p:pic>
      <p:cxnSp>
        <p:nvCxnSpPr>
          <p:cNvPr id="8" name="Straight Connector 7"/>
          <p:cNvCxnSpPr/>
          <p:nvPr/>
        </p:nvCxnSpPr>
        <p:spPr>
          <a:xfrm flipH="1">
            <a:off x="11638280" y="2682875"/>
            <a:ext cx="42545" cy="259842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flipH="1">
            <a:off x="11659870" y="5451475"/>
            <a:ext cx="10795" cy="55372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4015740" y="307340"/>
            <a:ext cx="3831590" cy="109791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0" lvl="0" indent="0" algn="ctr" rtl="0">
              <a:lnSpc>
                <a:spcPct val="115000"/>
              </a:lnSpc>
              <a:spcBef>
                <a:spcPts val="1200"/>
              </a:spcBef>
              <a:spcAft>
                <a:spcPts val="0"/>
              </a:spcAft>
              <a:buClr>
                <a:schemeClr val="dk1"/>
              </a:buClr>
              <a:buSzPts val="1100"/>
              <a:buFont typeface="Arial" panose="020B0604020202020204"/>
              <a:buNone/>
            </a:pPr>
            <a:r>
              <a:rPr lang="en-IN" sz="2400" b="1" dirty="0">
                <a:solidFill>
                  <a:schemeClr val="accent2"/>
                </a:solidFill>
                <a:highlight>
                  <a:srgbClr val="FFFFFF"/>
                </a:highlight>
                <a:latin typeface="Roboto" panose="02000000000000000000"/>
                <a:ea typeface="Roboto" panose="02000000000000000000"/>
                <a:cs typeface="Roboto" panose="02000000000000000000"/>
                <a:sym typeface="Roboto" panose="02000000000000000000"/>
              </a:rPr>
              <a:t>Model Building</a:t>
            </a:r>
            <a:endParaRPr lang="en-IN" sz="2400" b="1" dirty="0">
              <a:solidFill>
                <a:schemeClr val="accent2"/>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3" name="Text Box 2"/>
          <p:cNvSpPr txBox="1"/>
          <p:nvPr/>
        </p:nvSpPr>
        <p:spPr>
          <a:xfrm>
            <a:off x="447040" y="1659255"/>
            <a:ext cx="4067810" cy="4905375"/>
          </a:xfrm>
          <a:prstGeom prst="rect">
            <a:avLst/>
          </a:prstGeom>
        </p:spPr>
        <p:txBody>
          <a:bodyPr>
            <a:noAutofit/>
          </a:bodyPr>
          <a:p>
            <a:pPr marL="285750" indent="-285750">
              <a:buFont typeface="Arial" panose="020B0604020202020204" pitchFamily="34" charset="0"/>
              <a:buChar char="•"/>
            </a:pPr>
            <a:r>
              <a:rPr sz="2000"/>
              <a:t>Logistic Regression</a:t>
            </a:r>
            <a:endParaRPr sz="2000"/>
          </a:p>
          <a:p>
            <a:pPr marL="285750" indent="-285750">
              <a:buFont typeface="Arial" panose="020B0604020202020204" pitchFamily="34" charset="0"/>
              <a:buChar char="•"/>
            </a:pPr>
            <a:r>
              <a:rPr sz="2000"/>
              <a:t>RandomForestClassifier</a:t>
            </a:r>
            <a:endParaRPr lang="en-US" sz="2000"/>
          </a:p>
          <a:p>
            <a:pPr marL="285750" indent="-285750">
              <a:buFont typeface="Arial" panose="020B0604020202020204" pitchFamily="34" charset="0"/>
              <a:buChar char="•"/>
            </a:pPr>
            <a:r>
              <a:rPr sz="2000"/>
              <a:t>AdaBoostClassifier</a:t>
            </a:r>
            <a:endParaRPr lang="en-US" sz="2000"/>
          </a:p>
          <a:p>
            <a:pPr marL="285750" indent="-285750">
              <a:buFont typeface="Arial" panose="020B0604020202020204" pitchFamily="34" charset="0"/>
              <a:buChar char="•"/>
            </a:pPr>
            <a:r>
              <a:rPr sz="2000"/>
              <a:t>GaussianNB</a:t>
            </a:r>
            <a:endParaRPr lang="en-US" sz="2000"/>
          </a:p>
          <a:p>
            <a:pPr marL="285750" indent="-285750">
              <a:buFont typeface="Arial" panose="020B0604020202020204" pitchFamily="34" charset="0"/>
              <a:buChar char="•"/>
            </a:pPr>
            <a:r>
              <a:rPr sz="2000"/>
              <a:t>KNeighborsClassifier</a:t>
            </a:r>
            <a:endParaRPr lang="en-US" sz="2000"/>
          </a:p>
          <a:p>
            <a:pPr marL="285750" indent="-285750">
              <a:buFont typeface="Arial" panose="020B0604020202020204" pitchFamily="34" charset="0"/>
              <a:buChar char="•"/>
            </a:pPr>
            <a:r>
              <a:rPr sz="2000"/>
              <a:t>DecisionTreeClassifier</a:t>
            </a:r>
            <a:endParaRPr lang="en-US" sz="2000"/>
          </a:p>
          <a:p>
            <a:pPr marL="285750" indent="-285750">
              <a:buFont typeface="Arial" panose="020B0604020202020204" pitchFamily="34" charset="0"/>
              <a:buChar char="•"/>
            </a:pPr>
            <a:r>
              <a:rPr sz="2000"/>
              <a:t>XGBClassifier</a:t>
            </a:r>
            <a:endParaRPr lang="en-US" sz="2000"/>
          </a:p>
          <a:p>
            <a:pPr indent="0">
              <a:buFont typeface="Arial" panose="020B0604020202020204" pitchFamily="34" charset="0"/>
              <a:buNone/>
            </a:pPr>
            <a:endParaRPr sz="2000"/>
          </a:p>
          <a:p>
            <a:r>
              <a:rPr sz="1600"/>
              <a:t> </a:t>
            </a:r>
            <a:endParaRPr lang="en-US" sz="1600"/>
          </a:p>
        </p:txBody>
      </p:sp>
      <p:pic>
        <p:nvPicPr>
          <p:cNvPr id="5" name="Picture 4"/>
          <p:cNvPicPr>
            <a:picLocks noChangeAspect="1"/>
          </p:cNvPicPr>
          <p:nvPr/>
        </p:nvPicPr>
        <p:blipFill>
          <a:blip r:embed="rId1"/>
          <a:stretch>
            <a:fillRect/>
          </a:stretch>
        </p:blipFill>
        <p:spPr>
          <a:xfrm>
            <a:off x="5061585" y="1659890"/>
            <a:ext cx="6968490" cy="4560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75665" y="904240"/>
            <a:ext cx="10786745" cy="5751195"/>
          </a:xfrm>
          <a:prstGeom prst="rect">
            <a:avLst/>
          </a:prstGeom>
        </p:spPr>
      </p:pic>
      <p:sp>
        <p:nvSpPr>
          <p:cNvPr id="3" name="Text Box 2"/>
          <p:cNvSpPr txBox="1"/>
          <p:nvPr/>
        </p:nvSpPr>
        <p:spPr>
          <a:xfrm>
            <a:off x="4970145" y="365760"/>
            <a:ext cx="4135120" cy="398780"/>
          </a:xfrm>
          <a:prstGeom prst="rect">
            <a:avLst/>
          </a:prstGeom>
          <a:solidFill>
            <a:schemeClr val="accent2"/>
          </a:solidFill>
        </p:spPr>
        <p:txBody>
          <a:bodyPr wrap="square" rtlCol="0">
            <a:spAutoFit/>
          </a:bodyPr>
          <a:p>
            <a:r>
              <a:rPr lang="en-US" sz="2000"/>
              <a:t>     Model Accuracy Comparision</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635"/>
            <a:ext cx="11205210" cy="733425"/>
          </a:xfrm>
        </p:spPr>
        <p:txBody>
          <a:bodyPr/>
          <a:p>
            <a:r>
              <a:rPr lang="en-US" sz="3600">
                <a:solidFill>
                  <a:schemeClr val="accent2"/>
                </a:solidFill>
              </a:rPr>
              <a:t>Final Model - XGBoost Classifier</a:t>
            </a:r>
            <a:endParaRPr lang="en-US" sz="3600">
              <a:solidFill>
                <a:schemeClr val="accent2"/>
              </a:solidFill>
            </a:endParaRPr>
          </a:p>
        </p:txBody>
      </p:sp>
      <p:sp>
        <p:nvSpPr>
          <p:cNvPr id="5" name="Text Box 4"/>
          <p:cNvSpPr txBox="1"/>
          <p:nvPr/>
        </p:nvSpPr>
        <p:spPr>
          <a:xfrm>
            <a:off x="0" y="732790"/>
            <a:ext cx="12192000" cy="6018530"/>
          </a:xfrm>
          <a:prstGeom prst="rect">
            <a:avLst/>
          </a:prstGeom>
        </p:spPr>
        <p:txBody>
          <a:bodyPr>
            <a:noAutofit/>
          </a:bodyPr>
          <a:p>
            <a:r>
              <a:rPr sz="2000"/>
              <a:t>The XGBoost classifier was successfully trained on the reduced feature set, achieving an impressive accuracy of 99%. This high-performance model is now ready for deployment, providing robust predictions based on the refined dataset.</a:t>
            </a:r>
            <a:endParaRPr sz="2000"/>
          </a:p>
        </p:txBody>
      </p:sp>
      <p:pic>
        <p:nvPicPr>
          <p:cNvPr id="10" name="Picture 9"/>
          <p:cNvPicPr>
            <a:picLocks noChangeAspect="1"/>
          </p:cNvPicPr>
          <p:nvPr/>
        </p:nvPicPr>
        <p:blipFill>
          <a:blip r:embed="rId1"/>
          <a:stretch>
            <a:fillRect/>
          </a:stretch>
        </p:blipFill>
        <p:spPr>
          <a:xfrm>
            <a:off x="5316220" y="1680845"/>
            <a:ext cx="6630035" cy="5071110"/>
          </a:xfrm>
          <a:prstGeom prst="rect">
            <a:avLst/>
          </a:prstGeom>
        </p:spPr>
      </p:pic>
      <p:pic>
        <p:nvPicPr>
          <p:cNvPr id="11" name="Picture 10"/>
          <p:cNvPicPr>
            <a:picLocks noChangeAspect="1"/>
          </p:cNvPicPr>
          <p:nvPr/>
        </p:nvPicPr>
        <p:blipFill>
          <a:blip r:embed="rId2"/>
          <a:stretch>
            <a:fillRect/>
          </a:stretch>
        </p:blipFill>
        <p:spPr>
          <a:xfrm>
            <a:off x="210185" y="1983105"/>
            <a:ext cx="4740275" cy="4768215"/>
          </a:xfrm>
          <a:prstGeom prst="rect">
            <a:avLst/>
          </a:prstGeom>
        </p:spPr>
      </p:pic>
      <p:cxnSp>
        <p:nvCxnSpPr>
          <p:cNvPr id="12" name="Straight Connector 11"/>
          <p:cNvCxnSpPr/>
          <p:nvPr/>
        </p:nvCxnSpPr>
        <p:spPr>
          <a:xfrm>
            <a:off x="11883390" y="2437130"/>
            <a:ext cx="21590" cy="86296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44295" y="525145"/>
            <a:ext cx="10759440" cy="1057275"/>
          </a:xfrm>
          <a:prstGeom prst="rect">
            <a:avLst/>
          </a:prstGeom>
          <a:noFill/>
        </p:spPr>
        <p:txBody>
          <a:bodyPr wrap="square" rtlCol="0" anchor="t">
            <a:noAutofit/>
          </a:bodyPr>
          <a:p>
            <a:pPr marL="0" lvl="0" indent="0" algn="l" rtl="0">
              <a:spcBef>
                <a:spcPts val="0"/>
              </a:spcBef>
              <a:spcAft>
                <a:spcPts val="0"/>
              </a:spcAft>
              <a:buNone/>
            </a:pPr>
            <a:r>
              <a:rPr lang="en-US" altLang="en-GB" sz="2400" dirty="0">
                <a:sym typeface="+mn-ea"/>
              </a:rPr>
              <a:t>                                                                                                                       </a:t>
            </a:r>
            <a:r>
              <a:rPr lang="en-GB" sz="2800" dirty="0">
                <a:solidFill>
                  <a:schemeClr val="accent2"/>
                </a:solidFill>
                <a:sym typeface="+mn-ea"/>
              </a:rPr>
              <a:t>Model Testing…</a:t>
            </a:r>
            <a:endParaRPr lang="en-GB" sz="2800" dirty="0">
              <a:solidFill>
                <a:schemeClr val="accent2"/>
              </a:solidFill>
              <a:sym typeface="+mn-ea"/>
            </a:endParaRPr>
          </a:p>
        </p:txBody>
      </p:sp>
      <p:sp>
        <p:nvSpPr>
          <p:cNvPr id="3" name="Text Box 2"/>
          <p:cNvSpPr txBox="1"/>
          <p:nvPr/>
        </p:nvSpPr>
        <p:spPr>
          <a:xfrm>
            <a:off x="577215" y="1849120"/>
            <a:ext cx="4510405" cy="3371850"/>
          </a:xfrm>
          <a:prstGeom prst="rect">
            <a:avLst/>
          </a:prstGeom>
          <a:noFill/>
        </p:spPr>
        <p:txBody>
          <a:bodyPr wrap="square" rtlCol="0" anchor="t">
            <a:noAutofit/>
          </a:bodyPr>
          <a:p>
            <a:pPr marL="0" lvl="0" indent="0" algn="l" rtl="0">
              <a:spcBef>
                <a:spcPts val="0"/>
              </a:spcBef>
              <a:spcAft>
                <a:spcPts val="0"/>
              </a:spcAft>
              <a:buNone/>
            </a:pPr>
            <a:r>
              <a:rPr lang="en-GB" sz="2400" dirty="0">
                <a:solidFill>
                  <a:srgbClr val="0000FF"/>
                </a:solidFill>
                <a:latin typeface="Arial Narrow" panose="020B0606020202030204" charset="0"/>
                <a:ea typeface="Bebas Neue" panose="020B0606020202050201"/>
                <a:cs typeface="Arial Narrow" panose="020B0606020202030204" charset="0"/>
                <a:sym typeface="Bebas Neue" panose="020B0606020202050201"/>
              </a:rPr>
              <a:t>ROC PLOT</a:t>
            </a:r>
            <a:endParaRPr sz="2400" dirty="0">
              <a:solidFill>
                <a:srgbClr val="0000FF"/>
              </a:solidFill>
              <a:latin typeface="Bebas Neue" panose="020B0606020202050201"/>
              <a:ea typeface="Bebas Neue" panose="020B0606020202050201"/>
              <a:cs typeface="Bebas Neue" panose="020B0606020202050201"/>
              <a:sym typeface="Bebas Neue" panose="020B0606020202050201"/>
            </a:endParaRPr>
          </a:p>
          <a:p>
            <a:pPr marL="0" lvl="0" indent="0" algn="l" rtl="0">
              <a:spcBef>
                <a:spcPts val="1200"/>
              </a:spcBef>
              <a:spcAft>
                <a:spcPts val="0"/>
              </a:spcAft>
              <a:buNone/>
            </a:pPr>
            <a:endParaRPr dirty="0">
              <a:solidFill>
                <a:srgbClr val="000000"/>
              </a:solidFill>
              <a:latin typeface="Kanit Medium"/>
              <a:ea typeface="Kanit Medium"/>
              <a:cs typeface="Kanit Medium"/>
              <a:sym typeface="Kanit Medium"/>
            </a:endParaRPr>
          </a:p>
          <a:p>
            <a:pPr marL="0" lvl="0" indent="0" algn="l" rtl="0">
              <a:spcBef>
                <a:spcPts val="1200"/>
              </a:spcBef>
              <a:spcAft>
                <a:spcPts val="0"/>
              </a:spcAft>
              <a:buNone/>
            </a:pPr>
            <a:endParaRPr lang="en-GB" dirty="0">
              <a:solidFill>
                <a:srgbClr val="000000"/>
              </a:solidFill>
              <a:latin typeface="PT Sans Narrow" panose="020B0506020203020204" pitchFamily="34" charset="0"/>
              <a:ea typeface="Kanit Medium"/>
              <a:cs typeface="Kanit Medium"/>
              <a:sym typeface="Kanit Medium"/>
            </a:endParaRPr>
          </a:p>
          <a:p>
            <a:pPr marL="0" lvl="0" indent="0" algn="l" rtl="0">
              <a:spcBef>
                <a:spcPts val="1200"/>
              </a:spcBef>
              <a:spcAft>
                <a:spcPts val="0"/>
              </a:spcAft>
              <a:buNone/>
            </a:pPr>
            <a:r>
              <a:rPr lang="en-GB" dirty="0">
                <a:solidFill>
                  <a:srgbClr val="000000"/>
                </a:solidFill>
                <a:latin typeface="PT Sans Narrow" panose="020B0506020203020204" pitchFamily="34" charset="0"/>
                <a:ea typeface="Kanit Medium"/>
                <a:cs typeface="Kanit Medium"/>
                <a:sym typeface="Kanit Medium"/>
              </a:rPr>
              <a:t>Performance of XGBoost Classifier </a:t>
            </a:r>
            <a:endParaRPr lang="en-GB" dirty="0">
              <a:solidFill>
                <a:srgbClr val="000000"/>
              </a:solidFill>
              <a:latin typeface="PT Sans Narrow" panose="020B0506020203020204" pitchFamily="34" charset="0"/>
              <a:ea typeface="Kanit Medium"/>
              <a:cs typeface="Kanit Medium"/>
              <a:sym typeface="Kanit Medium"/>
            </a:endParaRPr>
          </a:p>
          <a:p>
            <a:pPr marL="0" lvl="0" indent="0" algn="l" rtl="0">
              <a:spcBef>
                <a:spcPts val="1200"/>
              </a:spcBef>
              <a:spcAft>
                <a:spcPts val="0"/>
              </a:spcAft>
              <a:buNone/>
            </a:pPr>
            <a:r>
              <a:rPr lang="en-GB" dirty="0">
                <a:solidFill>
                  <a:srgbClr val="000000"/>
                </a:solidFill>
                <a:latin typeface="PT Sans Narrow" panose="020B0506020203020204" pitchFamily="34" charset="0"/>
                <a:ea typeface="Kanit Medium"/>
                <a:cs typeface="Kanit Medium"/>
                <a:sym typeface="Kanit Medium"/>
              </a:rPr>
              <a:t>Accuracy 9</a:t>
            </a:r>
            <a:r>
              <a:rPr lang="en-US" altLang="en-GB" dirty="0">
                <a:solidFill>
                  <a:srgbClr val="000000"/>
                </a:solidFill>
                <a:latin typeface="PT Sans Narrow" panose="020B0506020203020204" pitchFamily="34" charset="0"/>
                <a:ea typeface="Kanit Medium"/>
                <a:cs typeface="Kanit Medium"/>
                <a:sym typeface="Kanit Medium"/>
              </a:rPr>
              <a:t>9</a:t>
            </a:r>
            <a:r>
              <a:rPr lang="en-GB" dirty="0">
                <a:solidFill>
                  <a:srgbClr val="000000"/>
                </a:solidFill>
                <a:latin typeface="PT Sans Narrow" panose="020B0506020203020204" pitchFamily="34" charset="0"/>
                <a:ea typeface="Kanit Medium"/>
                <a:cs typeface="Kanit Medium"/>
                <a:sym typeface="Kanit Medium"/>
              </a:rPr>
              <a:t>%</a:t>
            </a:r>
            <a:endParaRPr lang="en-GB" dirty="0">
              <a:solidFill>
                <a:srgbClr val="000000"/>
              </a:solidFill>
              <a:latin typeface="PT Sans Narrow" panose="020B0506020203020204" pitchFamily="34" charset="0"/>
              <a:ea typeface="Kanit Medium"/>
              <a:cs typeface="Kanit Medium"/>
              <a:sym typeface="Kanit Medium"/>
            </a:endParaRPr>
          </a:p>
        </p:txBody>
      </p:sp>
      <p:pic>
        <p:nvPicPr>
          <p:cNvPr id="4" name="Picture 3"/>
          <p:cNvPicPr>
            <a:picLocks noChangeAspect="1"/>
          </p:cNvPicPr>
          <p:nvPr/>
        </p:nvPicPr>
        <p:blipFill>
          <a:blip r:embed="rId1"/>
          <a:stretch>
            <a:fillRect/>
          </a:stretch>
        </p:blipFill>
        <p:spPr>
          <a:xfrm>
            <a:off x="6440805" y="1574165"/>
            <a:ext cx="5516245" cy="4087495"/>
          </a:xfrm>
          <a:prstGeom prst="rect">
            <a:avLst/>
          </a:prstGeom>
        </p:spPr>
      </p:pic>
      <p:cxnSp>
        <p:nvCxnSpPr>
          <p:cNvPr id="5" name="Straight Connector 4"/>
          <p:cNvCxnSpPr/>
          <p:nvPr/>
        </p:nvCxnSpPr>
        <p:spPr>
          <a:xfrm>
            <a:off x="595630" y="2320925"/>
            <a:ext cx="158623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63500"/>
            <a:ext cx="12191365" cy="3657600"/>
          </a:xfrm>
          <a:prstGeom prst="rect">
            <a:avLst/>
          </a:prstGeom>
          <a:noFill/>
        </p:spPr>
        <p:txBody>
          <a:bodyPr wrap="square" rtlCol="0" anchor="t">
            <a:noAutofit/>
          </a:bodyPr>
          <a:p>
            <a:endParaRPr lang="en-US" sz="2800" dirty="0">
              <a:sym typeface="+mn-ea"/>
            </a:endParaRPr>
          </a:p>
          <a:p>
            <a:r>
              <a:rPr lang="en-US" sz="3200" dirty="0">
                <a:solidFill>
                  <a:schemeClr val="accent2"/>
                </a:solidFill>
                <a:sym typeface="+mn-ea"/>
              </a:rPr>
              <a:t>Deployment</a:t>
            </a:r>
            <a:r>
              <a:rPr lang="en-US" sz="2800" dirty="0">
                <a:sym typeface="+mn-ea"/>
              </a:rPr>
              <a:t> </a:t>
            </a:r>
            <a:endParaRPr lang="en-US" sz="2800" dirty="0"/>
          </a:p>
          <a:p>
            <a:endParaRPr lang="en-US" sz="2800" dirty="0">
              <a:latin typeface="PT Sans Narrow" panose="020B0506020203020204" pitchFamily="34" charset="0"/>
              <a:sym typeface="+mn-ea"/>
            </a:endParaRPr>
          </a:p>
          <a:p>
            <a:endParaRPr lang="en-US" sz="3200" dirty="0">
              <a:latin typeface="PT Sans Narrow" panose="020B0506020203020204" pitchFamily="34" charset="0"/>
              <a:sym typeface="+mn-ea"/>
            </a:endParaRPr>
          </a:p>
          <a:p>
            <a:pPr algn="just"/>
            <a:r>
              <a:rPr lang="en-US" sz="3200" dirty="0">
                <a:latin typeface="+mj-lt"/>
                <a:cs typeface="+mj-lt"/>
                <a:sym typeface="+mn-ea"/>
              </a:rPr>
              <a:t>Deployment is the process of making a software application or machine learning model available for use by users in a real-world environment.</a:t>
            </a:r>
            <a:endParaRPr lang="en-US" sz="3200" dirty="0">
              <a:latin typeface="+mj-lt"/>
              <a:cs typeface="+mj-lt"/>
            </a:endParaRPr>
          </a:p>
          <a:p>
            <a:endParaRPr lang="en-US" sz="3200" b="1" dirty="0">
              <a:latin typeface="+mj-lt"/>
              <a:cs typeface="+mj-lt"/>
              <a:sym typeface="+mn-ea"/>
            </a:endParaRPr>
          </a:p>
        </p:txBody>
      </p:sp>
      <p:pic>
        <p:nvPicPr>
          <p:cNvPr id="3" name="Picture 2"/>
          <p:cNvPicPr>
            <a:picLocks noChangeAspect="1"/>
          </p:cNvPicPr>
          <p:nvPr/>
        </p:nvPicPr>
        <p:blipFill>
          <a:blip r:embed="rId1"/>
          <a:srcRect t="18505" r="-18"/>
          <a:stretch>
            <a:fillRect/>
          </a:stretch>
        </p:blipFill>
        <p:spPr>
          <a:xfrm>
            <a:off x="1071245" y="2910840"/>
            <a:ext cx="8397875" cy="3798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345" y="257810"/>
            <a:ext cx="10110470" cy="5445760"/>
          </a:xfrm>
          <a:prstGeom prst="rect">
            <a:avLst/>
          </a:prstGeom>
        </p:spPr>
        <p:txBody>
          <a:bodyPr>
            <a:noAutofit/>
          </a:bodyPr>
          <a:p>
            <a:pPr algn="just"/>
            <a:r>
              <a:rPr sz="3600">
                <a:solidFill>
                  <a:schemeClr val="accent2"/>
                </a:solidFill>
              </a:rPr>
              <a:t>About Us</a:t>
            </a:r>
            <a:endParaRPr sz="3600">
              <a:solidFill>
                <a:schemeClr val="accent4">
                  <a:lumMod val="75000"/>
                </a:schemeClr>
              </a:solidFill>
            </a:endParaRPr>
          </a:p>
          <a:p>
            <a:pPr algn="just"/>
            <a:endParaRPr sz="3600">
              <a:solidFill>
                <a:schemeClr val="tx1"/>
              </a:solidFill>
              <a:latin typeface="Microsoft Yi Baiti" panose="03000500000000000000" charset="0"/>
              <a:cs typeface="Microsoft Yi Baiti" panose="03000500000000000000" charset="0"/>
            </a:endParaRPr>
          </a:p>
          <a:p>
            <a:pPr algn="just"/>
            <a:r>
              <a:rPr sz="3600">
                <a:solidFill>
                  <a:schemeClr val="tx1"/>
                </a:solidFill>
                <a:latin typeface="Microsoft Yi Baiti" panose="03000500000000000000" charset="0"/>
                <a:cs typeface="Microsoft Yi Baiti" panose="03000500000000000000" charset="0"/>
              </a:rPr>
              <a:t>Hotel reviews offer essential insights for any hotel business, as most future customers depend on peer feedback when choosing their stay. </a:t>
            </a:r>
            <a:endParaRPr sz="3600">
              <a:solidFill>
                <a:schemeClr val="tx1"/>
              </a:solidFill>
              <a:latin typeface="Microsoft Yi Baiti" panose="03000500000000000000" charset="0"/>
              <a:cs typeface="Microsoft Yi Baiti" panose="03000500000000000000" charset="0"/>
            </a:endParaRPr>
          </a:p>
          <a:p>
            <a:pPr algn="just"/>
            <a:endParaRPr sz="3600">
              <a:solidFill>
                <a:schemeClr val="tx1"/>
              </a:solidFill>
              <a:latin typeface="Microsoft Yi Baiti" panose="03000500000000000000" charset="0"/>
              <a:cs typeface="Microsoft Yi Baiti" panose="03000500000000000000" charset="0"/>
            </a:endParaRPr>
          </a:p>
          <a:p>
            <a:pPr algn="just"/>
            <a:r>
              <a:rPr sz="3600">
                <a:solidFill>
                  <a:schemeClr val="tx1"/>
                </a:solidFill>
                <a:latin typeface="Microsoft Yi Baiti" panose="03000500000000000000" charset="0"/>
                <a:cs typeface="Microsoft Yi Baiti" panose="03000500000000000000" charset="0"/>
              </a:rPr>
              <a:t> </a:t>
            </a:r>
            <a:r>
              <a:rPr lang="en-US" sz="3600">
                <a:solidFill>
                  <a:schemeClr val="tx1"/>
                </a:solidFill>
                <a:latin typeface="Microsoft Yi Baiti" panose="03000500000000000000" charset="0"/>
                <a:cs typeface="Microsoft Yi Baiti" panose="03000500000000000000" charset="0"/>
              </a:rPr>
              <a:t>        </a:t>
            </a:r>
            <a:r>
              <a:rPr sz="3600">
                <a:solidFill>
                  <a:schemeClr val="tx1"/>
                </a:solidFill>
                <a:latin typeface="Microsoft Yi Baiti" panose="03000500000000000000" charset="0"/>
                <a:cs typeface="Microsoft Yi Baiti" panose="03000500000000000000" charset="0"/>
              </a:rPr>
              <a:t>In this study, we analyze hotel reviews by focusing on the ratings and feedback provided in the review text to understand customer opinions better.</a:t>
            </a:r>
            <a:endParaRPr sz="3600">
              <a:solidFill>
                <a:schemeClr val="tx1"/>
              </a:solidFill>
              <a:latin typeface="Microsoft Yi Baiti" panose="03000500000000000000" charset="0"/>
              <a:cs typeface="Microsoft Yi Baiti" panose="0300050000000000000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635"/>
            <a:ext cx="8055610" cy="1854200"/>
          </a:xfrm>
          <a:prstGeom prst="rect">
            <a:avLst/>
          </a:prstGeom>
          <a:noFill/>
        </p:spPr>
        <p:txBody>
          <a:bodyPr wrap="square" rtlCol="0">
            <a:noAutofit/>
          </a:bodyPr>
          <a:p>
            <a:endParaRPr lang="en-US" sz="2400">
              <a:solidFill>
                <a:schemeClr val="accent2"/>
              </a:solidFill>
            </a:endParaRPr>
          </a:p>
          <a:p>
            <a:r>
              <a:rPr lang="en-US" sz="3200">
                <a:solidFill>
                  <a:schemeClr val="accent2"/>
                </a:solidFill>
              </a:rPr>
              <a:t>Positive Review</a:t>
            </a:r>
            <a:endParaRPr lang="en-US" sz="3200">
              <a:solidFill>
                <a:schemeClr val="accent2"/>
              </a:solidFill>
            </a:endParaRPr>
          </a:p>
        </p:txBody>
      </p:sp>
      <p:pic>
        <p:nvPicPr>
          <p:cNvPr id="4" name="Picture 3"/>
          <p:cNvPicPr>
            <a:picLocks noChangeAspect="1"/>
          </p:cNvPicPr>
          <p:nvPr/>
        </p:nvPicPr>
        <p:blipFill>
          <a:blip r:embed="rId1"/>
          <a:stretch>
            <a:fillRect/>
          </a:stretch>
        </p:blipFill>
        <p:spPr>
          <a:xfrm>
            <a:off x="472440" y="1192530"/>
            <a:ext cx="7987665" cy="5215255"/>
          </a:xfrm>
          <a:prstGeom prst="rect">
            <a:avLst/>
          </a:prstGeom>
        </p:spPr>
      </p:pic>
      <p:pic>
        <p:nvPicPr>
          <p:cNvPr id="5" name="Picture 4"/>
          <p:cNvPicPr/>
          <p:nvPr/>
        </p:nvPicPr>
        <p:blipFill>
          <a:blip r:embed="rId2"/>
          <a:srcRect t="20715" r="67071" b="30215"/>
        </p:blipFill>
        <p:spPr>
          <a:xfrm>
            <a:off x="8926195" y="1990725"/>
            <a:ext cx="2243455" cy="25450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775" y="95250"/>
            <a:ext cx="5906770" cy="1214120"/>
          </a:xfrm>
          <a:prstGeom prst="rect">
            <a:avLst/>
          </a:prstGeom>
          <a:noFill/>
        </p:spPr>
        <p:txBody>
          <a:bodyPr wrap="square" rtlCol="0">
            <a:noAutofit/>
          </a:bodyPr>
          <a:p>
            <a:endParaRPr lang="en-US" sz="2800">
              <a:solidFill>
                <a:schemeClr val="accent2"/>
              </a:solidFill>
            </a:endParaRPr>
          </a:p>
          <a:p>
            <a:r>
              <a:rPr lang="en-US" sz="2800">
                <a:solidFill>
                  <a:schemeClr val="accent2"/>
                </a:solidFill>
              </a:rPr>
              <a:t>Negative Review</a:t>
            </a:r>
            <a:endParaRPr lang="en-US" sz="2800">
              <a:solidFill>
                <a:schemeClr val="accent2"/>
              </a:solidFill>
            </a:endParaRPr>
          </a:p>
        </p:txBody>
      </p:sp>
      <p:pic>
        <p:nvPicPr>
          <p:cNvPr id="3" name="Picture 2"/>
          <p:cNvPicPr>
            <a:picLocks noChangeAspect="1"/>
          </p:cNvPicPr>
          <p:nvPr/>
        </p:nvPicPr>
        <p:blipFill>
          <a:blip r:embed="rId1"/>
          <a:stretch>
            <a:fillRect/>
          </a:stretch>
        </p:blipFill>
        <p:spPr>
          <a:xfrm>
            <a:off x="866140" y="1416050"/>
            <a:ext cx="7786370" cy="4187190"/>
          </a:xfrm>
          <a:prstGeom prst="rect">
            <a:avLst/>
          </a:prstGeom>
        </p:spPr>
      </p:pic>
      <p:pic>
        <p:nvPicPr>
          <p:cNvPr id="4" name="Picture 3"/>
          <p:cNvPicPr/>
          <p:nvPr/>
        </p:nvPicPr>
        <p:blipFill>
          <a:blip r:embed="rId2"/>
          <a:srcRect l="2063" t="26528" r="49958" b="11824"/>
        </p:blipFill>
        <p:spPr>
          <a:xfrm>
            <a:off x="9838690" y="4355465"/>
            <a:ext cx="1756410" cy="2044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2635" cy="6858635"/>
          </a:xfrm>
          <a:prstGeom prst="rect">
            <a:avLst/>
          </a:prstGeom>
          <a:noFill/>
        </p:spPr>
        <p:txBody>
          <a:bodyPr wrap="square" rtlCol="0" anchor="t">
            <a:noAutofit/>
          </a:bodyPr>
          <a:p>
            <a:pPr algn="just"/>
            <a:endParaRPr lang="en-US" sz="2400">
              <a:latin typeface="Arial Narrow" panose="020B0606020202030204" charset="0"/>
              <a:cs typeface="Arial Narrow" panose="020B0606020202030204" charset="0"/>
            </a:endParaRPr>
          </a:p>
          <a:p>
            <a:pPr algn="just"/>
            <a:r>
              <a:rPr lang="en-US" sz="2800">
                <a:solidFill>
                  <a:schemeClr val="accent4"/>
                </a:solidFill>
                <a:latin typeface="Arial Narrow" panose="020B0606020202030204" charset="0"/>
                <a:cs typeface="Arial Narrow" panose="020B0606020202030204" charset="0"/>
              </a:rPr>
              <a:t>Challenges </a:t>
            </a:r>
            <a:endParaRPr lang="en-US" sz="2800">
              <a:solidFill>
                <a:schemeClr val="accent4"/>
              </a:solidFill>
              <a:latin typeface="Arial Narrow" panose="020B0606020202030204" charset="0"/>
              <a:cs typeface="Arial Narrow" panose="020B0606020202030204" charset="0"/>
            </a:endParaRPr>
          </a:p>
          <a:p>
            <a:pPr algn="just"/>
            <a:endParaRPr lang="en-US" sz="2400">
              <a:latin typeface="Arial Narrow" panose="020B0606020202030204" charset="0"/>
              <a:cs typeface="Arial Narrow" panose="020B0606020202030204" charset="0"/>
            </a:endParaRPr>
          </a:p>
          <a:p>
            <a:pPr algn="just"/>
            <a:r>
              <a:rPr lang="en-US" sz="2400">
                <a:latin typeface="Arial Narrow" panose="020B0606020202030204" charset="0"/>
                <a:cs typeface="Arial Narrow" panose="020B0606020202030204" charset="0"/>
              </a:rPr>
              <a:t>1. Data Quality: Handling noisy and unstructured text data required extensive preprocessing to ensure meaningful analysis.</a:t>
            </a:r>
            <a:endParaRPr lang="en-US" sz="2400">
              <a:latin typeface="Arial Narrow" panose="020B0606020202030204" charset="0"/>
              <a:cs typeface="Arial Narrow" panose="020B0606020202030204" charset="0"/>
            </a:endParaRPr>
          </a:p>
          <a:p>
            <a:pPr algn="just"/>
            <a:endParaRPr lang="en-US" sz="2400">
              <a:latin typeface="Arial Narrow" panose="020B0606020202030204" charset="0"/>
              <a:cs typeface="Arial Narrow" panose="020B0606020202030204" charset="0"/>
            </a:endParaRPr>
          </a:p>
          <a:p>
            <a:pPr algn="just"/>
            <a:r>
              <a:rPr lang="en-US" sz="2400">
                <a:latin typeface="Arial Narrow" panose="020B0606020202030204" charset="0"/>
                <a:cs typeface="Arial Narrow" panose="020B0606020202030204" charset="0"/>
              </a:rPr>
              <a:t>2. Imbalanced Classes: Managing class imbalance in the feedback labels was crucial to avoid biased model performance.</a:t>
            </a:r>
            <a:endParaRPr lang="en-US" sz="2400">
              <a:latin typeface="Arial Narrow" panose="020B0606020202030204" charset="0"/>
              <a:cs typeface="Arial Narrow" panose="020B0606020202030204" charset="0"/>
            </a:endParaRPr>
          </a:p>
          <a:p>
            <a:pPr algn="just"/>
            <a:endParaRPr lang="en-US" sz="2400">
              <a:latin typeface="Arial Narrow" panose="020B0606020202030204" charset="0"/>
              <a:cs typeface="Arial Narrow" panose="020B0606020202030204" charset="0"/>
            </a:endParaRPr>
          </a:p>
          <a:p>
            <a:pPr algn="just"/>
            <a:r>
              <a:rPr lang="en-US" sz="2400">
                <a:latin typeface="Arial Narrow" panose="020B0606020202030204" charset="0"/>
                <a:cs typeface="Arial Narrow" panose="020B0606020202030204" charset="0"/>
              </a:rPr>
              <a:t>3. Feature Selection: Reducing high-dimensional feature space while retaining essential information posed a significant challenge.</a:t>
            </a:r>
            <a:endParaRPr lang="en-US" sz="2400">
              <a:latin typeface="Arial Narrow" panose="020B0606020202030204" charset="0"/>
              <a:cs typeface="Arial Narrow" panose="020B0606020202030204" charset="0"/>
            </a:endParaRPr>
          </a:p>
          <a:p>
            <a:pPr algn="just"/>
            <a:endParaRPr lang="en-US" sz="2400">
              <a:latin typeface="Arial Narrow" panose="020B0606020202030204" charset="0"/>
              <a:cs typeface="Arial Narrow" panose="020B0606020202030204" charset="0"/>
            </a:endParaRPr>
          </a:p>
          <a:p>
            <a:pPr algn="just"/>
            <a:r>
              <a:rPr lang="en-US" sz="2400">
                <a:latin typeface="Arial Narrow" panose="020B0606020202030204" charset="0"/>
                <a:cs typeface="Arial Narrow" panose="020B0606020202030204" charset="0"/>
              </a:rPr>
              <a:t>4. Model Complexity: Fine-tuning the XGBoost classifier to achieve high accuracy involved careful parameter optimization and computational resources.</a:t>
            </a:r>
            <a:endParaRPr lang="en-US" sz="2400">
              <a:latin typeface="Arial Narrow" panose="020B0606020202030204" charset="0"/>
              <a:cs typeface="Arial Narrow" panose="020B0606020202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12192000" cy="6857365"/>
          </a:xfrm>
          <a:prstGeom prst="rect">
            <a:avLst/>
          </a:prstGeom>
          <a:noFill/>
        </p:spPr>
        <p:txBody>
          <a:bodyPr wrap="square" rtlCol="0" anchor="t">
            <a:noAutofit/>
          </a:bodyPr>
          <a:p>
            <a:pPr algn="just"/>
            <a:endParaRPr lang="en-US" sz="2800">
              <a:solidFill>
                <a:schemeClr val="accent2"/>
              </a:solidFill>
            </a:endParaRPr>
          </a:p>
          <a:p>
            <a:pPr algn="just"/>
            <a:endParaRPr lang="en-US" sz="3200">
              <a:solidFill>
                <a:schemeClr val="accent2"/>
              </a:solidFill>
            </a:endParaRPr>
          </a:p>
          <a:p>
            <a:pPr algn="just"/>
            <a:r>
              <a:rPr lang="en-US" sz="3200">
                <a:solidFill>
                  <a:schemeClr val="accent2"/>
                </a:solidFill>
              </a:rPr>
              <a:t>Conclusion:</a:t>
            </a:r>
            <a:endParaRPr lang="en-US" sz="2800">
              <a:solidFill>
                <a:schemeClr val="accent2"/>
              </a:solidFill>
            </a:endParaRPr>
          </a:p>
          <a:p>
            <a:pPr algn="just"/>
            <a:endParaRPr lang="en-US"/>
          </a:p>
          <a:p>
            <a:pPr algn="just"/>
            <a:endParaRPr lang="en-US" sz="2800" b="1">
              <a:latin typeface="+mj-lt"/>
              <a:cs typeface="+mj-lt"/>
            </a:endParaRPr>
          </a:p>
          <a:p>
            <a:pPr algn="just"/>
            <a:r>
              <a:rPr lang="en-US" sz="2800">
                <a:latin typeface="Gill Sans MT Condensed" panose="020B0506020104020203" charset="0"/>
                <a:cs typeface="Gill Sans MT Condensed" panose="020B0506020104020203" charset="0"/>
              </a:rPr>
              <a:t>This NLP project effectively analyzed hotel reviews, transforming text data into valuable insights. The XGBoost classifier, optimized through careful preprocessing and feature selection, achieved 99% accuracy. The final model aids in understanding customer sentiments, offering actionable predictions to enhance hotel services.</a:t>
            </a:r>
            <a:endParaRPr lang="en-US" sz="2800">
              <a:latin typeface="Gill Sans MT Condensed" panose="020B0506020104020203" charset="0"/>
              <a:cs typeface="Gill Sans MT Condensed" panose="020B05060201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0" name="Google Shape;350;p52"/>
          <p:cNvPicPr preferRelativeResize="0"/>
          <p:nvPr/>
        </p:nvPicPr>
        <p:blipFill rotWithShape="1">
          <a:blip r:embed="rId1"/>
          <a:srcRect b="20685"/>
          <a:stretch>
            <a:fillRect/>
          </a:stretch>
        </p:blipFill>
        <p:spPr>
          <a:xfrm>
            <a:off x="3210560" y="2219960"/>
            <a:ext cx="4803775" cy="17945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0"/>
            <a:ext cx="12192000" cy="6857365"/>
          </a:xfrm>
          <a:prstGeom prst="rect">
            <a:avLst/>
          </a:prstGeom>
        </p:spPr>
        <p:txBody>
          <a:bodyPr>
            <a:noAutofit/>
          </a:bodyPr>
          <a:p>
            <a:pPr algn="just"/>
            <a:r>
              <a:rPr sz="2800">
                <a:solidFill>
                  <a:schemeClr val="accent2"/>
                </a:solidFill>
              </a:rPr>
              <a:t>Business Objective</a:t>
            </a:r>
            <a:endParaRPr sz="2800">
              <a:solidFill>
                <a:schemeClr val="accent2"/>
              </a:solidFill>
            </a:endParaRPr>
          </a:p>
          <a:p>
            <a:pPr algn="just"/>
            <a:endParaRPr sz="2800">
              <a:solidFill>
                <a:schemeClr val="accent2"/>
              </a:solidFill>
            </a:endParaRPr>
          </a:p>
          <a:p>
            <a:pPr algn="just"/>
            <a:r>
              <a:rPr sz="2800">
                <a:solidFill>
                  <a:schemeClr val="tx1"/>
                </a:solidFill>
              </a:rPr>
              <a:t>The hotel dataset includes 20,490 reviews and 1 feedback. The goal is to analyze how travelers express their experiences online, focusing on both positive and negative aspects. By identifying key attributes that influence hotel selection, managers can better understand which elements drive positive reviews and enhance the hotel's brand image.</a:t>
            </a:r>
            <a:endParaRPr sz="2800">
              <a:solidFill>
                <a:schemeClr val="tx1"/>
              </a:solidFill>
            </a:endParaRPr>
          </a:p>
          <a:p>
            <a:pPr algn="just"/>
            <a:endParaRPr sz="2800">
              <a:solidFill>
                <a:schemeClr val="tx1"/>
              </a:solidFill>
              <a:latin typeface="Calibri Light" panose="020F0302020204030204" charset="0"/>
              <a:cs typeface="Calibri Light" panose="020F0302020204030204" charset="0"/>
            </a:endParaRPr>
          </a:p>
          <a:p>
            <a:pPr algn="just"/>
            <a:endParaRPr lang="en-US" sz="2800">
              <a:solidFill>
                <a:schemeClr val="tx1"/>
              </a:solidFill>
              <a:latin typeface="Calibri Light" panose="020F0302020204030204" charset="0"/>
              <a:cs typeface="Calibri Light" panose="020F0302020204030204" charset="0"/>
            </a:endParaRPr>
          </a:p>
          <a:p>
            <a:pPr algn="just"/>
            <a:endParaRPr lang="en-US" sz="2800">
              <a:solidFill>
                <a:schemeClr val="tx1"/>
              </a:solidFill>
              <a:latin typeface="Calibri Light" panose="020F0302020204030204" charset="0"/>
              <a:cs typeface="Calibri Light" panose="020F0302020204030204" charset="0"/>
            </a:endParaRPr>
          </a:p>
          <a:p>
            <a:pPr algn="just"/>
            <a:endParaRPr lang="en-US" sz="2800">
              <a:solidFill>
                <a:schemeClr val="tx1"/>
              </a:solidFill>
              <a:latin typeface="Calibri Light" panose="020F0302020204030204" charset="0"/>
              <a:cs typeface="Calibri Light" panose="020F0302020204030204" charset="0"/>
            </a:endParaRPr>
          </a:p>
          <a:p>
            <a:pPr algn="just"/>
            <a:endParaRPr lang="en-US" sz="2800">
              <a:solidFill>
                <a:schemeClr val="tx1"/>
              </a:solidFill>
              <a:latin typeface="Calibri Light" panose="020F0302020204030204" charset="0"/>
              <a:cs typeface="Calibri Light" panose="020F0302020204030204" charset="0"/>
            </a:endParaRPr>
          </a:p>
          <a:p>
            <a:pPr algn="just"/>
            <a:r>
              <a:rPr lang="en-US" sz="2800">
                <a:solidFill>
                  <a:schemeClr val="tx1"/>
                </a:solidFill>
                <a:latin typeface="Calibri Light" panose="020F0302020204030204" charset="0"/>
                <a:cs typeface="Calibri Light" panose="020F0302020204030204" charset="0"/>
              </a:rPr>
              <a:t>               </a:t>
            </a:r>
            <a:endParaRPr lang="en-US" sz="2800">
              <a:solidFill>
                <a:schemeClr val="tx1"/>
              </a:solidFill>
              <a:latin typeface="Calibri Light" panose="020F0302020204030204" charset="0"/>
              <a:cs typeface="Calibri Light" panose="020F0302020204030204" charset="0"/>
            </a:endParaRPr>
          </a:p>
          <a:p>
            <a:pPr algn="just"/>
            <a:r>
              <a:rPr lang="en-US" sz="2800">
                <a:solidFill>
                  <a:schemeClr val="tx1"/>
                </a:solidFill>
                <a:latin typeface="Calibri Light" panose="020F0302020204030204" charset="0"/>
                <a:cs typeface="Calibri Light" panose="020F0302020204030204" charset="0"/>
              </a:rPr>
              <a:t>                        </a:t>
            </a:r>
            <a:endParaRPr lang="en-US" sz="2800">
              <a:solidFill>
                <a:schemeClr val="tx1"/>
              </a:solidFill>
              <a:latin typeface="Calibri Light" panose="020F0302020204030204" charset="0"/>
              <a:cs typeface="Calibri Light" panose="020F0302020204030204" charset="0"/>
            </a:endParaRPr>
          </a:p>
          <a:p>
            <a:pPr algn="just"/>
            <a:r>
              <a:rPr lang="en-US" sz="2800">
                <a:solidFill>
                  <a:schemeClr val="tx1"/>
                </a:solidFill>
                <a:latin typeface="Calibri Light" panose="020F0302020204030204" charset="0"/>
                <a:cs typeface="Calibri Light" panose="020F0302020204030204" charset="0"/>
              </a:rPr>
              <a:t>                            Text Review                                                          Feedback</a:t>
            </a:r>
            <a:endParaRPr lang="en-US" sz="2800">
              <a:solidFill>
                <a:schemeClr val="tx1"/>
              </a:solidFill>
              <a:latin typeface="Calibri Light" panose="020F0302020204030204" charset="0"/>
              <a:cs typeface="Calibri Light" panose="020F0302020204030204" charset="0"/>
            </a:endParaRPr>
          </a:p>
        </p:txBody>
      </p:sp>
      <p:pic>
        <p:nvPicPr>
          <p:cNvPr id="3" name="Picture 2"/>
          <p:cNvPicPr>
            <a:picLocks noChangeAspect="1"/>
          </p:cNvPicPr>
          <p:nvPr/>
        </p:nvPicPr>
        <p:blipFill>
          <a:blip r:embed="rId1"/>
          <a:stretch>
            <a:fillRect/>
          </a:stretch>
        </p:blipFill>
        <p:spPr>
          <a:xfrm>
            <a:off x="2124075" y="4442460"/>
            <a:ext cx="1567180" cy="1479550"/>
          </a:xfrm>
          <a:prstGeom prst="rect">
            <a:avLst/>
          </a:prstGeom>
        </p:spPr>
      </p:pic>
      <p:pic>
        <p:nvPicPr>
          <p:cNvPr id="4" name="Picture 3"/>
          <p:cNvPicPr/>
          <p:nvPr/>
        </p:nvPicPr>
        <p:blipFill>
          <a:blip r:embed="rId2"/>
        </p:blipFill>
        <p:spPr>
          <a:xfrm>
            <a:off x="6907530" y="4142105"/>
            <a:ext cx="4144645" cy="1780540"/>
          </a:xfrm>
          <a:prstGeom prst="rect">
            <a:avLst/>
          </a:prstGeom>
        </p:spPr>
      </p:pic>
      <p:sp>
        <p:nvSpPr>
          <p:cNvPr id="5" name="Right Arrow 4"/>
          <p:cNvSpPr/>
          <p:nvPr/>
        </p:nvSpPr>
        <p:spPr>
          <a:xfrm>
            <a:off x="4247515" y="4997450"/>
            <a:ext cx="1388745" cy="4254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00" y="0"/>
            <a:ext cx="5277485" cy="1226185"/>
          </a:xfrm>
          <a:prstGeom prst="rect">
            <a:avLst/>
          </a:prstGeom>
          <a:noFill/>
        </p:spPr>
        <p:txBody>
          <a:bodyPr wrap="square" rtlCol="0">
            <a:noAutofit/>
          </a:bodyPr>
          <a:p>
            <a:endParaRPr lang="en-US" sz="2400">
              <a:solidFill>
                <a:schemeClr val="accent2"/>
              </a:solidFill>
            </a:endParaRPr>
          </a:p>
          <a:p>
            <a:r>
              <a:rPr lang="en-US" sz="2800">
                <a:solidFill>
                  <a:schemeClr val="accent2"/>
                </a:solidFill>
              </a:rPr>
              <a:t>Exploratory Data Analysis</a:t>
            </a:r>
            <a:endParaRPr lang="en-US" sz="2800">
              <a:solidFill>
                <a:schemeClr val="accent2"/>
              </a:solidFill>
            </a:endParaRPr>
          </a:p>
        </p:txBody>
      </p:sp>
      <p:pic>
        <p:nvPicPr>
          <p:cNvPr id="3" name="Picture 2"/>
          <p:cNvPicPr>
            <a:picLocks noChangeAspect="1"/>
          </p:cNvPicPr>
          <p:nvPr/>
        </p:nvPicPr>
        <p:blipFill>
          <a:blip r:embed="rId1"/>
          <a:stretch>
            <a:fillRect/>
          </a:stretch>
        </p:blipFill>
        <p:spPr>
          <a:xfrm>
            <a:off x="210820" y="1770380"/>
            <a:ext cx="5416550" cy="1834515"/>
          </a:xfrm>
          <a:prstGeom prst="rect">
            <a:avLst/>
          </a:prstGeom>
        </p:spPr>
      </p:pic>
      <p:pic>
        <p:nvPicPr>
          <p:cNvPr id="6" name="Picture 5"/>
          <p:cNvPicPr>
            <a:picLocks noChangeAspect="1"/>
          </p:cNvPicPr>
          <p:nvPr/>
        </p:nvPicPr>
        <p:blipFill>
          <a:blip r:embed="rId2"/>
          <a:stretch>
            <a:fillRect/>
          </a:stretch>
        </p:blipFill>
        <p:spPr>
          <a:xfrm>
            <a:off x="6106795" y="1885950"/>
            <a:ext cx="5775325" cy="1890395"/>
          </a:xfrm>
          <a:prstGeom prst="rect">
            <a:avLst/>
          </a:prstGeom>
        </p:spPr>
      </p:pic>
      <p:sp>
        <p:nvSpPr>
          <p:cNvPr id="7" name="Text Box 6"/>
          <p:cNvSpPr txBox="1"/>
          <p:nvPr/>
        </p:nvSpPr>
        <p:spPr>
          <a:xfrm>
            <a:off x="215900" y="1053465"/>
            <a:ext cx="11549380" cy="720090"/>
          </a:xfrm>
          <a:prstGeom prst="rect">
            <a:avLst/>
          </a:prstGeom>
          <a:noFill/>
        </p:spPr>
        <p:txBody>
          <a:bodyPr wrap="square" rtlCol="0">
            <a:noAutofit/>
          </a:bodyPr>
          <a:p>
            <a:r>
              <a:rPr lang="en-US"/>
              <a:t>                         </a:t>
            </a:r>
            <a:r>
              <a:rPr lang="en-US" sz="2000"/>
              <a:t>Checking  Null Values      </a:t>
            </a:r>
            <a:r>
              <a:rPr lang="en-US"/>
              <a:t>                                                                       </a:t>
            </a:r>
            <a:r>
              <a:rPr lang="en-US" sz="2400"/>
              <a:t>Checking Duplicated values</a:t>
            </a:r>
            <a:endParaRPr lang="en-US" sz="2400"/>
          </a:p>
        </p:txBody>
      </p:sp>
      <p:pic>
        <p:nvPicPr>
          <p:cNvPr id="8" name="Picture 7"/>
          <p:cNvPicPr>
            <a:picLocks noChangeAspect="1"/>
          </p:cNvPicPr>
          <p:nvPr/>
        </p:nvPicPr>
        <p:blipFill>
          <a:blip r:embed="rId3"/>
          <a:stretch>
            <a:fillRect/>
          </a:stretch>
        </p:blipFill>
        <p:spPr>
          <a:xfrm>
            <a:off x="2814955" y="4511675"/>
            <a:ext cx="5133340" cy="2164715"/>
          </a:xfrm>
          <a:prstGeom prst="rect">
            <a:avLst/>
          </a:prstGeom>
        </p:spPr>
      </p:pic>
      <p:sp>
        <p:nvSpPr>
          <p:cNvPr id="9" name="Text Box 8"/>
          <p:cNvSpPr txBox="1"/>
          <p:nvPr/>
        </p:nvSpPr>
        <p:spPr>
          <a:xfrm>
            <a:off x="315595" y="3983990"/>
            <a:ext cx="10367645" cy="421640"/>
          </a:xfrm>
          <a:prstGeom prst="rect">
            <a:avLst/>
          </a:prstGeom>
          <a:noFill/>
        </p:spPr>
        <p:txBody>
          <a:bodyPr wrap="square" rtlCol="0">
            <a:noAutofit/>
          </a:bodyPr>
          <a:p>
            <a:r>
              <a:rPr lang="en-US" sz="2000"/>
              <a:t>                                                                 Checking Value_Counts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1353800" cy="871220"/>
          </a:xfrm>
        </p:spPr>
        <p:txBody>
          <a:bodyPr>
            <a:normAutofit/>
          </a:bodyPr>
          <a:p>
            <a:r>
              <a:rPr lang="en-US" sz="2800" b="1">
                <a:solidFill>
                  <a:srgbClr val="FFC000"/>
                </a:solidFill>
              </a:rPr>
              <a:t>Visual Insights from Hotel Reviews</a:t>
            </a:r>
            <a:endParaRPr lang="en-US" sz="2800" b="1">
              <a:solidFill>
                <a:srgbClr val="FFC000"/>
              </a:solidFill>
            </a:endParaRPr>
          </a:p>
        </p:txBody>
      </p:sp>
      <p:pic>
        <p:nvPicPr>
          <p:cNvPr id="5" name="Picture 4"/>
          <p:cNvPicPr>
            <a:picLocks noChangeAspect="1"/>
          </p:cNvPicPr>
          <p:nvPr/>
        </p:nvPicPr>
        <p:blipFill>
          <a:blip r:embed="rId1"/>
          <a:stretch>
            <a:fillRect/>
          </a:stretch>
        </p:blipFill>
        <p:spPr>
          <a:xfrm>
            <a:off x="0" y="871220"/>
            <a:ext cx="6328410" cy="4017645"/>
          </a:xfrm>
          <a:prstGeom prst="rect">
            <a:avLst/>
          </a:prstGeom>
          <a:pattFill prst="pct5">
            <a:fgClr>
              <a:schemeClr val="accent1"/>
            </a:fgClr>
            <a:bgClr>
              <a:schemeClr val="bg1"/>
            </a:bgClr>
          </a:pattFill>
        </p:spPr>
      </p:pic>
      <p:pic>
        <p:nvPicPr>
          <p:cNvPr id="6" name="Picture 5"/>
          <p:cNvPicPr>
            <a:picLocks noChangeAspect="1"/>
          </p:cNvPicPr>
          <p:nvPr/>
        </p:nvPicPr>
        <p:blipFill>
          <a:blip r:embed="rId2"/>
          <a:stretch>
            <a:fillRect/>
          </a:stretch>
        </p:blipFill>
        <p:spPr>
          <a:xfrm>
            <a:off x="6455410" y="2682240"/>
            <a:ext cx="5432425" cy="3895090"/>
          </a:xfrm>
          <a:prstGeom prst="rect">
            <a:avLst/>
          </a:prstGeom>
        </p:spPr>
      </p:pic>
      <p:sp>
        <p:nvSpPr>
          <p:cNvPr id="7" name="Text Box 6"/>
          <p:cNvSpPr txBox="1"/>
          <p:nvPr/>
        </p:nvSpPr>
        <p:spPr>
          <a:xfrm>
            <a:off x="799465" y="4799965"/>
            <a:ext cx="5457825" cy="414655"/>
          </a:xfrm>
          <a:prstGeom prst="rect">
            <a:avLst/>
          </a:prstGeom>
          <a:noFill/>
        </p:spPr>
        <p:txBody>
          <a:bodyPr wrap="square" rtlCol="0">
            <a:noAutofit/>
          </a:bodyPr>
          <a:p>
            <a:r>
              <a:rPr lang="en-US"/>
              <a:t>                    </a:t>
            </a:r>
            <a:r>
              <a:rPr lang="en-US" sz="2400"/>
              <a:t>Countplot</a:t>
            </a:r>
            <a:endParaRPr lang="en-US" sz="2400"/>
          </a:p>
        </p:txBody>
      </p:sp>
      <p:sp>
        <p:nvSpPr>
          <p:cNvPr id="8" name="Text Box 7"/>
          <p:cNvSpPr txBox="1"/>
          <p:nvPr/>
        </p:nvSpPr>
        <p:spPr>
          <a:xfrm>
            <a:off x="7323455" y="2033905"/>
            <a:ext cx="5046980" cy="518160"/>
          </a:xfrm>
          <a:prstGeom prst="rect">
            <a:avLst/>
          </a:prstGeom>
          <a:noFill/>
        </p:spPr>
        <p:txBody>
          <a:bodyPr wrap="square" rtlCol="0">
            <a:noAutofit/>
          </a:bodyPr>
          <a:p>
            <a:r>
              <a:rPr lang="en-US" sz="2400"/>
              <a:t>             Pie graph</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635"/>
            <a:ext cx="11353800" cy="766445"/>
          </a:xfrm>
        </p:spPr>
        <p:txBody>
          <a:bodyPr/>
          <a:p>
            <a:r>
              <a:rPr lang="en-US" sz="3200">
                <a:solidFill>
                  <a:schemeClr val="accent2"/>
                </a:solidFill>
              </a:rPr>
              <a:t>Text Preprocessing Methodology</a:t>
            </a:r>
            <a:endParaRPr lang="en-US" sz="3200">
              <a:solidFill>
                <a:schemeClr val="accent2"/>
              </a:solidFill>
            </a:endParaRPr>
          </a:p>
        </p:txBody>
      </p:sp>
      <p:sp>
        <p:nvSpPr>
          <p:cNvPr id="6" name="Text Box 5"/>
          <p:cNvSpPr txBox="1"/>
          <p:nvPr/>
        </p:nvSpPr>
        <p:spPr>
          <a:xfrm>
            <a:off x="0" y="765810"/>
            <a:ext cx="12192000" cy="6091555"/>
          </a:xfrm>
          <a:prstGeom prst="rect">
            <a:avLst/>
          </a:prstGeom>
        </p:spPr>
        <p:txBody>
          <a:bodyPr>
            <a:noAutofit/>
          </a:bodyPr>
          <a:p>
            <a:pPr algn="just"/>
            <a:r>
              <a:rPr sz="2800"/>
              <a:t>Steps Involved:</a:t>
            </a:r>
            <a:endParaRPr sz="2800"/>
          </a:p>
          <a:p>
            <a:pPr algn="just"/>
            <a:endParaRPr sz="2400"/>
          </a:p>
          <a:p>
            <a:pPr algn="just">
              <a:buAutoNum type="arabicPeriod"/>
            </a:pPr>
            <a:r>
              <a:rPr sz="2400">
                <a:latin typeface="Garamond" panose="02020404030301010803" charset="0"/>
                <a:cs typeface="Garamond" panose="02020404030301010803" charset="0"/>
              </a:rPr>
              <a:t>Convert to Lowercase:</a:t>
            </a:r>
            <a:r>
              <a:rPr lang="en-US" sz="2400">
                <a:latin typeface="Garamond" panose="02020404030301010803" charset="0"/>
                <a:cs typeface="Garamond" panose="02020404030301010803" charset="0"/>
              </a:rPr>
              <a:t>                                                           </a:t>
            </a:r>
            <a:endParaRPr lang="en-US" sz="2400">
              <a:latin typeface="Garamond" panose="02020404030301010803" charset="0"/>
              <a:cs typeface="Garamond" panose="02020404030301010803" charset="0"/>
            </a:endParaRPr>
          </a:p>
          <a:p>
            <a:pPr marL="342900" indent="-342900" algn="just">
              <a:buFont typeface="Wingdings" panose="05000000000000000000" charset="0"/>
              <a:buChar char="Ø"/>
            </a:pPr>
            <a:r>
              <a:rPr lang="en-US" sz="2400">
                <a:latin typeface="Garamond" panose="02020404030301010803" charset="0"/>
                <a:cs typeface="Garamond" panose="02020404030301010803" charset="0"/>
              </a:rPr>
              <a:t> </a:t>
            </a:r>
            <a:r>
              <a:rPr sz="2400">
                <a:latin typeface="Garamond" panose="02020404030301010803" charset="0"/>
                <a:cs typeface="Garamond" panose="02020404030301010803" charset="0"/>
              </a:rPr>
              <a:t>Ensure uniformity by converting all text to lowercase</a:t>
            </a:r>
            <a:endParaRPr sz="2400">
              <a:latin typeface="Garamond" panose="02020404030301010803" charset="0"/>
              <a:cs typeface="Garamond" panose="02020404030301010803" charset="0"/>
            </a:endParaRPr>
          </a:p>
          <a:p>
            <a:pPr indent="0" algn="just">
              <a:buNone/>
            </a:pPr>
            <a:endParaRPr lang="en-US" sz="2400">
              <a:latin typeface="Garamond" panose="02020404030301010803" charset="0"/>
              <a:cs typeface="Garamond" panose="02020404030301010803" charset="0"/>
            </a:endParaRPr>
          </a:p>
          <a:p>
            <a:pPr indent="0" algn="just">
              <a:buNone/>
            </a:pPr>
            <a:r>
              <a:rPr lang="en-US" sz="2400">
                <a:latin typeface="Garamond" panose="02020404030301010803" charset="0"/>
                <a:cs typeface="Garamond" panose="02020404030301010803" charset="0"/>
              </a:rPr>
              <a:t>2.</a:t>
            </a:r>
            <a:r>
              <a:rPr sz="2400">
                <a:latin typeface="Garamond" panose="02020404030301010803" charset="0"/>
                <a:cs typeface="Garamond" panose="02020404030301010803" charset="0"/>
              </a:rPr>
              <a:t>Remove Punctuation and Numbers:</a:t>
            </a:r>
            <a:endParaRPr sz="2400">
              <a:latin typeface="Garamond" panose="02020404030301010803" charset="0"/>
              <a:cs typeface="Garamond" panose="02020404030301010803" charset="0"/>
            </a:endParaRPr>
          </a:p>
          <a:p>
            <a:pPr marL="342900" indent="-342900" algn="just">
              <a:buFont typeface="Wingdings" panose="05000000000000000000" charset="0"/>
              <a:buChar char="Ø"/>
            </a:pPr>
            <a:r>
              <a:rPr sz="2400">
                <a:latin typeface="Garamond" panose="02020404030301010803" charset="0"/>
                <a:cs typeface="Garamond" panose="02020404030301010803" charset="0"/>
              </a:rPr>
              <a:t>Strip out any punctuation marks and numbers to focus on meaningful words.</a:t>
            </a:r>
            <a:endParaRPr sz="2400">
              <a:latin typeface="Garamond" panose="02020404030301010803" charset="0"/>
              <a:cs typeface="Garamond" panose="02020404030301010803" charset="0"/>
            </a:endParaRPr>
          </a:p>
          <a:p>
            <a:pPr indent="0" algn="just">
              <a:buNone/>
            </a:pPr>
            <a:endParaRPr lang="en-US" sz="2400">
              <a:latin typeface="Garamond" panose="02020404030301010803" charset="0"/>
              <a:cs typeface="Garamond" panose="02020404030301010803" charset="0"/>
            </a:endParaRPr>
          </a:p>
          <a:p>
            <a:pPr indent="0" algn="just">
              <a:buNone/>
            </a:pPr>
            <a:r>
              <a:rPr lang="en-US" sz="2400">
                <a:latin typeface="Garamond" panose="02020404030301010803" charset="0"/>
                <a:cs typeface="Garamond" panose="02020404030301010803" charset="0"/>
              </a:rPr>
              <a:t>3.</a:t>
            </a:r>
            <a:r>
              <a:rPr sz="2400">
                <a:latin typeface="Garamond" panose="02020404030301010803" charset="0"/>
                <a:cs typeface="Garamond" panose="02020404030301010803" charset="0"/>
              </a:rPr>
              <a:t>Tokenization:</a:t>
            </a:r>
            <a:endParaRPr sz="2400">
              <a:latin typeface="Garamond" panose="02020404030301010803" charset="0"/>
              <a:cs typeface="Garamond" panose="02020404030301010803" charset="0"/>
            </a:endParaRPr>
          </a:p>
          <a:p>
            <a:pPr marL="342900" indent="-342900" algn="just">
              <a:buFont typeface="Wingdings" panose="05000000000000000000" charset="0"/>
              <a:buChar char="Ø"/>
            </a:pPr>
            <a:r>
              <a:rPr sz="2400">
                <a:latin typeface="Garamond" panose="02020404030301010803" charset="0"/>
                <a:cs typeface="Garamond" panose="02020404030301010803" charset="0"/>
              </a:rPr>
              <a:t>Break down the text into individual words (tokens) for better processing.</a:t>
            </a:r>
            <a:endParaRPr sz="2400">
              <a:latin typeface="Garamond" panose="02020404030301010803" charset="0"/>
              <a:cs typeface="Garamond" panose="02020404030301010803" charset="0"/>
            </a:endParaRPr>
          </a:p>
          <a:p>
            <a:pPr indent="0" algn="just">
              <a:buNone/>
            </a:pPr>
            <a:endParaRPr lang="en-US" sz="2400">
              <a:latin typeface="Garamond" panose="02020404030301010803" charset="0"/>
              <a:cs typeface="Garamond" panose="02020404030301010803" charset="0"/>
            </a:endParaRPr>
          </a:p>
          <a:p>
            <a:pPr indent="0" algn="just">
              <a:buNone/>
            </a:pPr>
            <a:r>
              <a:rPr lang="en-US" sz="2400">
                <a:latin typeface="Garamond" panose="02020404030301010803" charset="0"/>
                <a:cs typeface="Garamond" panose="02020404030301010803" charset="0"/>
              </a:rPr>
              <a:t>4.</a:t>
            </a:r>
            <a:r>
              <a:rPr sz="2400">
                <a:latin typeface="Garamond" panose="02020404030301010803" charset="0"/>
                <a:cs typeface="Garamond" panose="02020404030301010803" charset="0"/>
              </a:rPr>
              <a:t>Stopwords Removal and Lemmatization:</a:t>
            </a:r>
            <a:endParaRPr sz="2400">
              <a:latin typeface="Garamond" panose="02020404030301010803" charset="0"/>
              <a:cs typeface="Garamond" panose="02020404030301010803" charset="0"/>
            </a:endParaRPr>
          </a:p>
          <a:p>
            <a:pPr marL="342900" indent="-342900" algn="just">
              <a:buFont typeface="Wingdings" panose="05000000000000000000" charset="0"/>
              <a:buChar char="Ø"/>
            </a:pPr>
            <a:r>
              <a:rPr lang="en-US" sz="2400">
                <a:latin typeface="Garamond" panose="02020404030301010803" charset="0"/>
                <a:cs typeface="Garamond" panose="02020404030301010803" charset="0"/>
              </a:rPr>
              <a:t>Eliminate common stopwords (e.g., 'the', 'and') that don't add value.</a:t>
            </a:r>
            <a:endParaRPr lang="en-US" sz="2400">
              <a:latin typeface="Garamond" panose="02020404030301010803" charset="0"/>
              <a:cs typeface="Garamond" panose="02020404030301010803" charset="0"/>
            </a:endParaRPr>
          </a:p>
          <a:p>
            <a:pPr marL="342900" indent="-342900" algn="just">
              <a:buFont typeface="Wingdings" panose="05000000000000000000" charset="0"/>
              <a:buChar char="Ø"/>
            </a:pPr>
            <a:r>
              <a:rPr lang="en-US" sz="2400">
                <a:latin typeface="Garamond" panose="02020404030301010803" charset="0"/>
                <a:cs typeface="Garamond" panose="02020404030301010803" charset="0"/>
              </a:rPr>
              <a:t>Apply lemmatization to reduce words to their base form (e.g., 'running' to 'run').</a:t>
            </a:r>
            <a:endParaRPr lang="en-US" sz="2400">
              <a:latin typeface="Garamond" panose="02020404030301010803" charset="0"/>
              <a:cs typeface="Garamond" panose="020204040303010108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377190" y="2228215"/>
            <a:ext cx="3138170" cy="188658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342900" marR="0" lvl="0" indent="-342900" algn="l" rtl="0">
              <a:spcBef>
                <a:spcPts val="0"/>
              </a:spcBef>
              <a:spcAft>
                <a:spcPts val="0"/>
              </a:spcAft>
              <a:buClr>
                <a:schemeClr val="dk1"/>
              </a:buClr>
              <a:buSzPts val="1800"/>
              <a:buFont typeface="Geo"/>
              <a:buAutoNum type="arabicPeriod"/>
            </a:pPr>
            <a:r>
              <a:rPr lang="en-IN" b="1" dirty="0">
                <a:solidFill>
                  <a:schemeClr val="dk1"/>
                </a:solidFill>
                <a:ea typeface="Consolas" panose="020B0609020204030204"/>
                <a:cs typeface="Consolas" panose="020B0609020204030204"/>
                <a:sym typeface="Consolas" panose="020B0609020204030204"/>
              </a:rPr>
              <a:t>Remove Punctuation</a:t>
            </a:r>
            <a:endParaRPr b="1" dirty="0"/>
          </a:p>
          <a:p>
            <a:pPr marL="342900" marR="0" lvl="0" indent="-342900" algn="l" rtl="0">
              <a:spcBef>
                <a:spcPts val="0"/>
              </a:spcBef>
              <a:spcAft>
                <a:spcPts val="0"/>
              </a:spcAft>
              <a:buClr>
                <a:schemeClr val="dk1"/>
              </a:buClr>
              <a:buSzPts val="1800"/>
              <a:buFont typeface="Geo"/>
              <a:buAutoNum type="arabicPeriod"/>
            </a:pPr>
            <a:r>
              <a:rPr lang="en-IN" b="1" dirty="0">
                <a:solidFill>
                  <a:schemeClr val="dk1"/>
                </a:solidFill>
                <a:ea typeface="Consolas" panose="020B0609020204030204"/>
                <a:cs typeface="Consolas" panose="020B0609020204030204"/>
                <a:sym typeface="Consolas" panose="020B0609020204030204"/>
              </a:rPr>
              <a:t>Case change</a:t>
            </a:r>
            <a:endParaRPr b="1" dirty="0"/>
          </a:p>
          <a:p>
            <a:pPr marL="342900" marR="0" lvl="0" indent="-342900" algn="l" rtl="0">
              <a:spcBef>
                <a:spcPts val="0"/>
              </a:spcBef>
              <a:spcAft>
                <a:spcPts val="0"/>
              </a:spcAft>
              <a:buClr>
                <a:schemeClr val="dk1"/>
              </a:buClr>
              <a:buSzPts val="1800"/>
              <a:buFont typeface="Geo"/>
              <a:buAutoNum type="arabicPeriod"/>
            </a:pPr>
            <a:r>
              <a:rPr lang="en-IN" b="1" dirty="0">
                <a:solidFill>
                  <a:schemeClr val="dk1"/>
                </a:solidFill>
                <a:ea typeface="Consolas" panose="020B0609020204030204"/>
                <a:cs typeface="Consolas" panose="020B0609020204030204"/>
                <a:sym typeface="Consolas" panose="020B0609020204030204"/>
              </a:rPr>
              <a:t>Tokenization</a:t>
            </a:r>
            <a:endParaRPr b="1" dirty="0"/>
          </a:p>
          <a:p>
            <a:pPr marL="342900" marR="0" lvl="0" indent="-342900" algn="l" rtl="0">
              <a:spcBef>
                <a:spcPts val="0"/>
              </a:spcBef>
              <a:spcAft>
                <a:spcPts val="0"/>
              </a:spcAft>
              <a:buClr>
                <a:schemeClr val="dk1"/>
              </a:buClr>
              <a:buSzPts val="1800"/>
              <a:buFont typeface="Geo"/>
              <a:buAutoNum type="arabicPeriod"/>
            </a:pPr>
            <a:r>
              <a:rPr lang="en-IN" b="1" dirty="0">
                <a:solidFill>
                  <a:schemeClr val="dk1"/>
                </a:solidFill>
                <a:ea typeface="Consolas" panose="020B0609020204030204"/>
                <a:cs typeface="Consolas" panose="020B0609020204030204"/>
                <a:sym typeface="Consolas" panose="020B0609020204030204"/>
              </a:rPr>
              <a:t>Removing stop words</a:t>
            </a:r>
            <a:endParaRPr b="1" dirty="0"/>
          </a:p>
          <a:p>
            <a:pPr algn="ctr"/>
            <a:endParaRPr lang="en-US"/>
          </a:p>
        </p:txBody>
      </p:sp>
      <p:pic>
        <p:nvPicPr>
          <p:cNvPr id="3" name="Picture 2" descr="What is Data Preprocessing? - Definition from Techopedia"/>
          <p:cNvPicPr>
            <a:picLocks noChangeAspect="1" noChangeArrowheads="1"/>
          </p:cNvPicPr>
          <p:nvPr/>
        </p:nvPicPr>
        <p:blipFill rotWithShape="1">
          <a:blip r:embed="rId1">
            <a:extLst>
              <a:ext uri="{28A0092B-C50C-407E-A947-70E740481C1C}">
                <a14:useLocalDpi xmlns:a14="http://schemas.microsoft.com/office/drawing/2010/main" val="0"/>
              </a:ext>
            </a:extLst>
          </a:blip>
          <a:srcRect t="26466" r="7881" b="30857"/>
          <a:stretch>
            <a:fillRect/>
          </a:stretch>
        </p:blipFill>
        <p:spPr bwMode="auto">
          <a:xfrm>
            <a:off x="524510" y="382905"/>
            <a:ext cx="2765425" cy="8286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5142230" y="789305"/>
            <a:ext cx="5354320" cy="422275"/>
          </a:xfrm>
          <a:prstGeom prst="rect">
            <a:avLst/>
          </a:prstGeom>
          <a:noFill/>
        </p:spPr>
        <p:txBody>
          <a:bodyPr wrap="square" rtlCol="0">
            <a:noAutofit/>
          </a:bodyPr>
          <a:p>
            <a:r>
              <a:rPr lang="en-IN" b="1" u="sng" dirty="0">
                <a:solidFill>
                  <a:schemeClr val="dk1"/>
                </a:solidFill>
                <a:latin typeface="Arial" panose="020B0604020202020204"/>
                <a:ea typeface="Arial" panose="020B0604020202020204"/>
                <a:cs typeface="Arial" panose="020B0604020202020204"/>
                <a:sym typeface="Arial" panose="020B0604020202020204"/>
              </a:rPr>
              <a:t>STEPS FOR DATA CLEANING</a:t>
            </a:r>
            <a:endParaRPr lang="en-IN" b="1" u="sng" dirty="0">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pic>
        <p:nvPicPr>
          <p:cNvPr id="6" name="Picture 5"/>
          <p:cNvPicPr>
            <a:picLocks noChangeAspect="1"/>
          </p:cNvPicPr>
          <p:nvPr/>
        </p:nvPicPr>
        <p:blipFill>
          <a:blip r:embed="rId2"/>
          <a:stretch>
            <a:fillRect/>
          </a:stretch>
        </p:blipFill>
        <p:spPr>
          <a:xfrm>
            <a:off x="3811270" y="1532255"/>
            <a:ext cx="7590155" cy="5013325"/>
          </a:xfrm>
          <a:prstGeom prst="rect">
            <a:avLst/>
          </a:prstGeom>
        </p:spPr>
      </p:pic>
      <p:sp>
        <p:nvSpPr>
          <p:cNvPr id="7" name="Oval 6"/>
          <p:cNvSpPr/>
          <p:nvPr/>
        </p:nvSpPr>
        <p:spPr>
          <a:xfrm>
            <a:off x="2319020" y="1016635"/>
            <a:ext cx="594995" cy="515620"/>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Oval 7"/>
          <p:cNvSpPr/>
          <p:nvPr/>
        </p:nvSpPr>
        <p:spPr>
          <a:xfrm>
            <a:off x="2593340" y="1291590"/>
            <a:ext cx="320040" cy="308610"/>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Oval 8"/>
          <p:cNvSpPr/>
          <p:nvPr/>
        </p:nvSpPr>
        <p:spPr>
          <a:xfrm>
            <a:off x="2729865" y="1371600"/>
            <a:ext cx="457200" cy="445770"/>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723900"/>
            <a:ext cx="11979910" cy="6240780"/>
          </a:xfrm>
          <a:prstGeom prst="rect">
            <a:avLst/>
          </a:prstGeom>
        </p:spPr>
      </p:pic>
      <p:sp>
        <p:nvSpPr>
          <p:cNvPr id="3" name="Text Box 2"/>
          <p:cNvSpPr txBox="1"/>
          <p:nvPr/>
        </p:nvSpPr>
        <p:spPr>
          <a:xfrm>
            <a:off x="253365" y="236855"/>
            <a:ext cx="8489315" cy="486410"/>
          </a:xfrm>
          <a:prstGeom prst="rect">
            <a:avLst/>
          </a:prstGeom>
        </p:spPr>
        <p:txBody>
          <a:bodyPr>
            <a:noAutofit/>
          </a:bodyPr>
          <a:p>
            <a:r>
              <a:rPr lang="en-US" sz="1600"/>
              <a:t>                                                                                          </a:t>
            </a:r>
            <a:r>
              <a:rPr lang="en-US" sz="2400">
                <a:solidFill>
                  <a:srgbClr val="00B0F0"/>
                </a:solidFill>
              </a:rPr>
              <a:t>Before and After Analysis</a:t>
            </a:r>
            <a:endParaRPr lang="en-US" sz="2400">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descr="Word cloud - data visualization Royalty Free Vector Image"/>
          <p:cNvPicPr>
            <a:picLocks noChangeAspect="1" noChangeArrowheads="1"/>
          </p:cNvPicPr>
          <p:nvPr/>
        </p:nvPicPr>
        <p:blipFill rotWithShape="1">
          <a:blip r:embed="rId1">
            <a:extLst>
              <a:ext uri="{28A0092B-C50C-407E-A947-70E740481C1C}">
                <a14:useLocalDpi xmlns:a14="http://schemas.microsoft.com/office/drawing/2010/main" val="0"/>
              </a:ext>
            </a:extLst>
          </a:blip>
          <a:srcRect b="15886"/>
          <a:stretch>
            <a:fillRect/>
          </a:stretch>
        </p:blipFill>
        <p:spPr bwMode="auto">
          <a:xfrm>
            <a:off x="234315" y="207645"/>
            <a:ext cx="4249420" cy="3221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 Box 1"/>
          <p:cNvSpPr txBox="1"/>
          <p:nvPr/>
        </p:nvSpPr>
        <p:spPr>
          <a:xfrm>
            <a:off x="365125" y="4182110"/>
            <a:ext cx="5401310" cy="474345"/>
          </a:xfrm>
          <a:prstGeom prst="rect">
            <a:avLst/>
          </a:prstGeom>
          <a:noFill/>
        </p:spPr>
        <p:txBody>
          <a:bodyPr wrap="square" rtlCol="0">
            <a:noAutofit/>
          </a:bodyPr>
          <a:p>
            <a:r>
              <a:rPr lang="en-IN" u="sng">
                <a:solidFill>
                  <a:schemeClr val="dk1"/>
                </a:solidFill>
                <a:latin typeface="Arial" panose="020B0604020202020204"/>
                <a:ea typeface="Arial" panose="020B0604020202020204"/>
                <a:cs typeface="Arial" panose="020B0604020202020204"/>
                <a:sym typeface="Arial" panose="020B0604020202020204"/>
              </a:rPr>
              <a:t>Word Cloud: Positive Reviews</a:t>
            </a:r>
            <a:endParaRPr u="sng">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pic>
        <p:nvPicPr>
          <p:cNvPr id="3" name="Picture 2"/>
          <p:cNvPicPr>
            <a:picLocks noChangeAspect="1"/>
          </p:cNvPicPr>
          <p:nvPr/>
        </p:nvPicPr>
        <p:blipFill>
          <a:blip r:embed="rId2"/>
          <a:stretch>
            <a:fillRect/>
          </a:stretch>
        </p:blipFill>
        <p:spPr>
          <a:xfrm>
            <a:off x="4841240" y="516255"/>
            <a:ext cx="7193280" cy="5996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5317</Words>
  <Application>WPS Presentation</Application>
  <PresentationFormat>Widescreen</PresentationFormat>
  <Paragraphs>164</Paragraphs>
  <Slides>24</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24</vt:i4>
      </vt:variant>
    </vt:vector>
  </HeadingPairs>
  <TitlesOfParts>
    <vt:vector size="48" baseType="lpstr">
      <vt:lpstr>Arial</vt:lpstr>
      <vt:lpstr>SimSun</vt:lpstr>
      <vt:lpstr>Wingdings</vt:lpstr>
      <vt:lpstr>Microsoft Yi Baiti</vt:lpstr>
      <vt:lpstr>Calibri Light</vt:lpstr>
      <vt:lpstr>Garamond</vt:lpstr>
      <vt:lpstr>Wingdings</vt:lpstr>
      <vt:lpstr>Geo</vt:lpstr>
      <vt:lpstr>Segoe Print</vt:lpstr>
      <vt:lpstr>Consolas</vt:lpstr>
      <vt:lpstr>Arial</vt:lpstr>
      <vt:lpstr>Calibri</vt:lpstr>
      <vt:lpstr>Microsoft YaHei</vt:lpstr>
      <vt:lpstr>Arial Unicode MS</vt:lpstr>
      <vt:lpstr>Roboto</vt:lpstr>
      <vt:lpstr>Times New Roman</vt:lpstr>
      <vt:lpstr>Gloucester MT Extra Condensed</vt:lpstr>
      <vt:lpstr>Arial Narrow</vt:lpstr>
      <vt:lpstr>Bebas Neue</vt:lpstr>
      <vt:lpstr>Kanit Medium</vt:lpstr>
      <vt:lpstr>PT Sans Narrow</vt:lpstr>
      <vt:lpstr>Gill Sans MT Condensed</vt:lpstr>
      <vt:lpstr>Yu Gothic UI</vt:lpstr>
      <vt:lpstr>Office Theme</vt:lpstr>
      <vt:lpstr>PowerPoint 演示文稿</vt:lpstr>
      <vt:lpstr>PowerPoint 演示文稿</vt:lpstr>
      <vt:lpstr>PowerPoint 演示文稿</vt:lpstr>
      <vt:lpstr>PowerPoint 演示文稿</vt:lpstr>
      <vt:lpstr>Visual Insights from Hotel Reviews</vt:lpstr>
      <vt:lpstr>Text Preprocessing Methodology</vt:lpstr>
      <vt:lpstr>PowerPoint 演示文稿</vt:lpstr>
      <vt:lpstr>PowerPoint 演示文稿</vt:lpstr>
      <vt:lpstr>PowerPoint 演示文稿</vt:lpstr>
      <vt:lpstr>PowerPoint 演示文稿</vt:lpstr>
      <vt:lpstr>PowerPoint 演示文稿</vt:lpstr>
      <vt:lpstr>PowerPoint 演示文稿</vt:lpstr>
      <vt:lpstr>Sampling Distribution of Feedback Classes</vt:lpstr>
      <vt:lpstr>PowerPoint 演示文稿</vt:lpstr>
      <vt:lpstr>PowerPoint 演示文稿</vt:lpstr>
      <vt:lpstr>PowerPoint 演示文稿</vt:lpstr>
      <vt:lpstr>Final Model - XGBoost Classifier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mgane</dc:creator>
  <cp:lastModifiedBy>mgane</cp:lastModifiedBy>
  <cp:revision>10</cp:revision>
  <dcterms:created xsi:type="dcterms:W3CDTF">2024-08-14T10:25:00Z</dcterms:created>
  <dcterms:modified xsi:type="dcterms:W3CDTF">2024-08-20T07:17:52Z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9AE6B2744757423AACD88D0E9534A8DE_13</vt:lpwstr>
  </property>
  <property fmtid="{D5CDD505-2E9C-101B-9397-08002B2CF9AE}" pid="3" name="KSOProductBuildVer">
    <vt:lpwstr>1033-12.2.0.17545</vt:lpwstr>
  </property>
</Properties>
</file>