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6" r:id="rId7"/>
    <p:sldId id="267" r:id="rId8"/>
    <p:sldId id="260" r:id="rId9"/>
    <p:sldId id="261" r:id="rId10"/>
    <p:sldId id="263" r:id="rId11"/>
    <p:sldId id="268" r:id="rId12"/>
    <p:sldId id="269" r:id="rId13"/>
    <p:sldId id="270" r:id="rId14"/>
    <p:sldId id="262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798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0" y="78"/>
      </p:cViewPr>
      <p:guideLst>
        <p:guide orient="horz" pos="798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/>
          <p:cNvPicPr>
            <a:picLocks noChangeAspect="1"/>
          </p:cNvPicPr>
          <p:nvPr/>
        </p:nvPicPr>
        <p:blipFill rotWithShape="1">
          <a:blip r:embed="rId6">
            <a:alphaModFix amt="16000"/>
          </a:blip>
          <a:srcRect t="24724" r="1619" b="63695"/>
          <a:stretch>
            <a:fillRect/>
          </a:stretch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https://www.freepik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422775" y="1993900"/>
            <a:ext cx="6599555" cy="39782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Sustainable Supply chain Performance Dashboard in Power BI</a:t>
            </a:r>
            <a:endParaRPr lang="en-US" sz="3600" b="1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Name: Katakam Anitha</a:t>
            </a:r>
            <a:endParaRPr lang="en-US" sz="2000" b="1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ID      : </a:t>
            </a:r>
            <a:r>
              <a:rPr lang="en-US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STU646caad9a69541684843225</a:t>
            </a:r>
            <a:endParaRPr lang="en-US" altLang="en-US" sz="2000" b="1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College Name: Sri Venkateswara College of 			    	Engineering and Technology</a:t>
            </a:r>
            <a:endParaRPr lang="en-US" altLang="en-US" sz="2000" b="1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5-03-13 0233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0" y="815975"/>
            <a:ext cx="11330305" cy="5803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5-03-13 0251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794385"/>
            <a:ext cx="11630025" cy="5963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5-03-13 0345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855" y="869315"/>
            <a:ext cx="11398250" cy="5863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58775" y="1388110"/>
            <a:ext cx="11557635" cy="5365115"/>
          </a:xfrm>
          <a:prstGeom prst="rect">
            <a:avLst/>
          </a:prstGeom>
        </p:spPr>
        <p:txBody>
          <a:bodyPr wrap="square">
            <a:noAutofit/>
          </a:bodyPr>
          <a:p>
            <a:pPr algn="just">
              <a:lnSpc>
                <a:spcPct val="120000"/>
              </a:lnSpc>
            </a:pPr>
            <a:r>
              <a:rPr lang="en-US" altLang="zh-CN" sz="2000"/>
              <a:t>The Sustainable Supply Chain Performance Dashboard, developed using Power BI, is a powerful tool that enables real-time monitoring, analysis, and optimization of various supply chain operations. By integrating interactive visualizations, automated data updates, and advanced analytics, the dashboard helps organizations enhance efficiency, cost-effectiveness, and sustainability.</a:t>
            </a:r>
            <a:endParaRPr lang="en-US" altLang="zh-CN" sz="2000"/>
          </a:p>
          <a:p>
            <a:pPr algn="just">
              <a:lnSpc>
                <a:spcPct val="120000"/>
              </a:lnSpc>
            </a:pPr>
            <a:r>
              <a:rPr lang="en-US" altLang="en-US" sz="2000" b="1"/>
              <a:t>Key Achievements </a:t>
            </a:r>
            <a:endParaRPr lang="en-US" altLang="en-US" sz="2000" b="1"/>
          </a:p>
          <a:p>
            <a:pPr algn="just">
              <a:lnSpc>
                <a:spcPct val="120000"/>
              </a:lnSpc>
            </a:pPr>
            <a:r>
              <a:rPr lang="en-US" altLang="en-US" sz="2000" u="sng"/>
              <a:t>Cost Optimization &amp; Financial Efficiency</a:t>
            </a:r>
            <a:endParaRPr lang="en-US" altLang="en-US" sz="2000" u="sng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Provides a clear breakdown of costs associated with procurement, transportation, warehousing, and returns.</a:t>
            </a:r>
            <a:endParaRPr lang="en-US" altLang="en-US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Identifies areas where cost savings can be implemented through automation, supplier selection, and inventory control.</a:t>
            </a:r>
            <a:endParaRPr lang="en-US" altLang="en-US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Uses Waterfall Charts to analyze cost fluctuations at different supply chain stages, highlighting critical expense areas.</a:t>
            </a:r>
            <a:endParaRPr lang="en-US" altLang="en-US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Helps businesses make data-driven budgeting and forecasting decisions to improve profit margins.</a:t>
            </a:r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6530" y="1032510"/>
            <a:ext cx="11624945" cy="5563235"/>
          </a:xfrm>
          <a:prstGeom prst="rect">
            <a:avLst/>
          </a:prstGeom>
        </p:spPr>
        <p:txBody>
          <a:bodyPr wrap="square">
            <a:noAutofit/>
          </a:bodyPr>
          <a:p>
            <a:pPr algn="just">
              <a:lnSpc>
                <a:spcPct val="120000"/>
              </a:lnSpc>
            </a:pPr>
            <a:r>
              <a:rPr lang="en-US" altLang="zh-CN" sz="2000" u="sng"/>
              <a:t>Supplier Performance &amp; Logistics Optimization</a:t>
            </a:r>
            <a:endParaRPr lang="en-US" altLang="zh-CN" sz="2000" u="sng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Tracks key supplier metrics, such as on-time delivery percentage, lead time, and defect rates.</a:t>
            </a:r>
            <a:endParaRPr lang="en-US" altLang="zh-CN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Uses Key Influencer Analysis to identify factors that impact supplier reliability and logistics efficiency.</a:t>
            </a:r>
            <a:endParaRPr lang="en-US" altLang="zh-CN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Helps companies choose the best suppliers based on performance trends, cost efficiency, and sustainability ratings.</a:t>
            </a:r>
            <a:endParaRPr lang="en-US" altLang="zh-CN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Improves logistics by analyzing transportation delays and optimizing routes using map-based visualizations.</a:t>
            </a:r>
            <a:endParaRPr lang="en-US" altLang="zh-CN" sz="2000"/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2000" u="sng"/>
              <a:t>Sustainability Insights &amp; Compliance Monitoring</a:t>
            </a:r>
            <a:endParaRPr lang="en-US" altLang="en-US" sz="2000" u="sng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Measures carbon footprint, energy consumption, and waste reduction initiatives.</a:t>
            </a:r>
            <a:endParaRPr lang="en-US" altLang="en-US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Ensures compliance with corporate sustainability goals, industry standards, and government regulations.</a:t>
            </a:r>
            <a:endParaRPr lang="en-US" altLang="en-US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Uses Heatmaps to analyze regional sustainability performance and highlight eco-friendly logistics hubs.</a:t>
            </a:r>
            <a:endParaRPr lang="en-US" altLang="en-US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Helps organizations reduce their environmental impact while maintaining supply chain efficiency.</a:t>
            </a:r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92735" y="670560"/>
            <a:ext cx="11326495" cy="5925820"/>
          </a:xfrm>
          <a:prstGeom prst="rect">
            <a:avLst/>
          </a:prstGeom>
        </p:spPr>
        <p:txBody>
          <a:bodyPr wrap="square">
            <a:noAutofit/>
          </a:bodyPr>
          <a:p>
            <a:pPr algn="just">
              <a:lnSpc>
                <a:spcPct val="120000"/>
              </a:lnSpc>
            </a:pPr>
            <a:r>
              <a:rPr lang="en-US" altLang="zh-CN" sz="2000" u="sng"/>
              <a:t>Real-Time Data Integration &amp; Automation</a:t>
            </a:r>
            <a:endParaRPr lang="en-US" altLang="zh-CN" sz="2000" u="sng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Automatically updates data from multiple sources, reducing the need for manual entry.</a:t>
            </a:r>
            <a:endParaRPr lang="en-US" altLang="zh-CN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Provides real-time alerts and notifications for supply chain disruptions or performance drops.</a:t>
            </a:r>
            <a:endParaRPr lang="en-US" altLang="zh-CN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Uses AI-driven predictive analytics to forecast potential delays, cost overruns, and inventory shortages.</a:t>
            </a:r>
            <a:endParaRPr lang="en-US" altLang="zh-CN" sz="2000"/>
          </a:p>
          <a:p>
            <a:pPr marL="342900" lvl="1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Improves decision-making with dynamic dashboards that adapt to changing business conditions.</a:t>
            </a:r>
            <a:endParaRPr lang="en-US" altLang="zh-CN" sz="2000"/>
          </a:p>
          <a:p>
            <a:pPr indent="0" algn="just">
              <a:lnSpc>
                <a:spcPct val="120000"/>
              </a:lnSpc>
              <a:buFont typeface="Arial" panose="020B0604020202020204"/>
              <a:buNone/>
            </a:pPr>
            <a:endParaRPr lang="en-US" altLang="zh-CN" sz="2000"/>
          </a:p>
          <a:p>
            <a:pPr indent="0" algn="just">
              <a:lnSpc>
                <a:spcPct val="120000"/>
              </a:lnSpc>
              <a:buFont typeface="Arial" panose="020B0604020202020204"/>
              <a:buNone/>
            </a:pPr>
            <a:r>
              <a:rPr lang="en-US" altLang="en-US" sz="2000" u="sng"/>
              <a:t>Advanced Visualization &amp; Data Analysis</a:t>
            </a:r>
            <a:endParaRPr lang="en-US" altLang="en-US" sz="2000" u="sng"/>
          </a:p>
          <a:p>
            <a:pPr indent="0" algn="just">
              <a:lnSpc>
                <a:spcPct val="120000"/>
              </a:lnSpc>
              <a:buFont typeface="Arial" panose="020B0604020202020204"/>
              <a:buNone/>
            </a:pPr>
            <a:endParaRPr lang="en-US" altLang="en-US" sz="2000" u="sng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Uses a combination of charts, graphs, and KPI indicators to provide a comprehensive supply chain overview.</a:t>
            </a:r>
            <a:endParaRPr lang="en-US" altLang="en-US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Includes interactive dashboards for inventory tracking, supplier ranking, and performance comparisons.</a:t>
            </a:r>
            <a:endParaRPr lang="en-US" altLang="en-US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Drill-down capabilities allow users to explore detailed insights on specific suppliers, regions, and logistics processes.</a:t>
            </a:r>
            <a:endParaRPr lang="en-US" altLang="en-US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Helps leadership teams quickly identify problems and take corrective actions.</a:t>
            </a:r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35" y="935990"/>
            <a:ext cx="11767185" cy="5523230"/>
          </a:xfrm>
          <a:prstGeom prst="rect">
            <a:avLst/>
          </a:prstGeom>
        </p:spPr>
        <p:txBody>
          <a:bodyPr wrap="square">
            <a:noAutofit/>
          </a:bodyPr>
          <a:p>
            <a:pPr algn="just">
              <a:lnSpc>
                <a:spcPct val="120000"/>
              </a:lnSpc>
            </a:pPr>
            <a:r>
              <a:rPr lang="en-US" altLang="zh-CN" sz="2000" b="1"/>
              <a:t>Final Impact &amp; Business Benefits</a:t>
            </a:r>
            <a:endParaRPr lang="en-US" altLang="zh-CN" sz="2000" b="1"/>
          </a:p>
          <a:p>
            <a:pPr algn="just">
              <a:lnSpc>
                <a:spcPct val="120000"/>
              </a:lnSpc>
            </a:pPr>
            <a:endParaRPr lang="en-US" altLang="zh-CN" sz="2000" b="1"/>
          </a:p>
          <a:p>
            <a:pPr algn="just">
              <a:lnSpc>
                <a:spcPct val="120000"/>
              </a:lnSpc>
            </a:pPr>
            <a:r>
              <a:rPr lang="en-US" altLang="zh-CN" sz="2000"/>
              <a:t>With this Power BI-driven dashboard, businesses can achieve:</a:t>
            </a:r>
            <a:endParaRPr lang="en-US" altLang="zh-CN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Increased efficiency in supply chain operations through data-backed decision-making.</a:t>
            </a:r>
            <a:endParaRPr lang="en-US" altLang="zh-CN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 Significant cost savings by identifying areas of waste and inefficiencies.</a:t>
            </a:r>
            <a:endParaRPr lang="en-US" altLang="zh-CN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 Enhanced supplier collaboration by improving visibility and performance tracking.</a:t>
            </a:r>
            <a:endParaRPr lang="en-US" altLang="zh-CN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Better risk management through predictive analytics and real-time monitoring.</a:t>
            </a:r>
            <a:endParaRPr lang="en-US" altLang="zh-CN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A more sustainable and responsible supply chain, aligning with global environmental goals.</a:t>
            </a:r>
            <a:endParaRPr lang="en-US" altLang="zh-CN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algn="just">
              <a:lnSpc>
                <a:spcPct val="120000"/>
              </a:lnSpc>
            </a:pPr>
            <a:r>
              <a:rPr lang="en-US" altLang="zh-CN" sz="2000" b="1" u="sng"/>
              <a:t>Long-Term Value</a:t>
            </a:r>
            <a:endParaRPr lang="en-US" altLang="zh-CN" sz="2000" b="1" u="sng"/>
          </a:p>
          <a:p>
            <a:pPr algn="just">
              <a:lnSpc>
                <a:spcPct val="120000"/>
              </a:lnSpc>
            </a:pPr>
            <a:endParaRPr lang="en-US" altLang="zh-CN" sz="2000" b="1"/>
          </a:p>
          <a:p>
            <a:pPr algn="just">
              <a:lnSpc>
                <a:spcPct val="120000"/>
              </a:lnSpc>
            </a:pPr>
            <a:r>
              <a:rPr lang="en-US" altLang="zh-CN" sz="2000"/>
              <a:t>“</a:t>
            </a:r>
            <a:r>
              <a:rPr lang="en-US" altLang="zh-CN" sz="2000" b="1" i="1"/>
              <a:t>By integrating this dashboard into daily operations, companies can build a resilient, future-ready supply chain that supports both profitability and sustainability. The data-driven approach ensures better adaptability to market changes, improved operational efficiency, and a competitive edge in the industry.</a:t>
            </a:r>
            <a:r>
              <a:rPr lang="en-US" altLang="zh-CN" sz="2000"/>
              <a:t>”</a:t>
            </a:r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s 2"/>
          <p:cNvSpPr/>
          <p:nvPr/>
        </p:nvSpPr>
        <p:spPr>
          <a:xfrm>
            <a:off x="1827530" y="2994660"/>
            <a:ext cx="8388985" cy="197294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3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p>
            <a:pPr algn="ctr"/>
            <a:r>
              <a:rPr lang="en-US" altLang="zh-CN" sz="7200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you..!</a:t>
            </a:r>
            <a:endParaRPr lang="en-US" altLang="zh-CN" sz="7200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  <a:endParaRPr lang="en-IN" sz="12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1"/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/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>
            <a:fillRect/>
          </a:stretch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  <a:endParaRPr lang="en-IN" sz="35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00025" y="972820"/>
            <a:ext cx="7146290" cy="45618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spcAft>
                <a:spcPct val="60000"/>
              </a:spcAft>
            </a:pPr>
            <a:endParaRPr lang="en-US" altLang="zh-CN" sz="2200" b="1"/>
          </a:p>
          <a:p>
            <a:pPr algn="just">
              <a:lnSpc>
                <a:spcPct val="130000"/>
              </a:lnSpc>
            </a:pPr>
            <a:r>
              <a:rPr lang="en-US" altLang="zh-CN" sz="2000"/>
              <a:t>The objective of this project is to develop an interactive </a:t>
            </a:r>
            <a:r>
              <a:rPr lang="en-US" altLang="zh-CN" sz="2000" b="1"/>
              <a:t>Sustainable Supply Chain Performance Dashboard using Power BI</a:t>
            </a:r>
            <a:r>
              <a:rPr lang="en-US" altLang="zh-CN" sz="2000"/>
              <a:t> to monitor, analyze, and optimize key supply chain metrics. This dashboard will provide real-time insights into critical areas such as supplier performance, inventory management, lead times, logistics costs, and environmental impact. By visualizing these metrics, businesses can make data-driven decisions to enhance efficiency, reduce costs, improve sustainability, and ensure a more resilient supply chain.</a:t>
            </a:r>
            <a:endParaRPr lang="en-US" altLang="zh-CN" sz="2000"/>
          </a:p>
          <a:p>
            <a:endParaRPr lang="en-US" altLang="zh-CN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5255" y="906780"/>
            <a:ext cx="11483975" cy="580580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20000"/>
              </a:lnSpc>
            </a:pPr>
            <a:endParaRPr lang="en-US" altLang="zh-CN" sz="2200" b="1"/>
          </a:p>
          <a:p>
            <a:pPr marL="285750" indent="-285750"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zh-CN" sz="2000" b="1"/>
              <a:t>Data Collection &amp; Storage:</a:t>
            </a:r>
            <a:endParaRPr lang="en-US" altLang="zh-CN" sz="2000" b="1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Microsoft Excel / CSV Files – Storing and importing supply chain data</a:t>
            </a:r>
            <a:endParaRPr lang="en-US" altLang="zh-CN" sz="2000"/>
          </a:p>
          <a:p>
            <a:pPr marL="342900" indent="-342900"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zh-CN" sz="2000" b="1"/>
              <a:t>Data Processing &amp; Transformation:</a:t>
            </a:r>
            <a:endParaRPr lang="en-US" altLang="zh-CN" sz="2000" b="1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Power BI – Data cleaning, transformation, and ETL</a:t>
            </a:r>
            <a:endParaRPr lang="en-US" altLang="zh-CN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DAX (Data Analysis Expressions) – Custom calculations and aggregations</a:t>
            </a:r>
            <a:endParaRPr lang="en-US" altLang="zh-CN" sz="2000"/>
          </a:p>
          <a:p>
            <a:pPr marL="342900" indent="-342900"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zh-CN" sz="2000" b="1"/>
              <a:t>Data Visualization &amp; Reporting:</a:t>
            </a:r>
            <a:endParaRPr lang="en-US" altLang="zh-CN" sz="2000" b="1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Power BI – Interactive dashboards and real-time analytics</a:t>
            </a:r>
            <a:endParaRPr lang="en-US" altLang="zh-CN" sz="2000"/>
          </a:p>
          <a:p>
            <a:pPr marL="3429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Custom Power BI Visuals – Treemap, Funnel, slicer, area chart etc.,</a:t>
            </a:r>
            <a:endParaRPr lang="en-US" altLang="zh-CN" sz="2000"/>
          </a:p>
          <a:p>
            <a:pPr marL="342900" lvl="2" indent="-342900"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en-US" sz="2000" b="1"/>
              <a:t>Automation and Scheduled Refresh:</a:t>
            </a:r>
            <a:endParaRPr lang="en-US" altLang="en-US" sz="2000" b="1"/>
          </a:p>
          <a:p>
            <a:pPr marL="3429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Schedule automatic data refreshes in Power BI Service to keep reports up to date.</a:t>
            </a:r>
            <a:endParaRPr lang="en-US" altLang="en-US" sz="2000"/>
          </a:p>
          <a:p>
            <a:pPr marL="342900" lvl="2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Ensures that real-time supply chain insights are available for better decision-making.</a:t>
            </a:r>
            <a:endParaRPr lang="en-US" altLang="en-US" sz="2000"/>
          </a:p>
          <a:p>
            <a:pPr marL="342900" indent="-342900"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en-US" sz="2000" b="1"/>
              <a:t>Security:</a:t>
            </a:r>
            <a:endParaRPr lang="en-US" altLang="en-US" sz="2000" b="1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Implement role-based access control (RBAC) to restrict access to sensitive supply chain data.</a:t>
            </a:r>
            <a:endParaRPr lang="en-US" altLang="en-US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Ensure data encryption and compliance with industry security standards.</a:t>
            </a:r>
            <a:endParaRPr lang="en-US" altLang="en-US" sz="2000"/>
          </a:p>
          <a:p>
            <a:pPr algn="just">
              <a:lnSpc>
                <a:spcPct val="130000"/>
              </a:lnSpc>
            </a:pP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68605" y="1414780"/>
            <a:ext cx="11351260" cy="5121910"/>
          </a:xfrm>
          <a:prstGeom prst="rect">
            <a:avLst/>
          </a:prstGeom>
        </p:spPr>
        <p:txBody>
          <a:bodyPr wrap="square">
            <a:noAutofit/>
          </a:bodyPr>
          <a:p>
            <a:endParaRPr lang="en-US" altLang="zh-CN" sz="2200" b="1"/>
          </a:p>
          <a:p>
            <a:pPr algn="just">
              <a:lnSpc>
                <a:spcPct val="120000"/>
              </a:lnSpc>
            </a:pPr>
            <a:r>
              <a:rPr lang="en-US" altLang="zh-CN" sz="2000" b="1"/>
              <a:t>1. Data Collection &amp; Integration</a:t>
            </a:r>
            <a:endParaRPr lang="en-US" altLang="zh-CN" sz="2000" b="1"/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Extracted from Excel, SQL Databases, APIs, and real-time feeds.</a:t>
            </a:r>
            <a:endParaRPr lang="en-US" altLang="zh-CN" sz="2000"/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Included supplier performance, inventory levels, lead times, and logistics costs.</a:t>
            </a:r>
            <a:endParaRPr lang="en-US" altLang="zh-CN" sz="2000"/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000" b="1"/>
              <a:t>2. Data Cleaning &amp; Transformation</a:t>
            </a:r>
            <a:endParaRPr lang="en-US" altLang="zh-CN" sz="2000" b="1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Used Power Query in Power BI for data preprocessing and transformation.</a:t>
            </a:r>
            <a:endParaRPr lang="en-US" altLang="zh-CN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 Removed duplicates, handled missing values, and standardized data formats.</a:t>
            </a:r>
            <a:endParaRPr lang="en-US" altLang="zh-CN" sz="2000"/>
          </a:p>
          <a:p>
            <a:pPr algn="just">
              <a:lnSpc>
                <a:spcPct val="120000"/>
              </a:lnSpc>
            </a:pPr>
            <a:r>
              <a:rPr lang="en-US" altLang="zh-CN" sz="2000" b="1"/>
              <a:t>3. Data Modeling &amp; Calculations</a:t>
            </a:r>
            <a:endParaRPr lang="en-US" altLang="zh-CN" sz="2000" b="1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Created relationships between datasets for better insights.</a:t>
            </a:r>
            <a:endParaRPr lang="en-US" altLang="zh-CN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 Used DAX formulas to compute key metrics like Cost per Order, Supplier Defect Rate, and On-Time Delivery Rate</a:t>
            </a:r>
            <a:r>
              <a:rPr lang="en-US" altLang="zh-CN" sz="1600"/>
              <a:t>.</a:t>
            </a:r>
            <a:endParaRPr lang="en-US" altLang="zh-CN" sz="1600"/>
          </a:p>
          <a:p>
            <a:pPr>
              <a:spcAft>
                <a:spcPct val="60000"/>
              </a:spcAft>
            </a:pPr>
            <a:endParaRPr lang="en-US" altLang="zh-CN" sz="1600"/>
          </a:p>
          <a:p>
            <a:pPr>
              <a:spcAft>
                <a:spcPct val="60000"/>
              </a:spcAft>
            </a:pP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57200" y="1132205"/>
            <a:ext cx="11228705" cy="5154295"/>
          </a:xfrm>
          <a:prstGeom prst="rect">
            <a:avLst/>
          </a:prstGeom>
        </p:spPr>
        <p:txBody>
          <a:bodyPr>
            <a:noAutofit/>
          </a:bodyPr>
          <a:p>
            <a:pPr algn="just">
              <a:lnSpc>
                <a:spcPct val="120000"/>
              </a:lnSpc>
            </a:pPr>
            <a:r>
              <a:rPr lang="en-US" altLang="zh-CN" sz="1900" b="1"/>
              <a:t>4.</a:t>
            </a:r>
            <a:r>
              <a:rPr lang="en-US" altLang="zh-CN" sz="2000" b="1"/>
              <a:t> Data Visualization &amp; Dashboard Design</a:t>
            </a:r>
            <a:endParaRPr lang="en-US" altLang="zh-CN" sz="2000" b="1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Developed interactive dashboards with various Power BI visuals:</a:t>
            </a:r>
            <a:endParaRPr lang="en-US" altLang="zh-CN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Slicer -product type, customer demographics </a:t>
            </a:r>
            <a:endParaRPr lang="en-US" altLang="en-US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Clustered bar chat - sum of revenue generated by product type, sum of shipping costs and sum of shipping times by transportation modes</a:t>
            </a:r>
            <a:endParaRPr lang="en-US" altLang="en-US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Pie chart - sum of quantities by customer demographics </a:t>
            </a:r>
            <a:endParaRPr lang="en-US" altLang="en-US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Donut chat - sum of Number products sold by supplier name</a:t>
            </a:r>
            <a:endParaRPr lang="en-US" altLang="en-US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Funnel - sum of Lead time by Routes</a:t>
            </a:r>
            <a:endParaRPr lang="en-US" altLang="en-US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Stacked column chat - sum of number of products sold by Routes </a:t>
            </a:r>
            <a:endParaRPr lang="en-US" altLang="en-US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Treemap - sum of order quantities by shipping carriers </a:t>
            </a:r>
            <a:endParaRPr lang="en-US" altLang="en-US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Card - total number of products sold, total number of routes, total number of shipping carriers, total number of suppliers, total number of transportation modes, total number of locations </a:t>
            </a:r>
            <a:endParaRPr lang="en-US" altLang="en-US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Area chat - sum of products volumes by lead time .</a:t>
            </a:r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06730" y="1036320"/>
            <a:ext cx="10700385" cy="5290820"/>
          </a:xfrm>
          <a:prstGeom prst="rect">
            <a:avLst/>
          </a:prstGeom>
        </p:spPr>
        <p:txBody>
          <a:bodyPr wrap="square">
            <a:noAutofit/>
          </a:bodyPr>
          <a:p>
            <a:pPr algn="just">
              <a:lnSpc>
                <a:spcPct val="120000"/>
              </a:lnSpc>
            </a:pPr>
            <a:r>
              <a:rPr lang="en-US" altLang="zh-CN" sz="1900" b="1"/>
              <a:t>5. </a:t>
            </a:r>
            <a:r>
              <a:rPr lang="en-US" altLang="zh-CN" sz="2000" b="1"/>
              <a:t>Automation &amp; Scheduled Refresh</a:t>
            </a:r>
            <a:endParaRPr lang="en-US" altLang="zh-CN" sz="2000" b="1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 Power BI Service was used to schedule automatic data refreshes.</a:t>
            </a:r>
            <a:endParaRPr lang="en-US" altLang="zh-CN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 Implemented real-time alerts &amp; notifications for critical supply chain performance.</a:t>
            </a:r>
            <a:endParaRPr lang="en-US" altLang="zh-CN" sz="2000"/>
          </a:p>
          <a:p>
            <a:pPr algn="just">
              <a:lnSpc>
                <a:spcPct val="120000"/>
              </a:lnSpc>
            </a:pPr>
            <a:r>
              <a:rPr lang="en-US" altLang="zh-CN" sz="2000" b="1"/>
              <a:t>6. Security &amp; Access Control</a:t>
            </a:r>
            <a:endParaRPr lang="en-US" altLang="zh-CN" sz="2000" b="1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Role-Based Access Control (RBAC) to restrict access to sensitive data.</a:t>
            </a:r>
            <a:endParaRPr lang="en-US" altLang="zh-CN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Ensured data encryption &amp; compliance with security standards.</a:t>
            </a:r>
            <a:endParaRPr lang="en-US" altLang="zh-CN" sz="2000"/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2000"/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2000"/>
              <a:t>A real-time, data-driven, interactive Power BI dashboard that helps optimize supply chain efficiency, reduce costs, and enhance sustainability.</a:t>
            </a:r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43510" y="478155"/>
            <a:ext cx="11393805" cy="624395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spcAft>
                <a:spcPct val="60000"/>
              </a:spcAft>
            </a:pPr>
            <a:endParaRPr lang="en-US" altLang="zh-CN" sz="2200" b="1"/>
          </a:p>
          <a:p>
            <a:pPr algn="just"/>
            <a:endParaRPr lang="en-US" altLang="en-US" sz="1600"/>
          </a:p>
          <a:p>
            <a:pPr algn="just"/>
            <a:endParaRPr lang="en-US" altLang="en-US" sz="1600"/>
          </a:p>
          <a:p>
            <a:pPr marL="285750" indent="-285750"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en-US" sz="2000"/>
              <a:t>Lack of Real-Time Insights </a:t>
            </a:r>
            <a:endParaRPr lang="en-US" altLang="en-US" sz="2000"/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Difficulty in tracking supplier performance, logistics, and inventory levels effectively.</a:t>
            </a:r>
            <a:endParaRPr lang="en-US" altLang="en-US" sz="2000"/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2000"/>
              <a:t>  </a:t>
            </a:r>
            <a:endParaRPr lang="en-US" altLang="en-US" sz="2000"/>
          </a:p>
          <a:p>
            <a:pPr marL="342900" indent="-342900"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en-US" sz="2000"/>
              <a:t>High Operational Costs </a:t>
            </a:r>
            <a:endParaRPr lang="en-US" altLang="en-US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Inefficient supply chain processes lead to delayed deliveries and increased costs.  </a:t>
            </a:r>
            <a:endParaRPr lang="en-US" altLang="en-US" sz="2000"/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2000"/>
          </a:p>
          <a:p>
            <a:pPr marL="342900" indent="-342900"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en-US" sz="2000"/>
              <a:t>Limited Sustainability Tracking</a:t>
            </a:r>
            <a:endParaRPr lang="en-US" altLang="en-US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No proper system to measure carbon footprint, energy usage, and eco-friendly practices. </a:t>
            </a:r>
            <a:endParaRPr lang="en-US" altLang="en-US" sz="2000"/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2000"/>
              <a:t> </a:t>
            </a:r>
            <a:endParaRPr lang="en-US" altLang="en-US" sz="2000"/>
          </a:p>
          <a:p>
            <a:pPr marL="342900" indent="-342900" algn="just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altLang="en-US" sz="2000"/>
              <a:t>Complex Data &amp; Poor Decision-Making </a:t>
            </a:r>
            <a:endParaRPr lang="en-US" altLang="en-US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/>
              <a:t>Unstructured data and lack of visualization make analysis slow and ineffective.  </a:t>
            </a:r>
            <a:endParaRPr lang="en-US" altLang="en-US" sz="2000"/>
          </a:p>
          <a:p>
            <a:pPr algn="just">
              <a:lnSpc>
                <a:spcPct val="120000"/>
              </a:lnSpc>
            </a:pPr>
            <a:endParaRPr lang="en-US" altLang="en-US" sz="2000"/>
          </a:p>
          <a:p>
            <a:pPr>
              <a:lnSpc>
                <a:spcPct val="120000"/>
              </a:lnSpc>
            </a:pP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26720" y="1696085"/>
            <a:ext cx="9162415" cy="43707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20000"/>
              </a:lnSpc>
            </a:pPr>
            <a:endParaRPr lang="en-US" altLang="en-US" sz="2000" b="1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sym typeface="+mn-ea"/>
              </a:rPr>
              <a:t>Power BI-based Sustainable Supply Chain Dashboard.  </a:t>
            </a:r>
            <a:endParaRPr lang="en-US" altLang="en-US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sym typeface="+mn-ea"/>
              </a:rPr>
              <a:t>Real-time insights for better supply chain visibility.  </a:t>
            </a:r>
            <a:endParaRPr lang="en-US" altLang="en-US" sz="2000"/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sym typeface="+mn-ea"/>
              </a:rPr>
              <a:t>Interactive visualizations to track costs, performance, and sustainability.  </a:t>
            </a:r>
            <a:endParaRPr lang="en-US" altLang="en-US" sz="2000"/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sym typeface="+mn-ea"/>
              </a:rPr>
              <a:t>Automated data processing &amp; alerts for proactive decision-making.  </a:t>
            </a:r>
            <a:endParaRPr lang="en-US" altLang="en-US" sz="2000">
              <a:sym typeface="+mn-ea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2000">
              <a:sym typeface="+mn-ea"/>
            </a:endParaRP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2000"/>
          </a:p>
          <a:p>
            <a:pPr algn="just">
              <a:lnSpc>
                <a:spcPct val="120000"/>
              </a:lnSpc>
            </a:pPr>
            <a:r>
              <a:rPr lang="en-US" altLang="en-US" sz="2000" b="1">
                <a:sym typeface="+mn-ea"/>
              </a:rPr>
              <a:t>Result:</a:t>
            </a:r>
            <a:endParaRPr lang="en-US" altLang="en-US" sz="2000" b="1"/>
          </a:p>
          <a:p>
            <a:pPr algn="just">
              <a:lnSpc>
                <a:spcPct val="120000"/>
              </a:lnSpc>
            </a:pPr>
            <a:r>
              <a:rPr lang="en-US" altLang="en-US" sz="2000">
                <a:sym typeface="+mn-ea"/>
              </a:rPr>
              <a:t>cost-effective, efficient, and sustainable supply chain</a:t>
            </a:r>
            <a:endParaRPr lang="en-US" altLang="en-US" sz="20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 descr="Screenshot 2025-03-13 0229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75" y="1454785"/>
            <a:ext cx="11447145" cy="5205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0</TotalTime>
  <Words>7736</Words>
  <Application>WPS Presentation</Application>
  <PresentationFormat>Widescreen</PresentationFormat>
  <Paragraphs>150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Arial</vt:lpstr>
      <vt:lpstr>Wingdings</vt:lpstr>
      <vt:lpstr>Microsoft YaHei</vt:lpstr>
      <vt:lpstr>Arial Unicode MS</vt:lpstr>
      <vt:lpstr>Calibri</vt:lpstr>
      <vt:lpstr>Session 01 Design Thinking &amp; Critical Thinking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Dell</cp:lastModifiedBy>
  <cp:revision>5</cp:revision>
  <dcterms:created xsi:type="dcterms:W3CDTF">2024-12-31T09:40:00Z</dcterms:created>
  <dcterms:modified xsi:type="dcterms:W3CDTF">2025-03-14T05:58:23Z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D1C1A7D5389A483F922A08C16FEEF164_13</vt:lpwstr>
  </property>
  <property fmtid="{D5CDD505-2E9C-101B-9397-08002B2CF9AE}" pid="3" name="KSOProductBuildVer">
    <vt:lpwstr>1033-12.2.0.20326</vt:lpwstr>
  </property>
</Properties>
</file>