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45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27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anitha-raav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nitha01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US" sz="2400" b="1" i="0" u="none" strike="noStrike" cap="none" dirty="0">
                <a:solidFill>
                  <a:schemeClr val="dk1"/>
                </a:solidFill>
                <a:latin typeface="Calibri"/>
                <a:ea typeface="Calibri"/>
                <a:cs typeface="Calibri"/>
                <a:sym typeface="Calibri"/>
              </a:rPr>
              <a:t>An Exploratory Data Analysis on the Aspiring</a:t>
            </a:r>
          </a:p>
          <a:p>
            <a:pPr marL="0" marR="0" lvl="0" indent="0" algn="ctr" rtl="0">
              <a:spcBef>
                <a:spcPts val="0"/>
              </a:spcBef>
              <a:spcAft>
                <a:spcPts val="0"/>
              </a:spcAft>
              <a:buNone/>
            </a:pPr>
            <a:r>
              <a:rPr lang="en-US" sz="2400" b="1" i="0" u="none" strike="noStrike" cap="none" dirty="0">
                <a:solidFill>
                  <a:schemeClr val="dk1"/>
                </a:solidFill>
                <a:latin typeface="Calibri"/>
                <a:ea typeface="Calibri"/>
                <a:cs typeface="Calibri"/>
                <a:sym typeface="Calibri"/>
              </a:rPr>
              <a:t>Mind Employment Outcome (AMEO) 2015</a:t>
            </a:r>
          </a:p>
          <a:p>
            <a:pPr marL="0" marR="0" lvl="0" indent="0" algn="ctr" rtl="0">
              <a:spcBef>
                <a:spcPts val="0"/>
              </a:spcBef>
              <a:spcAft>
                <a:spcPts val="0"/>
              </a:spcAft>
              <a:buNone/>
            </a:pPr>
            <a:r>
              <a:rPr lang="en-US" sz="2400" b="1" i="0" u="none" strike="noStrike" cap="none" dirty="0">
                <a:solidFill>
                  <a:schemeClr val="dk1"/>
                </a:solidFill>
                <a:latin typeface="Calibri"/>
                <a:ea typeface="Calibri"/>
                <a:cs typeface="Calibri"/>
                <a:sym typeface="Calibri"/>
              </a:rPr>
              <a:t>study from AMCAT</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A640-0049-F817-7487-B01C4A7360CD}"/>
              </a:ext>
            </a:extLst>
          </p:cNvPr>
          <p:cNvSpPr>
            <a:spLocks noGrp="1"/>
          </p:cNvSpPr>
          <p:nvPr>
            <p:ph type="title"/>
          </p:nvPr>
        </p:nvSpPr>
        <p:spPr>
          <a:xfrm>
            <a:off x="838200" y="365125"/>
            <a:ext cx="10515600" cy="873471"/>
          </a:xfrm>
        </p:spPr>
        <p:txBody>
          <a:bodyPr/>
          <a:lstStyle/>
          <a:p>
            <a:r>
              <a:rPr lang="en-US" b="1" dirty="0">
                <a:solidFill>
                  <a:srgbClr val="FF0000"/>
                </a:solidFill>
                <a:latin typeface="Times New Roman" panose="02020603050405020304" pitchFamily="18" charset="0"/>
                <a:cs typeface="Times New Roman" panose="02020603050405020304" pitchFamily="18" charset="0"/>
              </a:rPr>
              <a:t>Univariate analysis - Visual</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670C32E-04B5-F176-D8A2-9C53656CF6AB}"/>
              </a:ext>
            </a:extLst>
          </p:cNvPr>
          <p:cNvSpPr>
            <a:spLocks noGrp="1"/>
          </p:cNvSpPr>
          <p:nvPr>
            <p:ph type="body" idx="1"/>
          </p:nvPr>
        </p:nvSpPr>
        <p:spPr/>
        <p:txBody>
          <a:bodyPr>
            <a:normAutofit fontScale="92500" lnSpcReduction="20000"/>
          </a:bodyPr>
          <a:lstStyle/>
          <a:p>
            <a:r>
              <a:rPr lang="en-US" b="0" i="0" dirty="0">
                <a:solidFill>
                  <a:srgbClr val="212121"/>
                </a:solidFill>
                <a:effectLst/>
                <a:latin typeface="Roboto" panose="02000000000000000000" pitchFamily="2" charset="0"/>
              </a:rPr>
              <a:t>This shows the distribution of </a:t>
            </a:r>
            <a:r>
              <a:rPr lang="en-US" b="0" i="0" dirty="0" err="1">
                <a:solidFill>
                  <a:srgbClr val="212121"/>
                </a:solidFill>
                <a:effectLst/>
                <a:latin typeface="Roboto" panose="02000000000000000000" pitchFamily="2" charset="0"/>
              </a:rPr>
              <a:t>salaray</a:t>
            </a:r>
            <a:r>
              <a:rPr lang="en-US" b="0" i="0" dirty="0">
                <a:solidFill>
                  <a:srgbClr val="212121"/>
                </a:solidFill>
                <a:effectLst/>
                <a:latin typeface="Roboto" panose="02000000000000000000" pitchFamily="2" charset="0"/>
              </a:rPr>
              <a:t> amongst the </a:t>
            </a: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endParaRPr lang="en-US" dirty="0">
              <a:solidFill>
                <a:srgbClr val="212121"/>
              </a:solidFill>
              <a:latin typeface="Roboto" panose="02000000000000000000" pitchFamily="2" charset="0"/>
            </a:endParaRPr>
          </a:p>
          <a:p>
            <a:endParaRPr lang="en-US" b="0" i="0" dirty="0">
              <a:solidFill>
                <a:srgbClr val="212121"/>
              </a:solidFill>
              <a:effectLst/>
              <a:latin typeface="Roboto" panose="02000000000000000000" pitchFamily="2" charset="0"/>
            </a:endParaRPr>
          </a:p>
          <a:p>
            <a:r>
              <a:rPr lang="en-US" b="1" i="0" dirty="0">
                <a:solidFill>
                  <a:srgbClr val="212121"/>
                </a:solidFill>
                <a:effectLst/>
                <a:latin typeface="Times New Roman" panose="02020603050405020304" pitchFamily="18" charset="0"/>
                <a:cs typeface="Times New Roman" panose="02020603050405020304" pitchFamily="18" charset="0"/>
              </a:rPr>
              <a:t>This shows the distribution of salary amongst the candidates.</a:t>
            </a:r>
          </a:p>
        </p:txBody>
      </p:sp>
      <p:pic>
        <p:nvPicPr>
          <p:cNvPr id="5" name="Picture 4">
            <a:extLst>
              <a:ext uri="{FF2B5EF4-FFF2-40B4-BE49-F238E27FC236}">
                <a16:creationId xmlns:a16="http://schemas.microsoft.com/office/drawing/2014/main" id="{76DE5CD6-433E-176E-8A0F-43DED8888082}"/>
              </a:ext>
            </a:extLst>
          </p:cNvPr>
          <p:cNvPicPr>
            <a:picLocks noChangeAspect="1"/>
          </p:cNvPicPr>
          <p:nvPr/>
        </p:nvPicPr>
        <p:blipFill>
          <a:blip r:embed="rId2"/>
          <a:stretch>
            <a:fillRect/>
          </a:stretch>
        </p:blipFill>
        <p:spPr>
          <a:xfrm>
            <a:off x="899387" y="1542787"/>
            <a:ext cx="10393225" cy="3772426"/>
          </a:xfrm>
          <a:prstGeom prst="rect">
            <a:avLst/>
          </a:prstGeom>
        </p:spPr>
      </p:pic>
    </p:spTree>
    <p:extLst>
      <p:ext uri="{BB962C8B-B14F-4D97-AF65-F5344CB8AC3E}">
        <p14:creationId xmlns:p14="http://schemas.microsoft.com/office/powerpoint/2010/main" val="24727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9690-63AA-9E18-FCA6-89BEAAD3D68E}"/>
              </a:ext>
            </a:extLst>
          </p:cNvPr>
          <p:cNvSpPr>
            <a:spLocks noGrp="1"/>
          </p:cNvSpPr>
          <p:nvPr>
            <p:ph type="title"/>
          </p:nvPr>
        </p:nvSpPr>
        <p:spPr>
          <a:xfrm>
            <a:off x="838200" y="365125"/>
            <a:ext cx="10515600" cy="773719"/>
          </a:xfrm>
        </p:spPr>
        <p:txBody>
          <a:bodyPr/>
          <a:lstStyle/>
          <a:p>
            <a:r>
              <a:rPr lang="en-US" b="1" dirty="0">
                <a:solidFill>
                  <a:srgbClr val="FF0000"/>
                </a:solidFill>
                <a:latin typeface="Times New Roman" panose="02020603050405020304" pitchFamily="18" charset="0"/>
                <a:cs typeface="Times New Roman" panose="02020603050405020304" pitchFamily="18" charset="0"/>
              </a:rPr>
              <a:t>Bivariate Analysis - Visual</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D8BFACD-BB40-EF1D-BB88-6B1B3B7C3430}"/>
              </a:ext>
            </a:extLst>
          </p:cNvPr>
          <p:cNvSpPr>
            <a:spLocks noGrp="1"/>
          </p:cNvSpPr>
          <p:nvPr>
            <p:ph type="body" idx="1"/>
          </p:nvPr>
        </p:nvSpPr>
        <p:spPr>
          <a:xfrm>
            <a:off x="838200" y="1221970"/>
            <a:ext cx="10515600" cy="5569527"/>
          </a:xfrm>
        </p:spPr>
        <p:txBody>
          <a:bodyPr>
            <a:normAutofit/>
          </a:bodyPr>
          <a:lstStyle/>
          <a:p>
            <a:r>
              <a:rPr lang="en-US" sz="2400" b="1" dirty="0"/>
              <a:t>Age Vs Experience                                 Gender Vs Salary</a:t>
            </a:r>
            <a:endParaRPr lang="en-IN" sz="2400" b="1" dirty="0"/>
          </a:p>
        </p:txBody>
      </p:sp>
      <p:pic>
        <p:nvPicPr>
          <p:cNvPr id="5" name="Picture 4">
            <a:extLst>
              <a:ext uri="{FF2B5EF4-FFF2-40B4-BE49-F238E27FC236}">
                <a16:creationId xmlns:a16="http://schemas.microsoft.com/office/drawing/2014/main" id="{028D96EC-0769-B123-0BB1-7732BC8AA900}"/>
              </a:ext>
            </a:extLst>
          </p:cNvPr>
          <p:cNvPicPr>
            <a:picLocks noChangeAspect="1"/>
          </p:cNvPicPr>
          <p:nvPr/>
        </p:nvPicPr>
        <p:blipFill>
          <a:blip r:embed="rId2"/>
          <a:stretch>
            <a:fillRect/>
          </a:stretch>
        </p:blipFill>
        <p:spPr>
          <a:xfrm>
            <a:off x="838200" y="1833610"/>
            <a:ext cx="4596938" cy="3731713"/>
          </a:xfrm>
          <a:prstGeom prst="rect">
            <a:avLst/>
          </a:prstGeom>
        </p:spPr>
      </p:pic>
      <p:pic>
        <p:nvPicPr>
          <p:cNvPr id="7" name="Picture 6">
            <a:extLst>
              <a:ext uri="{FF2B5EF4-FFF2-40B4-BE49-F238E27FC236}">
                <a16:creationId xmlns:a16="http://schemas.microsoft.com/office/drawing/2014/main" id="{1BB1B4F4-84CA-36DE-1F98-523FFA6888DE}"/>
              </a:ext>
            </a:extLst>
          </p:cNvPr>
          <p:cNvPicPr>
            <a:picLocks noChangeAspect="1"/>
          </p:cNvPicPr>
          <p:nvPr/>
        </p:nvPicPr>
        <p:blipFill>
          <a:blip r:embed="rId3"/>
          <a:stretch>
            <a:fillRect/>
          </a:stretch>
        </p:blipFill>
        <p:spPr>
          <a:xfrm>
            <a:off x="5128952" y="1891799"/>
            <a:ext cx="6381404" cy="3969280"/>
          </a:xfrm>
          <a:prstGeom prst="rect">
            <a:avLst/>
          </a:prstGeom>
        </p:spPr>
      </p:pic>
      <p:sp>
        <p:nvSpPr>
          <p:cNvPr id="8" name="TextBox 7">
            <a:extLst>
              <a:ext uri="{FF2B5EF4-FFF2-40B4-BE49-F238E27FC236}">
                <a16:creationId xmlns:a16="http://schemas.microsoft.com/office/drawing/2014/main" id="{509F27DA-BFA6-250A-86FE-93550D69B3EF}"/>
              </a:ext>
            </a:extLst>
          </p:cNvPr>
          <p:cNvSpPr txBox="1"/>
          <p:nvPr/>
        </p:nvSpPr>
        <p:spPr>
          <a:xfrm>
            <a:off x="931025" y="5576158"/>
            <a:ext cx="6043353" cy="1169551"/>
          </a:xfrm>
          <a:prstGeom prst="rect">
            <a:avLst/>
          </a:prstGeom>
          <a:noFill/>
        </p:spPr>
        <p:txBody>
          <a:bodyPr wrap="square" rtlCol="0">
            <a:spAutoFit/>
          </a:bodyPr>
          <a:lstStyle/>
          <a:p>
            <a:r>
              <a:rPr lang="en-US" b="1" dirty="0"/>
              <a:t>From the plots, it is seen that the distribution of salary for males is higher, which also means they earn more. But as we saw in earlier analysis, the number of males to females in this study is unequal. Also, the plot shows a relationship between the age of duration of work for participants.</a:t>
            </a:r>
            <a:endParaRPr lang="en-IN" b="1" dirty="0"/>
          </a:p>
        </p:txBody>
      </p:sp>
    </p:spTree>
    <p:extLst>
      <p:ext uri="{BB962C8B-B14F-4D97-AF65-F5344CB8AC3E}">
        <p14:creationId xmlns:p14="http://schemas.microsoft.com/office/powerpoint/2010/main" val="199180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7410-7D4D-58CE-8828-A00141EC9F14}"/>
              </a:ext>
            </a:extLst>
          </p:cNvPr>
          <p:cNvSpPr>
            <a:spLocks noGrp="1"/>
          </p:cNvSpPr>
          <p:nvPr>
            <p:ph type="title"/>
          </p:nvPr>
        </p:nvSpPr>
        <p:spPr>
          <a:xfrm>
            <a:off x="838200" y="99752"/>
            <a:ext cx="10515600" cy="1213659"/>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Is there a relationship between gender and specialization?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473ADC0-7C68-9413-4175-FAAD052E1E42}"/>
              </a:ext>
            </a:extLst>
          </p:cNvPr>
          <p:cNvSpPr>
            <a:spLocks noGrp="1"/>
          </p:cNvSpPr>
          <p:nvPr>
            <p:ph type="body" idx="1"/>
          </p:nvPr>
        </p:nvSpPr>
        <p:spPr>
          <a:xfrm>
            <a:off x="838200" y="1438102"/>
            <a:ext cx="10515600" cy="5054138"/>
          </a:xfrm>
        </p:spPr>
        <p:txBody>
          <a:bodyPr>
            <a:normAutofit fontScale="85000" lnSpcReduction="20000"/>
          </a:bodyPr>
          <a:lstStyle/>
          <a:p>
            <a:endParaRPr lang="en-US" dirty="0"/>
          </a:p>
          <a:p>
            <a:endParaRPr lang="en-IN" dirty="0"/>
          </a:p>
          <a:p>
            <a:endParaRPr lang="en-IN" dirty="0"/>
          </a:p>
          <a:p>
            <a:endParaRPr lang="en-IN" dirty="0"/>
          </a:p>
          <a:p>
            <a:endParaRPr lang="en-IN" dirty="0"/>
          </a:p>
          <a:p>
            <a:endParaRPr lang="en-IN" dirty="0"/>
          </a:p>
          <a:p>
            <a:pPr marL="114300" indent="0" algn="l">
              <a:buNone/>
            </a:pPr>
            <a:endParaRPr lang="en-US" sz="2600" b="1" i="0" dirty="0">
              <a:solidFill>
                <a:srgbClr val="212121"/>
              </a:solidFill>
              <a:effectLst/>
              <a:latin typeface="Roboto" panose="02000000000000000000" pitchFamily="2" charset="0"/>
            </a:endParaRPr>
          </a:p>
          <a:p>
            <a:pPr marL="114300" indent="0" algn="l">
              <a:buNone/>
            </a:pPr>
            <a:endParaRPr lang="en-US" sz="2600" b="1" i="0" dirty="0">
              <a:solidFill>
                <a:srgbClr val="212121"/>
              </a:solidFill>
              <a:effectLst/>
              <a:latin typeface="Roboto" panose="02000000000000000000" pitchFamily="2" charset="0"/>
            </a:endParaRPr>
          </a:p>
          <a:p>
            <a:pPr marL="114300" indent="0" algn="l">
              <a:buNone/>
            </a:pPr>
            <a:endParaRPr lang="en-US" sz="2600" b="1" i="0" dirty="0">
              <a:solidFill>
                <a:srgbClr val="212121"/>
              </a:solidFill>
              <a:effectLst/>
              <a:latin typeface="Roboto" panose="02000000000000000000" pitchFamily="2" charset="0"/>
            </a:endParaRPr>
          </a:p>
          <a:p>
            <a:pPr algn="l">
              <a:buFont typeface="Arial" panose="020B0604020202020204" pitchFamily="34" charset="0"/>
              <a:buChar char="•"/>
            </a:pPr>
            <a:r>
              <a:rPr lang="en-US" sz="2600" i="0" dirty="0">
                <a:solidFill>
                  <a:srgbClr val="212121"/>
                </a:solidFill>
                <a:effectLst/>
                <a:latin typeface="Times New Roman" panose="02020603050405020304" pitchFamily="18" charset="0"/>
                <a:cs typeface="Times New Roman" panose="02020603050405020304" pitchFamily="18" charset="0"/>
              </a:rPr>
              <a:t>The analysis reveals a statistically significant association between gender and specialization among the candidates in the dataset. The p-value obtained from the chi-squared test is significantly smaller than the typical significance level of 0.05, providing strong evidence to reject the null hypothesis. This suggests that gender plays a role in the selection of specialization, indicating a potential influence of societal or personal factors on career choices.</a:t>
            </a:r>
          </a:p>
        </p:txBody>
      </p:sp>
      <p:pic>
        <p:nvPicPr>
          <p:cNvPr id="5" name="Picture 4">
            <a:extLst>
              <a:ext uri="{FF2B5EF4-FFF2-40B4-BE49-F238E27FC236}">
                <a16:creationId xmlns:a16="http://schemas.microsoft.com/office/drawing/2014/main" id="{964DA6D0-EF8F-328E-324C-A5CE3D6F9260}"/>
              </a:ext>
            </a:extLst>
          </p:cNvPr>
          <p:cNvPicPr>
            <a:picLocks noChangeAspect="1"/>
          </p:cNvPicPr>
          <p:nvPr/>
        </p:nvPicPr>
        <p:blipFill>
          <a:blip r:embed="rId2"/>
          <a:stretch>
            <a:fillRect/>
          </a:stretch>
        </p:blipFill>
        <p:spPr>
          <a:xfrm>
            <a:off x="838200" y="1438102"/>
            <a:ext cx="7163800" cy="3067478"/>
          </a:xfrm>
          <a:prstGeom prst="rect">
            <a:avLst/>
          </a:prstGeom>
        </p:spPr>
      </p:pic>
    </p:spTree>
    <p:extLst>
      <p:ext uri="{BB962C8B-B14F-4D97-AF65-F5344CB8AC3E}">
        <p14:creationId xmlns:p14="http://schemas.microsoft.com/office/powerpoint/2010/main" val="23034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5FBE-B70D-BCBB-6DCF-4AEB8DAE0864}"/>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What specialization earns more salary? </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CB14C0C-4525-DD7F-FBD9-CBABAF3D9A97}"/>
              </a:ext>
            </a:extLst>
          </p:cNvPr>
          <p:cNvSpPr>
            <a:spLocks noGrp="1"/>
          </p:cNvSpPr>
          <p:nvPr>
            <p:ph type="body" idx="1"/>
          </p:nvPr>
        </p:nvSpPr>
        <p:spPr>
          <a:xfrm>
            <a:off x="838199" y="1562793"/>
            <a:ext cx="10924309" cy="4614170"/>
          </a:xfrm>
        </p:spPr>
        <p:txBody>
          <a:bodyPr/>
          <a:lstStyle/>
          <a:p>
            <a:pPr marL="114300" indent="0">
              <a:buNone/>
            </a:pPr>
            <a:endParaRPr lang="en-IN" dirty="0"/>
          </a:p>
        </p:txBody>
      </p:sp>
      <p:pic>
        <p:nvPicPr>
          <p:cNvPr id="5" name="Picture 4">
            <a:extLst>
              <a:ext uri="{FF2B5EF4-FFF2-40B4-BE49-F238E27FC236}">
                <a16:creationId xmlns:a16="http://schemas.microsoft.com/office/drawing/2014/main" id="{C3C2B98B-8A73-981E-C7FA-73B3290FBD03}"/>
              </a:ext>
            </a:extLst>
          </p:cNvPr>
          <p:cNvPicPr>
            <a:picLocks noChangeAspect="1"/>
          </p:cNvPicPr>
          <p:nvPr/>
        </p:nvPicPr>
        <p:blipFill>
          <a:blip r:embed="rId3"/>
          <a:stretch>
            <a:fillRect/>
          </a:stretch>
        </p:blipFill>
        <p:spPr>
          <a:xfrm>
            <a:off x="989215" y="1562793"/>
            <a:ext cx="6168044" cy="5095702"/>
          </a:xfrm>
          <a:prstGeom prst="rect">
            <a:avLst/>
          </a:prstGeom>
        </p:spPr>
      </p:pic>
      <p:sp>
        <p:nvSpPr>
          <p:cNvPr id="7" name="TextBox 6">
            <a:extLst>
              <a:ext uri="{FF2B5EF4-FFF2-40B4-BE49-F238E27FC236}">
                <a16:creationId xmlns:a16="http://schemas.microsoft.com/office/drawing/2014/main" id="{FFCCB881-7F9D-B73C-EF96-C046D007A108}"/>
              </a:ext>
            </a:extLst>
          </p:cNvPr>
          <p:cNvSpPr txBox="1"/>
          <p:nvPr/>
        </p:nvSpPr>
        <p:spPr>
          <a:xfrm>
            <a:off x="7448204" y="1911927"/>
            <a:ext cx="4006734" cy="347787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212121"/>
                </a:solidFill>
                <a:effectLst/>
                <a:latin typeface="Times New Roman" panose="02020603050405020304" pitchFamily="18" charset="0"/>
                <a:cs typeface="Times New Roman" panose="02020603050405020304" pitchFamily="18" charset="0"/>
              </a:rPr>
              <a:t>Chemical engineering has a wider spread of salary range</a:t>
            </a:r>
          </a:p>
          <a:p>
            <a:pPr algn="l">
              <a:buFont typeface="Arial" panose="020B0604020202020204" pitchFamily="34" charset="0"/>
              <a:buChar char="•"/>
            </a:pPr>
            <a:r>
              <a:rPr lang="en-US" sz="2000" b="0" i="0" dirty="0">
                <a:solidFill>
                  <a:srgbClr val="212121"/>
                </a:solidFill>
                <a:effectLst/>
                <a:latin typeface="Times New Roman" panose="02020603050405020304" pitchFamily="18" charset="0"/>
                <a:cs typeface="Times New Roman" panose="02020603050405020304" pitchFamily="18" charset="0"/>
              </a:rPr>
              <a:t>Computer Science (CSE) has the most outlier cases - larger salary cases compared to other fields.</a:t>
            </a:r>
          </a:p>
          <a:p>
            <a:pPr algn="l">
              <a:buFont typeface="Arial" panose="020B0604020202020204" pitchFamily="34" charset="0"/>
              <a:buChar char="•"/>
            </a:pPr>
            <a:r>
              <a:rPr lang="en-US" sz="2000" b="0" i="0" dirty="0">
                <a:solidFill>
                  <a:srgbClr val="212121"/>
                </a:solidFill>
                <a:effectLst/>
                <a:latin typeface="Times New Roman" panose="02020603050405020304" pitchFamily="18" charset="0"/>
                <a:cs typeface="Times New Roman" panose="02020603050405020304" pitchFamily="18" charset="0"/>
              </a:rPr>
              <a:t>Aeronautical engineering and Metallurgical Engineering had the least spread of salary ranges</a:t>
            </a:r>
          </a:p>
          <a:p>
            <a:pPr algn="l">
              <a:buFont typeface="Arial" panose="020B0604020202020204" pitchFamily="34" charset="0"/>
              <a:buChar char="•"/>
            </a:pPr>
            <a:r>
              <a:rPr lang="en-US" sz="2000" b="0" i="0" dirty="0">
                <a:solidFill>
                  <a:srgbClr val="212121"/>
                </a:solidFill>
                <a:effectLst/>
                <a:latin typeface="Times New Roman" panose="02020603050405020304" pitchFamily="18" charset="0"/>
                <a:cs typeface="Times New Roman" panose="02020603050405020304" pitchFamily="18" charset="0"/>
              </a:rPr>
              <a:t>Production and Chemical Engineers have the highest median salary amongst the different specializations</a:t>
            </a:r>
          </a:p>
        </p:txBody>
      </p:sp>
    </p:spTree>
    <p:extLst>
      <p:ext uri="{BB962C8B-B14F-4D97-AF65-F5344CB8AC3E}">
        <p14:creationId xmlns:p14="http://schemas.microsoft.com/office/powerpoint/2010/main" val="367638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9413-2218-B387-7725-333859F11B03}"/>
              </a:ext>
            </a:extLst>
          </p:cNvPr>
          <p:cNvSpPr>
            <a:spLocks noGrp="1"/>
          </p:cNvSpPr>
          <p:nvPr>
            <p:ph type="title"/>
          </p:nvPr>
        </p:nvSpPr>
        <p:spPr>
          <a:xfrm>
            <a:off x="838200" y="-739832"/>
            <a:ext cx="10515600" cy="2011680"/>
          </a:xfrm>
        </p:spPr>
        <p:txBody>
          <a:bodyPr/>
          <a:lstStyle/>
          <a:p>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Conclusions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1F6417C-37D9-0F61-7B33-33CD2B3AC9A3}"/>
              </a:ext>
            </a:extLst>
          </p:cNvPr>
          <p:cNvSpPr>
            <a:spLocks noGrp="1"/>
          </p:cNvSpPr>
          <p:nvPr>
            <p:ph type="body" idx="1"/>
          </p:nvPr>
        </p:nvSpPr>
        <p:spPr>
          <a:xfrm>
            <a:off x="838200" y="1271848"/>
            <a:ext cx="10515600" cy="4905115"/>
          </a:xfrm>
        </p:spPr>
        <p:txBody>
          <a:bodyPr>
            <a:normAutofit fontScale="85000" lnSpcReduction="20000"/>
          </a:bodyPr>
          <a:lstStyle/>
          <a:p>
            <a:pPr marL="114300" indent="0">
              <a:buNone/>
            </a:pPr>
            <a:r>
              <a:rPr lang="en-US" dirty="0">
                <a:latin typeface="Times New Roman" panose="02020603050405020304" pitchFamily="18" charset="0"/>
                <a:cs typeface="Times New Roman" panose="02020603050405020304" pitchFamily="18" charset="0"/>
              </a:rPr>
              <a:t>Following the insights generated from my analysis, I can make the following conclusions: </a:t>
            </a:r>
          </a:p>
          <a:p>
            <a:r>
              <a:rPr lang="en-US" dirty="0">
                <a:latin typeface="Times New Roman" panose="02020603050405020304" pitchFamily="18" charset="0"/>
                <a:cs typeface="Times New Roman" panose="02020603050405020304" pitchFamily="18" charset="0"/>
              </a:rPr>
              <a:t>In the 2015 study, there were more male candidates compared to the female candidates who took part in the tests. </a:t>
            </a:r>
          </a:p>
          <a:p>
            <a:r>
              <a:rPr lang="en-US" dirty="0">
                <a:latin typeface="Times New Roman" panose="02020603050405020304" pitchFamily="18" charset="0"/>
                <a:cs typeface="Times New Roman" panose="02020603050405020304" pitchFamily="18" charset="0"/>
              </a:rPr>
              <a:t>The maximum scores for each AMCAT test section was 900. A perfect score was achieved in the Quant section alone with the highest scores in the English and Logical section being 875 and 795 respectively. </a:t>
            </a:r>
          </a:p>
          <a:p>
            <a:pPr algn="l">
              <a:buFont typeface="Arial" panose="020B0604020202020204" pitchFamily="34" charset="0"/>
              <a:buChar char="•"/>
            </a:pPr>
            <a:r>
              <a:rPr lang="en-US" sz="2800" b="0" i="0" dirty="0">
                <a:solidFill>
                  <a:srgbClr val="212121"/>
                </a:solidFill>
                <a:effectLst/>
                <a:latin typeface="Times New Roman" panose="02020603050405020304" pitchFamily="18" charset="0"/>
                <a:cs typeface="Times New Roman" panose="02020603050405020304" pitchFamily="18" charset="0"/>
              </a:rPr>
              <a:t>Computer programming has the largest spread of scores compared to the others, also boasting of the highest median value.</a:t>
            </a:r>
          </a:p>
          <a:p>
            <a:r>
              <a:rPr lang="en-US" dirty="0">
                <a:latin typeface="Times New Roman" panose="02020603050405020304" pitchFamily="18" charset="0"/>
                <a:cs typeface="Times New Roman" panose="02020603050405020304" pitchFamily="18" charset="0"/>
              </a:rPr>
              <a:t>From the plots, it is seen that the distribution of salary for males is higher, which also means they earn more. But as we saw in earlier analysis, the number of males to females in this study is unequal. Also, the plot shows a relationship between the age of duration of work for participants.</a:t>
            </a:r>
          </a:p>
          <a:p>
            <a:r>
              <a:rPr lang="en-US" dirty="0">
                <a:latin typeface="Times New Roman" panose="02020603050405020304" pitchFamily="18" charset="0"/>
                <a:cs typeface="Times New Roman" panose="02020603050405020304" pitchFamily="18" charset="0"/>
              </a:rPr>
              <a:t>Production and Chemical Engineers have the highest median salary amongst the different specializations. </a:t>
            </a:r>
          </a:p>
        </p:txBody>
      </p:sp>
    </p:spTree>
    <p:extLst>
      <p:ext uri="{BB962C8B-B14F-4D97-AF65-F5344CB8AC3E}">
        <p14:creationId xmlns:p14="http://schemas.microsoft.com/office/powerpoint/2010/main" val="350823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454188" cy="520138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IN"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US" sz="2400" dirty="0">
                <a:latin typeface="Times New Roman" panose="02020603050405020304" pitchFamily="18" charset="0"/>
                <a:cs typeface="Times New Roman" panose="02020603050405020304" pitchFamily="18" charset="0"/>
              </a:rPr>
              <a:t>I am Anitha Raavi, a graduate from Mahindra University in the branch of Computer Science and Engineering(CSE) and a aspiring data analyst. I am versed in the use of Excel, SQL, Python libraries (Pandas,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Matplotlib, and many others), and Power BI to extract relevant and domain-specific insights from data. Some of my projects include building a machine learning model to identify the fake news and many others. </a:t>
            </a:r>
          </a:p>
          <a:p>
            <a:pPr marR="0" lvl="0" algn="l" rtl="0">
              <a:spcBef>
                <a:spcPts val="0"/>
              </a:spcBef>
              <a:spcAft>
                <a:spcPts val="0"/>
              </a:spcAft>
              <a:buClr>
                <a:schemeClr val="dk1"/>
              </a:buClr>
              <a:buSzPts val="1800"/>
            </a:pPr>
            <a:endParaRPr lang="en-US" sz="24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latin typeface="Times New Roman" panose="02020603050405020304" pitchFamily="18" charset="0"/>
                <a:cs typeface="Times New Roman" panose="02020603050405020304" pitchFamily="18" charset="0"/>
              </a:rPr>
              <a:t>For this project, this is a concise report capturing my data analysis workflow, insights, and conclusion for the exploratory data analysis of the Aspiring Mind Employment Outcome Study conducted in 2015.</a:t>
            </a:r>
          </a:p>
          <a:p>
            <a:pPr marR="0" lvl="0" algn="l" rtl="0">
              <a:spcBef>
                <a:spcPts val="0"/>
              </a:spcBef>
              <a:spcAft>
                <a:spcPts val="0"/>
              </a:spcAft>
              <a:buClr>
                <a:schemeClr val="dk1"/>
              </a:buClr>
              <a:buSzPts val="1800"/>
            </a:pPr>
            <a:endParaRPr lang="en-US" sz="24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2400" dirty="0">
                <a:latin typeface="Times New Roman" panose="02020603050405020304" pitchFamily="18" charset="0"/>
                <a:cs typeface="Times New Roman" panose="02020603050405020304" pitchFamily="18" charset="0"/>
              </a:rPr>
              <a:t>• Have a look at my portfolio below : </a:t>
            </a:r>
          </a:p>
          <a:p>
            <a:pPr marR="0" lvl="0" algn="l" rtl="0">
              <a:spcBef>
                <a:spcPts val="0"/>
              </a:spcBef>
              <a:spcAft>
                <a:spcPts val="0"/>
              </a:spcAft>
              <a:buClr>
                <a:schemeClr val="dk1"/>
              </a:buClr>
              <a:buSzPts val="1800"/>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Linkedin</a:t>
            </a:r>
            <a:r>
              <a:rPr lang="en-US" sz="2400" dirty="0">
                <a:latin typeface="Times New Roman" panose="02020603050405020304" pitchFamily="18" charset="0"/>
                <a:cs typeface="Times New Roman" panose="02020603050405020304" pitchFamily="18" charset="0"/>
              </a:rPr>
              <a:t> – </a:t>
            </a:r>
            <a:r>
              <a:rPr lang="en-IN" sz="2400" b="0" i="0" dirty="0">
                <a:effectLst/>
                <a:latin typeface="Times New Roman" panose="02020603050405020304" pitchFamily="18" charset="0"/>
                <a:cs typeface="Times New Roman" panose="02020603050405020304" pitchFamily="18" charset="0"/>
                <a:hlinkClick r:id="rId3"/>
              </a:rPr>
              <a:t>www.linkedin.com/in/anitha-raavi</a:t>
            </a:r>
            <a:endParaRPr lang="en-US" sz="24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https://github.com/Anitha0123</a:t>
            </a:r>
            <a:r>
              <a:rPr lang="en-IN"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510783" y="714437"/>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14D4-4693-9E48-2D58-1796D6398147}"/>
              </a:ext>
            </a:extLst>
          </p:cNvPr>
          <p:cNvSpPr>
            <a:spLocks noGrp="1"/>
          </p:cNvSpPr>
          <p:nvPr>
            <p:ph type="title"/>
          </p:nvPr>
        </p:nvSpPr>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About AMCAT</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3B685B-26A2-5EF3-7751-9BBB02D44C2A}"/>
              </a:ext>
            </a:extLst>
          </p:cNvPr>
          <p:cNvSpPr>
            <a:spLocks noGrp="1"/>
          </p:cNvSpPr>
          <p:nvPr>
            <p:ph type="body"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AMCAT, known as Aspiring Minds Computer Adaptive Test is an AI-based computer adaptive test which evaluates job applicants on critical areas like communication skills, logical reasoning, quantitative skills, and job-specific domain skills thereby helping recruiters identify the suitability of a candidate for different job roles.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1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1AD-E84B-C041-7E6F-FDC032A48AA9}"/>
              </a:ext>
            </a:extLst>
          </p:cNvPr>
          <p:cNvSpPr>
            <a:spLocks noGrp="1"/>
          </p:cNvSpPr>
          <p:nvPr>
            <p:ph type="title"/>
          </p:nvPr>
        </p:nvSpPr>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Workflow</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EB85C7C-8FAC-7677-5584-EC13FA9DB56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Understanding the data – initial exploratory data analysis </a:t>
            </a:r>
          </a:p>
          <a:p>
            <a:r>
              <a:rPr lang="en-US" dirty="0">
                <a:latin typeface="Times New Roman" panose="02020603050405020304" pitchFamily="18" charset="0"/>
                <a:cs typeface="Times New Roman" panose="02020603050405020304" pitchFamily="18" charset="0"/>
              </a:rPr>
              <a:t>Data cleaning and transformation </a:t>
            </a:r>
          </a:p>
          <a:p>
            <a:r>
              <a:rPr lang="en-US" dirty="0">
                <a:latin typeface="Times New Roman" panose="02020603050405020304" pitchFamily="18" charset="0"/>
                <a:cs typeface="Times New Roman" panose="02020603050405020304" pitchFamily="18" charset="0"/>
              </a:rPr>
              <a:t>Univariate analysis – Visual and non visual analysis </a:t>
            </a:r>
          </a:p>
          <a:p>
            <a:r>
              <a:rPr lang="en-US" dirty="0">
                <a:latin typeface="Times New Roman" panose="02020603050405020304" pitchFamily="18" charset="0"/>
                <a:cs typeface="Times New Roman" panose="02020603050405020304" pitchFamily="18" charset="0"/>
              </a:rPr>
              <a:t>Bivariate analysis </a:t>
            </a:r>
          </a:p>
          <a:p>
            <a:r>
              <a:rPr lang="en-US" dirty="0">
                <a:latin typeface="Times New Roman" panose="02020603050405020304" pitchFamily="18" charset="0"/>
                <a:cs typeface="Times New Roman" panose="02020603050405020304" pitchFamily="18" charset="0"/>
              </a:rPr>
              <a:t>Solutions to hypothesis or questions </a:t>
            </a:r>
          </a:p>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98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55E9-27C9-80DC-B3AC-081546E362BA}"/>
              </a:ext>
            </a:extLst>
          </p:cNvPr>
          <p:cNvSpPr>
            <a:spLocks noGrp="1"/>
          </p:cNvSpPr>
          <p:nvPr>
            <p:ph type="title"/>
          </p:nvPr>
        </p:nvSpPr>
        <p:spPr>
          <a:xfrm>
            <a:off x="838200" y="365125"/>
            <a:ext cx="10515600" cy="782031"/>
          </a:xfrm>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Understanding the Data</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9EA5532-9BC5-E20C-EFAF-2FF96B59525C}"/>
              </a:ext>
            </a:extLst>
          </p:cNvPr>
          <p:cNvSpPr>
            <a:spLocks noGrp="1"/>
          </p:cNvSpPr>
          <p:nvPr>
            <p:ph type="body" idx="1"/>
          </p:nvPr>
        </p:nvSpPr>
        <p:spPr/>
        <p:txBody>
          <a:bodyPr/>
          <a:lstStyle/>
          <a:p>
            <a:r>
              <a:rPr lang="en-US" dirty="0"/>
              <a:t>This shows a view of the first five elements of the data.</a:t>
            </a:r>
            <a:endParaRPr lang="en-IN" dirty="0"/>
          </a:p>
        </p:txBody>
      </p:sp>
      <p:pic>
        <p:nvPicPr>
          <p:cNvPr id="5" name="Picture 4">
            <a:extLst>
              <a:ext uri="{FF2B5EF4-FFF2-40B4-BE49-F238E27FC236}">
                <a16:creationId xmlns:a16="http://schemas.microsoft.com/office/drawing/2014/main" id="{FDEAA638-A3D3-0608-9A2D-E0CF3462BB85}"/>
              </a:ext>
            </a:extLst>
          </p:cNvPr>
          <p:cNvPicPr>
            <a:picLocks noChangeAspect="1"/>
          </p:cNvPicPr>
          <p:nvPr/>
        </p:nvPicPr>
        <p:blipFill>
          <a:blip r:embed="rId2"/>
          <a:stretch>
            <a:fillRect/>
          </a:stretch>
        </p:blipFill>
        <p:spPr>
          <a:xfrm>
            <a:off x="838200" y="1463041"/>
            <a:ext cx="10515600" cy="4351338"/>
          </a:xfrm>
          <a:prstGeom prst="rect">
            <a:avLst/>
          </a:prstGeom>
        </p:spPr>
      </p:pic>
      <p:sp>
        <p:nvSpPr>
          <p:cNvPr id="6" name="TextBox 5">
            <a:extLst>
              <a:ext uri="{FF2B5EF4-FFF2-40B4-BE49-F238E27FC236}">
                <a16:creationId xmlns:a16="http://schemas.microsoft.com/office/drawing/2014/main" id="{5037DC28-5A64-0C81-0644-25F7E212720F}"/>
              </a:ext>
            </a:extLst>
          </p:cNvPr>
          <p:cNvSpPr txBox="1"/>
          <p:nvPr/>
        </p:nvSpPr>
        <p:spPr>
          <a:xfrm>
            <a:off x="3066011" y="5869186"/>
            <a:ext cx="605997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This shows a view of the first five elements of the data.</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3B6097-6D21-DA72-E6DD-C768F08C117C}"/>
              </a:ext>
            </a:extLst>
          </p:cNvPr>
          <p:cNvSpPr>
            <a:spLocks noGrp="1"/>
          </p:cNvSpPr>
          <p:nvPr>
            <p:ph type="body" idx="1"/>
          </p:nvPr>
        </p:nvSpPr>
        <p:spPr>
          <a:xfrm>
            <a:off x="838200" y="1246910"/>
            <a:ext cx="10515600" cy="5336770"/>
          </a:xfrm>
        </p:spPr>
        <p:txBody>
          <a:bodyPr>
            <a:normAutofit/>
          </a:bodyPr>
          <a:lstStyle/>
          <a:p>
            <a:pPr marL="114300" indent="0">
              <a:buNone/>
            </a:pPr>
            <a:endParaRPr lang="en-IN" dirty="0"/>
          </a:p>
        </p:txBody>
      </p:sp>
      <p:pic>
        <p:nvPicPr>
          <p:cNvPr id="7" name="Picture 6">
            <a:extLst>
              <a:ext uri="{FF2B5EF4-FFF2-40B4-BE49-F238E27FC236}">
                <a16:creationId xmlns:a16="http://schemas.microsoft.com/office/drawing/2014/main" id="{EAA99B11-A869-70FB-8EE9-530E019118DD}"/>
              </a:ext>
            </a:extLst>
          </p:cNvPr>
          <p:cNvPicPr>
            <a:picLocks noChangeAspect="1"/>
          </p:cNvPicPr>
          <p:nvPr/>
        </p:nvPicPr>
        <p:blipFill>
          <a:blip r:embed="rId2"/>
          <a:stretch>
            <a:fillRect/>
          </a:stretch>
        </p:blipFill>
        <p:spPr>
          <a:xfrm>
            <a:off x="997528" y="1055716"/>
            <a:ext cx="6700058" cy="2859579"/>
          </a:xfrm>
          <a:prstGeom prst="rect">
            <a:avLst/>
          </a:prstGeom>
        </p:spPr>
      </p:pic>
      <p:pic>
        <p:nvPicPr>
          <p:cNvPr id="9" name="Picture 8">
            <a:extLst>
              <a:ext uri="{FF2B5EF4-FFF2-40B4-BE49-F238E27FC236}">
                <a16:creationId xmlns:a16="http://schemas.microsoft.com/office/drawing/2014/main" id="{EDD1D5D1-7651-D262-EA7E-4276F40D1411}"/>
              </a:ext>
            </a:extLst>
          </p:cNvPr>
          <p:cNvPicPr>
            <a:picLocks noChangeAspect="1"/>
          </p:cNvPicPr>
          <p:nvPr/>
        </p:nvPicPr>
        <p:blipFill>
          <a:blip r:embed="rId3"/>
          <a:stretch>
            <a:fillRect/>
          </a:stretch>
        </p:blipFill>
        <p:spPr>
          <a:xfrm>
            <a:off x="6639462" y="1055716"/>
            <a:ext cx="4714338" cy="5121247"/>
          </a:xfrm>
          <a:prstGeom prst="rect">
            <a:avLst/>
          </a:prstGeom>
        </p:spPr>
      </p:pic>
      <p:pic>
        <p:nvPicPr>
          <p:cNvPr id="11" name="Picture 10">
            <a:extLst>
              <a:ext uri="{FF2B5EF4-FFF2-40B4-BE49-F238E27FC236}">
                <a16:creationId xmlns:a16="http://schemas.microsoft.com/office/drawing/2014/main" id="{EEE8E866-024C-80BC-F0D5-A585336E80B3}"/>
              </a:ext>
            </a:extLst>
          </p:cNvPr>
          <p:cNvPicPr>
            <a:picLocks noChangeAspect="1"/>
          </p:cNvPicPr>
          <p:nvPr/>
        </p:nvPicPr>
        <p:blipFill>
          <a:blip r:embed="rId4"/>
          <a:stretch>
            <a:fillRect/>
          </a:stretch>
        </p:blipFill>
        <p:spPr>
          <a:xfrm>
            <a:off x="838200" y="3807229"/>
            <a:ext cx="7175269" cy="2776451"/>
          </a:xfrm>
          <a:prstGeom prst="rect">
            <a:avLst/>
          </a:prstGeom>
        </p:spPr>
      </p:pic>
      <p:sp>
        <p:nvSpPr>
          <p:cNvPr id="13" name="Title 12">
            <a:extLst>
              <a:ext uri="{FF2B5EF4-FFF2-40B4-BE49-F238E27FC236}">
                <a16:creationId xmlns:a16="http://schemas.microsoft.com/office/drawing/2014/main" id="{19EDE8B2-8DD2-0E11-AF2E-EE0614A12FD0}"/>
              </a:ext>
            </a:extLst>
          </p:cNvPr>
          <p:cNvSpPr>
            <a:spLocks noGrp="1"/>
          </p:cNvSpPr>
          <p:nvPr>
            <p:ph type="title"/>
          </p:nvPr>
        </p:nvSpPr>
        <p:spPr>
          <a:xfrm>
            <a:off x="838200" y="-457199"/>
            <a:ext cx="10515600" cy="1512915"/>
          </a:xfrm>
        </p:spPr>
        <p:txBody>
          <a:bodyPr/>
          <a:lstStyle/>
          <a:p>
            <a:br>
              <a:rPr lang="en-US" b="1" dirty="0">
                <a:solidFill>
                  <a:srgbClr val="FF0000"/>
                </a:solidFill>
              </a:rPr>
            </a:br>
            <a:r>
              <a:rPr lang="en-US" b="1" dirty="0">
                <a:solidFill>
                  <a:srgbClr val="FF0000"/>
                </a:solidFill>
                <a:latin typeface="Times New Roman" panose="02020603050405020304" pitchFamily="18" charset="0"/>
                <a:cs typeface="Times New Roman" panose="02020603050405020304" pitchFamily="18" charset="0"/>
              </a:rPr>
              <a:t>Understanding the data</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50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367-518F-E954-016B-03ECB9E7F42B}"/>
              </a:ext>
            </a:extLst>
          </p:cNvPr>
          <p:cNvSpPr>
            <a:spLocks noGrp="1"/>
          </p:cNvSpPr>
          <p:nvPr>
            <p:ph type="title"/>
          </p:nvPr>
        </p:nvSpPr>
        <p:spPr>
          <a:xfrm>
            <a:off x="838200" y="124690"/>
            <a:ext cx="10515600" cy="556347"/>
          </a:xfrm>
        </p:spPr>
        <p:txBody>
          <a:bodyPr>
            <a:normAutofit fontScale="90000"/>
          </a:bodyPr>
          <a:lstStyle/>
          <a:p>
            <a:r>
              <a:rPr lang="en-US" sz="4800" b="1" dirty="0">
                <a:solidFill>
                  <a:srgbClr val="FF0000"/>
                </a:solidFill>
                <a:latin typeface="Times New Roman" panose="02020603050405020304" pitchFamily="18" charset="0"/>
                <a:cs typeface="Times New Roman" panose="02020603050405020304" pitchFamily="18" charset="0"/>
              </a:rPr>
              <a:t>Data Transformation</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23DF5A1-2554-FBFD-AC62-7A210684D543}"/>
              </a:ext>
            </a:extLst>
          </p:cNvPr>
          <p:cNvSpPr>
            <a:spLocks noGrp="1"/>
          </p:cNvSpPr>
          <p:nvPr>
            <p:ph type="body" idx="1"/>
          </p:nvPr>
        </p:nvSpPr>
        <p:spPr>
          <a:xfrm>
            <a:off x="838200" y="798022"/>
            <a:ext cx="10515600" cy="537894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2400" b="1" dirty="0"/>
              <a:t>Data cleaning and transformation steps</a:t>
            </a:r>
            <a:endParaRPr lang="en-IN" sz="2400" b="1" dirty="0"/>
          </a:p>
        </p:txBody>
      </p:sp>
      <p:pic>
        <p:nvPicPr>
          <p:cNvPr id="5" name="Picture 4">
            <a:extLst>
              <a:ext uri="{FF2B5EF4-FFF2-40B4-BE49-F238E27FC236}">
                <a16:creationId xmlns:a16="http://schemas.microsoft.com/office/drawing/2014/main" id="{59558B39-5C76-9EB2-6D41-0EC67B32AB4C}"/>
              </a:ext>
            </a:extLst>
          </p:cNvPr>
          <p:cNvPicPr>
            <a:picLocks noChangeAspect="1"/>
          </p:cNvPicPr>
          <p:nvPr/>
        </p:nvPicPr>
        <p:blipFill>
          <a:blip r:embed="rId2"/>
          <a:stretch>
            <a:fillRect/>
          </a:stretch>
        </p:blipFill>
        <p:spPr>
          <a:xfrm>
            <a:off x="777744" y="837469"/>
            <a:ext cx="4966351" cy="4590742"/>
          </a:xfrm>
          <a:prstGeom prst="rect">
            <a:avLst/>
          </a:prstGeom>
        </p:spPr>
      </p:pic>
      <p:pic>
        <p:nvPicPr>
          <p:cNvPr id="7" name="Picture 6">
            <a:extLst>
              <a:ext uri="{FF2B5EF4-FFF2-40B4-BE49-F238E27FC236}">
                <a16:creationId xmlns:a16="http://schemas.microsoft.com/office/drawing/2014/main" id="{E23D2536-2DD7-8A3F-8B32-21453A346FD8}"/>
              </a:ext>
            </a:extLst>
          </p:cNvPr>
          <p:cNvPicPr>
            <a:picLocks noChangeAspect="1"/>
          </p:cNvPicPr>
          <p:nvPr/>
        </p:nvPicPr>
        <p:blipFill>
          <a:blip r:embed="rId3"/>
          <a:stretch>
            <a:fillRect/>
          </a:stretch>
        </p:blipFill>
        <p:spPr>
          <a:xfrm>
            <a:off x="6095999" y="798022"/>
            <a:ext cx="4660670" cy="4630190"/>
          </a:xfrm>
          <a:prstGeom prst="rect">
            <a:avLst/>
          </a:prstGeom>
        </p:spPr>
      </p:pic>
    </p:spTree>
    <p:extLst>
      <p:ext uri="{BB962C8B-B14F-4D97-AF65-F5344CB8AC3E}">
        <p14:creationId xmlns:p14="http://schemas.microsoft.com/office/powerpoint/2010/main" val="365160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EABF-0D21-E661-5213-409F7B4204AE}"/>
              </a:ext>
            </a:extLst>
          </p:cNvPr>
          <p:cNvSpPr>
            <a:spLocks noGrp="1"/>
          </p:cNvSpPr>
          <p:nvPr>
            <p:ph type="title"/>
          </p:nvPr>
        </p:nvSpPr>
        <p:spPr>
          <a:xfrm>
            <a:off x="838200" y="365126"/>
            <a:ext cx="10515600" cy="765406"/>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Univariate analysis – Non visual analysis</a:t>
            </a:r>
          </a:p>
        </p:txBody>
      </p:sp>
      <p:sp>
        <p:nvSpPr>
          <p:cNvPr id="3" name="Text Placeholder 2">
            <a:extLst>
              <a:ext uri="{FF2B5EF4-FFF2-40B4-BE49-F238E27FC236}">
                <a16:creationId xmlns:a16="http://schemas.microsoft.com/office/drawing/2014/main" id="{99E66CC1-11D0-CB94-9670-A8C5B5C77114}"/>
              </a:ext>
            </a:extLst>
          </p:cNvPr>
          <p:cNvSpPr>
            <a:spLocks noGrp="1"/>
          </p:cNvSpPr>
          <p:nvPr>
            <p:ph type="body" idx="1"/>
          </p:nvPr>
        </p:nvSpPr>
        <p:spPr>
          <a:xfrm>
            <a:off x="838200" y="1280160"/>
            <a:ext cx="10515600" cy="4896803"/>
          </a:xfrm>
        </p:spPr>
        <p:txBody>
          <a:bodyPr/>
          <a:lstStyle/>
          <a:p>
            <a:pPr marL="114300" indent="0">
              <a:buNone/>
            </a:pPr>
            <a:r>
              <a:rPr lang="en-US" dirty="0"/>
              <a:t>.</a:t>
            </a:r>
            <a:endParaRPr lang="en-IN" dirty="0"/>
          </a:p>
        </p:txBody>
      </p:sp>
      <p:pic>
        <p:nvPicPr>
          <p:cNvPr id="5" name="Picture 4">
            <a:extLst>
              <a:ext uri="{FF2B5EF4-FFF2-40B4-BE49-F238E27FC236}">
                <a16:creationId xmlns:a16="http://schemas.microsoft.com/office/drawing/2014/main" id="{6016CF4C-F35B-457C-94EE-6A41767198AC}"/>
              </a:ext>
            </a:extLst>
          </p:cNvPr>
          <p:cNvPicPr>
            <a:picLocks noChangeAspect="1"/>
          </p:cNvPicPr>
          <p:nvPr/>
        </p:nvPicPr>
        <p:blipFill>
          <a:blip r:embed="rId3"/>
          <a:stretch>
            <a:fillRect/>
          </a:stretch>
        </p:blipFill>
        <p:spPr>
          <a:xfrm>
            <a:off x="962890" y="1429788"/>
            <a:ext cx="3908368" cy="2197735"/>
          </a:xfrm>
          <a:prstGeom prst="rect">
            <a:avLst/>
          </a:prstGeom>
        </p:spPr>
      </p:pic>
      <p:pic>
        <p:nvPicPr>
          <p:cNvPr id="7" name="Picture 6">
            <a:extLst>
              <a:ext uri="{FF2B5EF4-FFF2-40B4-BE49-F238E27FC236}">
                <a16:creationId xmlns:a16="http://schemas.microsoft.com/office/drawing/2014/main" id="{773A151D-0306-0D8A-EB34-AAD1B0A36201}"/>
              </a:ext>
            </a:extLst>
          </p:cNvPr>
          <p:cNvPicPr>
            <a:picLocks noChangeAspect="1"/>
          </p:cNvPicPr>
          <p:nvPr/>
        </p:nvPicPr>
        <p:blipFill>
          <a:blip r:embed="rId4"/>
          <a:stretch>
            <a:fillRect/>
          </a:stretch>
        </p:blipFill>
        <p:spPr>
          <a:xfrm>
            <a:off x="5577837" y="1429788"/>
            <a:ext cx="2629267" cy="4896803"/>
          </a:xfrm>
          <a:prstGeom prst="rect">
            <a:avLst/>
          </a:prstGeom>
        </p:spPr>
      </p:pic>
      <p:pic>
        <p:nvPicPr>
          <p:cNvPr id="9" name="Picture 8">
            <a:extLst>
              <a:ext uri="{FF2B5EF4-FFF2-40B4-BE49-F238E27FC236}">
                <a16:creationId xmlns:a16="http://schemas.microsoft.com/office/drawing/2014/main" id="{AF1691F0-1753-21F6-3D49-0D69F8A489E4}"/>
              </a:ext>
            </a:extLst>
          </p:cNvPr>
          <p:cNvPicPr>
            <a:picLocks noChangeAspect="1"/>
          </p:cNvPicPr>
          <p:nvPr/>
        </p:nvPicPr>
        <p:blipFill>
          <a:blip r:embed="rId5"/>
          <a:stretch>
            <a:fillRect/>
          </a:stretch>
        </p:blipFill>
        <p:spPr>
          <a:xfrm>
            <a:off x="8762638" y="1487978"/>
            <a:ext cx="2591162" cy="2200582"/>
          </a:xfrm>
          <a:prstGeom prst="rect">
            <a:avLst/>
          </a:prstGeom>
        </p:spPr>
      </p:pic>
      <p:sp>
        <p:nvSpPr>
          <p:cNvPr id="11" name="TextBox 10">
            <a:extLst>
              <a:ext uri="{FF2B5EF4-FFF2-40B4-BE49-F238E27FC236}">
                <a16:creationId xmlns:a16="http://schemas.microsoft.com/office/drawing/2014/main" id="{77135402-6C1F-3381-2932-E9DCF3DCEA9D}"/>
              </a:ext>
            </a:extLst>
          </p:cNvPr>
          <p:cNvSpPr txBox="1"/>
          <p:nvPr/>
        </p:nvSpPr>
        <p:spPr>
          <a:xfrm>
            <a:off x="315192" y="4330932"/>
            <a:ext cx="5203764" cy="1754326"/>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In the study conducted, there were more candidates with a </a:t>
            </a:r>
            <a:r>
              <a:rPr lang="en-US" sz="1800" b="1" dirty="0" err="1">
                <a:latin typeface="Times New Roman" panose="02020603050405020304" pitchFamily="18" charset="0"/>
                <a:cs typeface="Times New Roman" panose="02020603050405020304" pitchFamily="18" charset="0"/>
              </a:rPr>
              <a:t>B.Tech</a:t>
            </a:r>
            <a:r>
              <a:rPr lang="en-US" sz="1800" b="1" dirty="0">
                <a:latin typeface="Times New Roman" panose="02020603050405020304" pitchFamily="18" charset="0"/>
                <a:cs typeface="Times New Roman" panose="02020603050405020304" pitchFamily="18" charset="0"/>
              </a:rPr>
              <a:t>/B.E and very few with an M.Sc. Analysis showed that the males were in greater number that year. Also, it shows relevant statistics of the test scores for candidates in the English, Quant and Logical sections.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89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0E16-9322-E579-DF8A-D62168196D52}"/>
              </a:ext>
            </a:extLst>
          </p:cNvPr>
          <p:cNvSpPr>
            <a:spLocks noGrp="1"/>
          </p:cNvSpPr>
          <p:nvPr>
            <p:ph type="title"/>
          </p:nvPr>
        </p:nvSpPr>
        <p:spPr>
          <a:xfrm>
            <a:off x="838200" y="-399010"/>
            <a:ext cx="10515600" cy="1604356"/>
          </a:xfrm>
        </p:spPr>
        <p:txBody>
          <a:bodyPr>
            <a:normAutofit/>
          </a:bodyPr>
          <a:lstStyle/>
          <a:p>
            <a:r>
              <a:rPr lang="en-IN" sz="4800" b="1" dirty="0">
                <a:solidFill>
                  <a:srgbClr val="FF0000"/>
                </a:solidFill>
                <a:latin typeface="Times New Roman" panose="02020603050405020304" pitchFamily="18" charset="0"/>
                <a:cs typeface="Times New Roman" panose="02020603050405020304" pitchFamily="18" charset="0"/>
              </a:rPr>
              <a:t>Univariate analysis – Visual analysis</a:t>
            </a:r>
          </a:p>
        </p:txBody>
      </p:sp>
      <p:sp>
        <p:nvSpPr>
          <p:cNvPr id="3" name="Text Placeholder 2">
            <a:extLst>
              <a:ext uri="{FF2B5EF4-FFF2-40B4-BE49-F238E27FC236}">
                <a16:creationId xmlns:a16="http://schemas.microsoft.com/office/drawing/2014/main" id="{5D3EDFCD-D908-4303-9F86-29A77BCC35D1}"/>
              </a:ext>
            </a:extLst>
          </p:cNvPr>
          <p:cNvSpPr>
            <a:spLocks noGrp="1"/>
          </p:cNvSpPr>
          <p:nvPr>
            <p:ph type="body" idx="1"/>
          </p:nvPr>
        </p:nvSpPr>
        <p:spPr>
          <a:xfrm>
            <a:off x="838200" y="1005840"/>
            <a:ext cx="10515600" cy="5444836"/>
          </a:xfrm>
        </p:spPr>
        <p:txBody>
          <a:bodyPr>
            <a:normAutofit fontScale="47500" lnSpcReduction="20000"/>
          </a:bodyPr>
          <a:lstStyle/>
          <a:p>
            <a:pPr algn="l"/>
            <a:endParaRPr lang="en-US" b="1" i="0" dirty="0">
              <a:solidFill>
                <a:srgbClr val="212121"/>
              </a:solidFill>
              <a:effectLst/>
              <a:latin typeface="Roboto" panose="02000000000000000000" pitchFamily="2" charset="0"/>
            </a:endParaRPr>
          </a:p>
          <a:p>
            <a:pPr algn="l"/>
            <a:endParaRPr lang="en-US" b="1" dirty="0">
              <a:solidFill>
                <a:srgbClr val="212121"/>
              </a:solidFill>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dirty="0">
              <a:solidFill>
                <a:srgbClr val="212121"/>
              </a:solidFill>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endParaRPr lang="en-US" b="1" dirty="0">
              <a:solidFill>
                <a:srgbClr val="212121"/>
              </a:solidFill>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marL="114300" indent="0" algn="l">
              <a:buNone/>
            </a:pPr>
            <a:r>
              <a:rPr lang="en-US" sz="3800" b="1" i="0" dirty="0">
                <a:solidFill>
                  <a:srgbClr val="212121"/>
                </a:solidFill>
                <a:effectLst/>
                <a:latin typeface="Times New Roman" panose="02020603050405020304" pitchFamily="18" charset="0"/>
                <a:cs typeface="Times New Roman" panose="02020603050405020304" pitchFamily="18" charset="0"/>
              </a:rPr>
              <a:t>Observations:</a:t>
            </a:r>
            <a:endParaRPr lang="en-US" sz="38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800" b="0" i="0" dirty="0">
                <a:solidFill>
                  <a:srgbClr val="212121"/>
                </a:solidFill>
                <a:effectLst/>
                <a:latin typeface="Times New Roman" panose="02020603050405020304" pitchFamily="18" charset="0"/>
                <a:cs typeface="Times New Roman" panose="02020603050405020304" pitchFamily="18" charset="0"/>
              </a:rPr>
              <a:t>Computer programming has the largest spread of scores compared to the others, also boasting of the highest median value.</a:t>
            </a:r>
          </a:p>
          <a:p>
            <a:pPr algn="l">
              <a:buFont typeface="Arial" panose="020B0604020202020204" pitchFamily="34" charset="0"/>
              <a:buChar char="•"/>
            </a:pPr>
            <a:r>
              <a:rPr lang="en-US" sz="3800" b="0" i="0" dirty="0">
                <a:solidFill>
                  <a:srgbClr val="212121"/>
                </a:solidFill>
                <a:effectLst/>
                <a:latin typeface="Times New Roman" panose="02020603050405020304" pitchFamily="18" charset="0"/>
                <a:cs typeface="Times New Roman" panose="02020603050405020304" pitchFamily="18" charset="0"/>
              </a:rPr>
              <a:t>The fields of Computer Science, Mechanical, Electrical, Telecom and Civil engineering have the least variability and contain considerably large number of outlier cases</a:t>
            </a:r>
          </a:p>
          <a:p>
            <a:endParaRPr lang="en-IN" dirty="0"/>
          </a:p>
        </p:txBody>
      </p:sp>
      <p:pic>
        <p:nvPicPr>
          <p:cNvPr id="5" name="Picture 4">
            <a:extLst>
              <a:ext uri="{FF2B5EF4-FFF2-40B4-BE49-F238E27FC236}">
                <a16:creationId xmlns:a16="http://schemas.microsoft.com/office/drawing/2014/main" id="{890F17B2-57A7-B806-5362-A54CC06EF986}"/>
              </a:ext>
            </a:extLst>
          </p:cNvPr>
          <p:cNvPicPr>
            <a:picLocks noChangeAspect="1"/>
          </p:cNvPicPr>
          <p:nvPr/>
        </p:nvPicPr>
        <p:blipFill>
          <a:blip r:embed="rId2"/>
          <a:stretch>
            <a:fillRect/>
          </a:stretch>
        </p:blipFill>
        <p:spPr>
          <a:xfrm>
            <a:off x="947652" y="1113906"/>
            <a:ext cx="5802283" cy="3798916"/>
          </a:xfrm>
          <a:prstGeom prst="rect">
            <a:avLst/>
          </a:prstGeom>
        </p:spPr>
      </p:pic>
    </p:spTree>
    <p:extLst>
      <p:ext uri="{BB962C8B-B14F-4D97-AF65-F5344CB8AC3E}">
        <p14:creationId xmlns:p14="http://schemas.microsoft.com/office/powerpoint/2010/main" val="17919579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Widescreen</PresentationFormat>
  <Paragraphs>98</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vt:lpstr>
      <vt:lpstr>Arial</vt:lpstr>
      <vt:lpstr>Lato Black</vt:lpstr>
      <vt:lpstr>Libre Baskerville</vt:lpstr>
      <vt:lpstr>Calibri</vt:lpstr>
      <vt:lpstr>Times New Roman</vt:lpstr>
      <vt:lpstr>Office Theme</vt:lpstr>
      <vt:lpstr>PowerPoint Presentation</vt:lpstr>
      <vt:lpstr>PowerPoint Presentation</vt:lpstr>
      <vt:lpstr>About AMCAT</vt:lpstr>
      <vt:lpstr>Analysis Workflow</vt:lpstr>
      <vt:lpstr>Understanding the Data</vt:lpstr>
      <vt:lpstr> Understanding the data</vt:lpstr>
      <vt:lpstr>Data Transformation</vt:lpstr>
      <vt:lpstr>Univariate analysis – Non visual analysis</vt:lpstr>
      <vt:lpstr>Univariate analysis – Visual analysis</vt:lpstr>
      <vt:lpstr>Univariate analysis - Visual</vt:lpstr>
      <vt:lpstr>Bivariate Analysis - Visual</vt:lpstr>
      <vt:lpstr>Is there a relationship between gender and specialization?</vt:lpstr>
      <vt:lpstr>What specialization earns more salary? </vt:lpstr>
      <vt:lpstr>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anitha raavi</cp:lastModifiedBy>
  <cp:revision>1</cp:revision>
  <dcterms:created xsi:type="dcterms:W3CDTF">2021-02-16T05:19:01Z</dcterms:created>
  <dcterms:modified xsi:type="dcterms:W3CDTF">2024-10-04T03:55:40Z</dcterms:modified>
</cp:coreProperties>
</file>