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8" r:id="rId3"/>
    <p:sldId id="282" r:id="rId4"/>
    <p:sldId id="263" r:id="rId5"/>
    <p:sldId id="273" r:id="rId6"/>
    <p:sldId id="272" r:id="rId7"/>
    <p:sldId id="287" r:id="rId8"/>
    <p:sldId id="261" r:id="rId9"/>
    <p:sldId id="260" r:id="rId10"/>
    <p:sldId id="259" r:id="rId11"/>
    <p:sldId id="266" r:id="rId12"/>
    <p:sldId id="298" r:id="rId13"/>
    <p:sldId id="288" r:id="rId14"/>
    <p:sldId id="275" r:id="rId15"/>
    <p:sldId id="274" r:id="rId16"/>
    <p:sldId id="289" r:id="rId17"/>
    <p:sldId id="290" r:id="rId18"/>
    <p:sldId id="307" r:id="rId19"/>
    <p:sldId id="300" r:id="rId20"/>
    <p:sldId id="301" r:id="rId21"/>
    <p:sldId id="302" r:id="rId22"/>
    <p:sldId id="306" r:id="rId23"/>
    <p:sldId id="308" r:id="rId24"/>
    <p:sldId id="309" r:id="rId25"/>
    <p:sldId id="310" r:id="rId26"/>
    <p:sldId id="311" r:id="rId27"/>
    <p:sldId id="293" r:id="rId28"/>
    <p:sldId id="294" r:id="rId29"/>
    <p:sldId id="295" r:id="rId30"/>
    <p:sldId id="269" r:id="rId31"/>
    <p:sldId id="304" r:id="rId32"/>
    <p:sldId id="296" r:id="rId33"/>
    <p:sldId id="305" r:id="rId34"/>
    <p:sldId id="270" r:id="rId35"/>
    <p:sldId id="265" r:id="rId36"/>
    <p:sldId id="29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0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08-04-2023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08-04-2023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IN" dirty="0"/>
              <a:t>10-04-2023</a:t>
            </a:r>
          </a:p>
        </p:txBody>
      </p:sp>
      <p:sp>
        <p:nvSpPr>
          <p:cNvPr id="14" name="TextBox 13">
            <a:extLst>
              <a:ext uri="{FF2B5EF4-FFF2-40B4-BE49-F238E27FC236}">
                <a16:creationId xmlns:a16="http://schemas.microsoft.com/office/drawing/2014/main" id="{E2AB4079-B959-438A-8887-B4E86C814C3D}"/>
              </a:ext>
            </a:extLst>
          </p:cNvPr>
          <p:cNvSpPr txBox="1"/>
          <p:nvPr/>
        </p:nvSpPr>
        <p:spPr>
          <a:xfrm>
            <a:off x="500214" y="2274889"/>
            <a:ext cx="8143572"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MILK QUALITY PREDICTION BY USING MACHINE LEARNING AND IOT</a:t>
            </a:r>
            <a:endParaRPr lang="en-IN" sz="28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14CB2B-BA40-B9F9-16FA-AA5B5E13E8EA}"/>
              </a:ext>
            </a:extLst>
          </p:cNvPr>
          <p:cNvSpPr txBox="1"/>
          <p:nvPr/>
        </p:nvSpPr>
        <p:spPr>
          <a:xfrm>
            <a:off x="2070447" y="3548418"/>
            <a:ext cx="5259977" cy="1292662"/>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ANITHA S                          [211419104012]</a:t>
            </a:r>
          </a:p>
          <a:p>
            <a:pPr algn="ctr"/>
            <a:r>
              <a:rPr lang="en-IN" sz="2000" b="1" dirty="0">
                <a:latin typeface="Times New Roman" panose="02020603050405020304" pitchFamily="18" charset="0"/>
                <a:cs typeface="Times New Roman" panose="02020603050405020304" pitchFamily="18" charset="0"/>
              </a:rPr>
              <a:t>GAYATHRI M                   [211419104076]</a:t>
            </a:r>
          </a:p>
          <a:p>
            <a:pPr algn="ctr"/>
            <a:r>
              <a:rPr lang="en-IN" sz="2000" b="1" dirty="0">
                <a:latin typeface="Times New Roman" panose="02020603050405020304" pitchFamily="18" charset="0"/>
                <a:cs typeface="Times New Roman" panose="02020603050405020304" pitchFamily="18" charset="0"/>
              </a:rPr>
              <a:t>HINDUJA N                      [211419104104]</a:t>
            </a:r>
          </a:p>
          <a:p>
            <a:pPr algn="ctr"/>
            <a:endParaRPr lang="en-IN"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330EC8A-088B-458F-9182-920EE3139846}"/>
              </a:ext>
            </a:extLst>
          </p:cNvPr>
          <p:cNvSpPr txBox="1"/>
          <p:nvPr/>
        </p:nvSpPr>
        <p:spPr>
          <a:xfrm>
            <a:off x="378534" y="5179783"/>
            <a:ext cx="3938725"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 Name</a:t>
            </a:r>
          </a:p>
          <a:p>
            <a:r>
              <a:rPr lang="en-IN" sz="2000" b="1" dirty="0" err="1">
                <a:latin typeface="Times New Roman" panose="02020603050405020304" pitchFamily="18" charset="0"/>
                <a:cs typeface="Times New Roman" panose="02020603050405020304" pitchFamily="18" charset="0"/>
              </a:rPr>
              <a:t>Dr.</a:t>
            </a:r>
            <a:r>
              <a:rPr lang="en-IN" sz="2000" b="1" dirty="0">
                <a:latin typeface="Times New Roman" panose="02020603050405020304" pitchFamily="18" charset="0"/>
                <a:cs typeface="Times New Roman" panose="02020603050405020304" pitchFamily="18" charset="0"/>
              </a:rPr>
              <a:t> T. </a:t>
            </a:r>
            <a:r>
              <a:rPr lang="en-IN" sz="2000" b="1" dirty="0" err="1">
                <a:latin typeface="Times New Roman" panose="02020603050405020304" pitchFamily="18" charset="0"/>
                <a:cs typeface="Times New Roman" panose="02020603050405020304" pitchFamily="18" charset="0"/>
              </a:rPr>
              <a:t>Jackulin</a:t>
            </a:r>
            <a:r>
              <a:rPr lang="en-IN" sz="2000" b="1" dirty="0">
                <a:latin typeface="Times New Roman" panose="02020603050405020304" pitchFamily="18" charset="0"/>
                <a:cs typeface="Times New Roman" panose="02020603050405020304" pitchFamily="18" charset="0"/>
              </a:rPr>
              <a:t>, M.E., Ph.D.,</a:t>
            </a: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DA7E15F-5577-E472-5EEB-C46481EAA666}"/>
              </a:ext>
            </a:extLst>
          </p:cNvPr>
          <p:cNvSpPr txBox="1"/>
          <p:nvPr/>
        </p:nvSpPr>
        <p:spPr>
          <a:xfrm>
            <a:off x="4700435" y="5177966"/>
            <a:ext cx="4256323"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Coordinator Name </a:t>
            </a:r>
          </a:p>
          <a:p>
            <a:r>
              <a:rPr lang="en-US" sz="2000" b="1" dirty="0">
                <a:latin typeface="Times New Roman" panose="02020603050405020304" pitchFamily="18" charset="0"/>
                <a:cs typeface="Times New Roman" panose="02020603050405020304" pitchFamily="18" charset="0"/>
              </a:rPr>
              <a:t>Dr. </a:t>
            </a:r>
            <a:r>
              <a:rPr lang="en-US" sz="2000" b="1" dirty="0" err="1">
                <a:latin typeface="Times New Roman" panose="02020603050405020304" pitchFamily="18" charset="0"/>
                <a:cs typeface="Times New Roman" panose="02020603050405020304" pitchFamily="18" charset="0"/>
              </a:rPr>
              <a:t>Kavitha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Subramani</a:t>
            </a:r>
            <a:r>
              <a:rPr lang="en-US" sz="2000" b="1" dirty="0">
                <a:latin typeface="Times New Roman" panose="02020603050405020304" pitchFamily="18" charset="0"/>
                <a:cs typeface="Times New Roman" panose="02020603050405020304" pitchFamily="18" charset="0"/>
              </a:rPr>
              <a:t>, M.E., Ph.D., </a:t>
            </a:r>
          </a:p>
          <a:p>
            <a:endParaRPr lang="en-IN" sz="2000" b="1" dirty="0">
              <a:latin typeface="Times New Roman" panose="02020603050405020304" pitchFamily="18" charset="0"/>
              <a:cs typeface="Times New Roman" panose="02020603050405020304" pitchFamily="18" charset="0"/>
            </a:endParaRPr>
          </a:p>
        </p:txBody>
      </p:sp>
      <p:sp>
        <p:nvSpPr>
          <p:cNvPr id="20" name="Slide Number Placeholder 3">
            <a:extLst>
              <a:ext uri="{FF2B5EF4-FFF2-40B4-BE49-F238E27FC236}">
                <a16:creationId xmlns:a16="http://schemas.microsoft.com/office/drawing/2014/main" id="{4D0D27F3-A695-E40C-B83C-8D83510D94B2}"/>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1</a:t>
            </a:r>
            <a:endParaRPr lang="en-IN"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Methodology used</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sp>
        <p:nvSpPr>
          <p:cNvPr id="5" name="Rectangle 4"/>
          <p:cNvSpPr/>
          <p:nvPr/>
        </p:nvSpPr>
        <p:spPr>
          <a:xfrm>
            <a:off x="609600" y="1258024"/>
            <a:ext cx="7658100" cy="2246769"/>
          </a:xfrm>
          <a:prstGeom prst="rect">
            <a:avLst/>
          </a:prstGeom>
        </p:spPr>
        <p:txBody>
          <a:bodyPr wrap="square">
            <a:spAutoFit/>
          </a:bodyPr>
          <a:lstStyle/>
          <a:p>
            <a:r>
              <a:rPr lang="en-IN" sz="2800" b="1" dirty="0">
                <a:latin typeface="Times New Roman" pitchFamily="18" charset="0"/>
                <a:cs typeface="Times New Roman" pitchFamily="18" charset="0"/>
              </a:rPr>
              <a:t>Algorithms Used:</a:t>
            </a:r>
          </a:p>
          <a:p>
            <a:pPr marL="914400" lvl="1" indent="-457200">
              <a:buFont typeface="Arial" panose="020B0604020202020204" pitchFamily="34" charset="0"/>
              <a:buChar char="•"/>
            </a:pPr>
            <a:r>
              <a:rPr lang="en-IN" sz="2800" dirty="0">
                <a:latin typeface="Times New Roman" pitchFamily="18" charset="0"/>
                <a:cs typeface="Times New Roman" pitchFamily="18" charset="0"/>
              </a:rPr>
              <a:t>Random Forest Algorithm</a:t>
            </a:r>
          </a:p>
          <a:p>
            <a:pPr marL="914400" lvl="1" indent="-457200">
              <a:buFont typeface="Arial" panose="020B0604020202020204" pitchFamily="34" charset="0"/>
              <a:buChar char="•"/>
            </a:pPr>
            <a:r>
              <a:rPr lang="en-IN" sz="2800" dirty="0">
                <a:latin typeface="Times New Roman" pitchFamily="18" charset="0"/>
                <a:cs typeface="Times New Roman" pitchFamily="18" charset="0"/>
              </a:rPr>
              <a:t>Logistic Regression Algorithm</a:t>
            </a:r>
          </a:p>
          <a:p>
            <a:pPr marL="914400" lvl="1" indent="-457200">
              <a:buFont typeface="Arial" panose="020B0604020202020204" pitchFamily="34" charset="0"/>
              <a:buChar char="•"/>
            </a:pPr>
            <a:r>
              <a:rPr lang="en-IN" sz="2800" dirty="0">
                <a:latin typeface="Times New Roman" pitchFamily="18" charset="0"/>
                <a:cs typeface="Times New Roman" pitchFamily="18" charset="0"/>
              </a:rPr>
              <a:t>XG Boost Classifier Algorithm</a:t>
            </a:r>
          </a:p>
          <a:p>
            <a:pPr marL="914400" lvl="1" indent="-457200">
              <a:buFont typeface="Arial" panose="020B0604020202020204" pitchFamily="34" charset="0"/>
              <a:buChar char="•"/>
            </a:pPr>
            <a:r>
              <a:rPr lang="en-IN" sz="2800" dirty="0">
                <a:latin typeface="Times New Roman" pitchFamily="18" charset="0"/>
                <a:cs typeface="Times New Roman" pitchFamily="18" charset="0"/>
              </a:rPr>
              <a:t>MLP Classifier Algorithm</a:t>
            </a:r>
          </a:p>
        </p:txBody>
      </p:sp>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System Architecture</a:t>
            </a:r>
            <a:endParaRPr lang="en-IN" sz="60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5" name="Rectangle 4"/>
          <p:cNvSpPr/>
          <p:nvPr/>
        </p:nvSpPr>
        <p:spPr>
          <a:xfrm>
            <a:off x="6705600" y="1489393"/>
            <a:ext cx="15621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10400" y="5794692"/>
            <a:ext cx="1993900" cy="24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6DF69AE9-68A6-A0E6-7D27-47230C690C12}"/>
              </a:ext>
            </a:extLst>
          </p:cNvPr>
          <p:cNvPicPr>
            <a:picLocks noChangeAspect="1"/>
          </p:cNvPicPr>
          <p:nvPr/>
        </p:nvPicPr>
        <p:blipFill>
          <a:blip r:embed="rId2"/>
          <a:stretch>
            <a:fillRect/>
          </a:stretch>
        </p:blipFill>
        <p:spPr>
          <a:xfrm>
            <a:off x="296809" y="1097077"/>
            <a:ext cx="8550381" cy="4944629"/>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latin typeface="Times New Roman" panose="02020603050405020304" pitchFamily="18" charset="0"/>
                <a:ea typeface="Calibri" panose="020F0502020204030204" pitchFamily="34" charset="0"/>
                <a:cs typeface="Times New Roman" panose="02020603050405020304" pitchFamily="18" charset="0"/>
              </a:rPr>
              <a:t>Use Case</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Diagram</a:t>
            </a:r>
            <a:endParaRPr lang="en-IN" sz="60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sp>
        <p:nvSpPr>
          <p:cNvPr id="5" name="Rectangle 4"/>
          <p:cNvSpPr/>
          <p:nvPr/>
        </p:nvSpPr>
        <p:spPr>
          <a:xfrm>
            <a:off x="6705600" y="1489393"/>
            <a:ext cx="15621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10400" y="5794692"/>
            <a:ext cx="1993900" cy="24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1C3986B-8169-E331-2872-3D04A9134EF9}"/>
              </a:ext>
            </a:extLst>
          </p:cNvPr>
          <p:cNvPicPr>
            <a:picLocks noChangeAspect="1"/>
          </p:cNvPicPr>
          <p:nvPr/>
        </p:nvPicPr>
        <p:blipFill>
          <a:blip r:embed="rId2"/>
          <a:stretch>
            <a:fillRect/>
          </a:stretch>
        </p:blipFill>
        <p:spPr>
          <a:xfrm>
            <a:off x="1547446" y="1116129"/>
            <a:ext cx="6111631" cy="5104917"/>
          </a:xfrm>
          <a:prstGeom prst="rect">
            <a:avLst/>
          </a:prstGeom>
        </p:spPr>
      </p:pic>
    </p:spTree>
    <p:extLst>
      <p:ext uri="{BB962C8B-B14F-4D97-AF65-F5344CB8AC3E}">
        <p14:creationId xmlns:p14="http://schemas.microsoft.com/office/powerpoint/2010/main" val="421894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latin typeface="Times New Roman" panose="02020603050405020304" pitchFamily="18" charset="0"/>
                <a:ea typeface="Calibri" panose="020F0502020204030204" pitchFamily="34" charset="0"/>
                <a:cs typeface="Times New Roman" panose="02020603050405020304" pitchFamily="18" charset="0"/>
              </a:rPr>
              <a:t>Sequence</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Diagram</a:t>
            </a:r>
            <a:endParaRPr lang="en-IN" sz="60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5" name="Rectangle 4"/>
          <p:cNvSpPr/>
          <p:nvPr/>
        </p:nvSpPr>
        <p:spPr>
          <a:xfrm>
            <a:off x="6705600" y="1489393"/>
            <a:ext cx="15621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10400" y="5794692"/>
            <a:ext cx="1993900" cy="24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860F87F-8501-79B5-AECB-8743C9F83E35}"/>
              </a:ext>
            </a:extLst>
          </p:cNvPr>
          <p:cNvPicPr>
            <a:picLocks noChangeAspect="1"/>
          </p:cNvPicPr>
          <p:nvPr/>
        </p:nvPicPr>
        <p:blipFill>
          <a:blip r:embed="rId2"/>
          <a:stretch>
            <a:fillRect/>
          </a:stretch>
        </p:blipFill>
        <p:spPr>
          <a:xfrm>
            <a:off x="876300" y="1550922"/>
            <a:ext cx="7787053" cy="4918507"/>
          </a:xfrm>
          <a:prstGeom prst="rect">
            <a:avLst/>
          </a:prstGeom>
        </p:spPr>
      </p:pic>
    </p:spTree>
    <p:extLst>
      <p:ext uri="{BB962C8B-B14F-4D97-AF65-F5344CB8AC3E}">
        <p14:creationId xmlns:p14="http://schemas.microsoft.com/office/powerpoint/2010/main" val="414014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System Design – State Chart</a:t>
            </a:r>
            <a:r>
              <a:rPr lang="en-US" sz="3600" b="1" dirty="0">
                <a:latin typeface="Times New Roman" panose="02020603050405020304" pitchFamily="18" charset="0"/>
                <a:ea typeface="Calibri" panose="020F0502020204030204" pitchFamily="34" charset="0"/>
                <a:cs typeface="Times New Roman" panose="02020603050405020304" pitchFamily="18" charset="0"/>
              </a:rPr>
              <a:t> Diagram</a:t>
            </a:r>
            <a:endParaRPr lang="en-IN" sz="60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14</a:t>
            </a:fld>
            <a:endParaRPr lang="en-IN"/>
          </a:p>
        </p:txBody>
      </p:sp>
      <p:sp>
        <p:nvSpPr>
          <p:cNvPr id="5" name="Rectangle 4"/>
          <p:cNvSpPr/>
          <p:nvPr/>
        </p:nvSpPr>
        <p:spPr>
          <a:xfrm>
            <a:off x="6451600" y="1511300"/>
            <a:ext cx="1917700" cy="825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Content Placeholder 5">
            <a:extLst>
              <a:ext uri="{FF2B5EF4-FFF2-40B4-BE49-F238E27FC236}">
                <a16:creationId xmlns:a16="http://schemas.microsoft.com/office/drawing/2014/main" id="{9D283B35-6291-6466-ACE4-9F9AE8522A35}"/>
              </a:ext>
            </a:extLst>
          </p:cNvPr>
          <p:cNvPicPr>
            <a:picLocks noChangeAspect="1"/>
          </p:cNvPicPr>
          <p:nvPr/>
        </p:nvPicPr>
        <p:blipFill>
          <a:blip r:embed="rId2"/>
          <a:stretch>
            <a:fillRect/>
          </a:stretch>
        </p:blipFill>
        <p:spPr>
          <a:xfrm>
            <a:off x="1156677" y="1227016"/>
            <a:ext cx="5963140" cy="4805362"/>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latin typeface="Times New Roman" panose="02020603050405020304" pitchFamily="18" charset="0"/>
                <a:ea typeface="Calibri" panose="020F0502020204030204" pitchFamily="34" charset="0"/>
                <a:cs typeface="Times New Roman" panose="02020603050405020304" pitchFamily="18" charset="0"/>
              </a:rPr>
              <a:t>ER D</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iagram</a:t>
            </a:r>
            <a:endParaRPr lang="en-IN" sz="60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3" name="Rectangle 2"/>
          <p:cNvSpPr/>
          <p:nvPr/>
        </p:nvSpPr>
        <p:spPr>
          <a:xfrm>
            <a:off x="6629400" y="1095772"/>
            <a:ext cx="1917700" cy="618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200A1AC-4798-E53F-3CC8-9BAC986D2661}"/>
              </a:ext>
            </a:extLst>
          </p:cNvPr>
          <p:cNvPicPr>
            <a:picLocks noChangeAspect="1"/>
          </p:cNvPicPr>
          <p:nvPr/>
        </p:nvPicPr>
        <p:blipFill>
          <a:blip r:embed="rId2"/>
          <a:stretch>
            <a:fillRect/>
          </a:stretch>
        </p:blipFill>
        <p:spPr>
          <a:xfrm>
            <a:off x="1062892" y="1095772"/>
            <a:ext cx="6635262" cy="4781397"/>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System Design – DF Diagram</a:t>
            </a:r>
            <a:endParaRPr lang="en-IN" sz="60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sp>
        <p:nvSpPr>
          <p:cNvPr id="5" name="Rectangle 4"/>
          <p:cNvSpPr/>
          <p:nvPr/>
        </p:nvSpPr>
        <p:spPr>
          <a:xfrm>
            <a:off x="6705600" y="1489393"/>
            <a:ext cx="15621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10400" y="5794692"/>
            <a:ext cx="1993900" cy="24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431FDD7-2DBF-37D0-89F5-18CF715E8F98}"/>
              </a:ext>
            </a:extLst>
          </p:cNvPr>
          <p:cNvSpPr txBox="1"/>
          <p:nvPr/>
        </p:nvSpPr>
        <p:spPr>
          <a:xfrm>
            <a:off x="1021975" y="1283185"/>
            <a:ext cx="4572000"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0 DFD DIAGRAM</a:t>
            </a:r>
          </a:p>
        </p:txBody>
      </p:sp>
      <p:pic>
        <p:nvPicPr>
          <p:cNvPr id="3" name="image5.png">
            <a:extLst>
              <a:ext uri="{FF2B5EF4-FFF2-40B4-BE49-F238E27FC236}">
                <a16:creationId xmlns:a16="http://schemas.microsoft.com/office/drawing/2014/main" id="{035C5223-AB38-CAE9-7411-C2693665CDB8}"/>
              </a:ext>
            </a:extLst>
          </p:cNvPr>
          <p:cNvPicPr>
            <a:picLocks noChangeAspect="1"/>
          </p:cNvPicPr>
          <p:nvPr/>
        </p:nvPicPr>
        <p:blipFill>
          <a:blip r:embed="rId2" cstate="print"/>
          <a:stretch>
            <a:fillRect/>
          </a:stretch>
        </p:blipFill>
        <p:spPr>
          <a:xfrm>
            <a:off x="945662" y="2822892"/>
            <a:ext cx="6900984" cy="1212215"/>
          </a:xfrm>
          <a:prstGeom prst="rect">
            <a:avLst/>
          </a:prstGeom>
        </p:spPr>
      </p:pic>
    </p:spTree>
    <p:extLst>
      <p:ext uri="{BB962C8B-B14F-4D97-AF65-F5344CB8AC3E}">
        <p14:creationId xmlns:p14="http://schemas.microsoft.com/office/powerpoint/2010/main" val="414860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System Design – DF Diagram</a:t>
            </a:r>
            <a:endParaRPr lang="en-IN" sz="60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5" name="Rectangle 4"/>
          <p:cNvSpPr/>
          <p:nvPr/>
        </p:nvSpPr>
        <p:spPr>
          <a:xfrm>
            <a:off x="6705600" y="1489393"/>
            <a:ext cx="15621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10400" y="5794692"/>
            <a:ext cx="1993900" cy="24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431FDD7-2DBF-37D0-89F5-18CF715E8F98}"/>
              </a:ext>
            </a:extLst>
          </p:cNvPr>
          <p:cNvSpPr txBox="1"/>
          <p:nvPr/>
        </p:nvSpPr>
        <p:spPr>
          <a:xfrm>
            <a:off x="1021975" y="1283185"/>
            <a:ext cx="4572000"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1 DFD DIAGRAM</a:t>
            </a:r>
          </a:p>
        </p:txBody>
      </p:sp>
      <p:pic>
        <p:nvPicPr>
          <p:cNvPr id="3" name="image6.png">
            <a:extLst>
              <a:ext uri="{FF2B5EF4-FFF2-40B4-BE49-F238E27FC236}">
                <a16:creationId xmlns:a16="http://schemas.microsoft.com/office/drawing/2014/main" id="{F52A58AF-54D6-B44F-0E68-0EADF4C90B6C}"/>
              </a:ext>
            </a:extLst>
          </p:cNvPr>
          <p:cNvPicPr>
            <a:picLocks noChangeAspect="1"/>
          </p:cNvPicPr>
          <p:nvPr/>
        </p:nvPicPr>
        <p:blipFill>
          <a:blip r:embed="rId2" cstate="print"/>
          <a:stretch>
            <a:fillRect/>
          </a:stretch>
        </p:blipFill>
        <p:spPr>
          <a:xfrm>
            <a:off x="1305169" y="1997939"/>
            <a:ext cx="6557107" cy="3796752"/>
          </a:xfrm>
          <a:prstGeom prst="rect">
            <a:avLst/>
          </a:prstGeom>
        </p:spPr>
      </p:pic>
    </p:spTree>
    <p:extLst>
      <p:ext uri="{BB962C8B-B14F-4D97-AF65-F5344CB8AC3E}">
        <p14:creationId xmlns:p14="http://schemas.microsoft.com/office/powerpoint/2010/main" val="31723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D9B0-97A0-04D3-C71B-3FC31E0C311C}"/>
              </a:ext>
            </a:extLst>
          </p:cNvPr>
          <p:cNvSpPr>
            <a:spLocks noGrp="1"/>
          </p:cNvSpPr>
          <p:nvPr>
            <p:ph type="title"/>
          </p:nvPr>
        </p:nvSpPr>
        <p:spPr>
          <a:xfrm>
            <a:off x="566127" y="224449"/>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System Design-Block Diagram</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BABAEF-9DE0-38DF-CC27-5C3C19669C48}"/>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437E7B99-D07C-BCD0-57DF-31B524E3B057}"/>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6" name="Content Placeholder 5">
            <a:extLst>
              <a:ext uri="{FF2B5EF4-FFF2-40B4-BE49-F238E27FC236}">
                <a16:creationId xmlns:a16="http://schemas.microsoft.com/office/drawing/2014/main" id="{2CF8E76F-7E75-6C9B-4548-561791662140}"/>
              </a:ext>
            </a:extLst>
          </p:cNvPr>
          <p:cNvPicPr>
            <a:picLocks noGrp="1" noChangeAspect="1"/>
          </p:cNvPicPr>
          <p:nvPr>
            <p:ph idx="1"/>
          </p:nvPr>
        </p:nvPicPr>
        <p:blipFill>
          <a:blip r:embed="rId2"/>
          <a:stretch>
            <a:fillRect/>
          </a:stretch>
        </p:blipFill>
        <p:spPr>
          <a:xfrm>
            <a:off x="969107" y="1550012"/>
            <a:ext cx="6869723" cy="4626951"/>
          </a:xfrm>
          <a:prstGeom prst="rect">
            <a:avLst/>
          </a:prstGeom>
        </p:spPr>
      </p:pic>
    </p:spTree>
    <p:extLst>
      <p:ext uri="{BB962C8B-B14F-4D97-AF65-F5344CB8AC3E}">
        <p14:creationId xmlns:p14="http://schemas.microsoft.com/office/powerpoint/2010/main" val="65323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91554"/>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6" name="Content Placeholder 2"/>
          <p:cNvSpPr>
            <a:spLocks noGrp="1"/>
          </p:cNvSpPr>
          <p:nvPr>
            <p:ph idx="1"/>
          </p:nvPr>
        </p:nvSpPr>
        <p:spPr>
          <a:xfrm>
            <a:off x="287383" y="1027472"/>
            <a:ext cx="8586652" cy="5260117"/>
          </a:xfrm>
        </p:spPr>
        <p:txBody>
          <a:bodyPr>
            <a:noAutofit/>
          </a:bodyPr>
          <a:lstStyle/>
          <a:p>
            <a:pPr marL="0" indent="0">
              <a:buNone/>
            </a:pPr>
            <a:r>
              <a:rPr lang="en-US" b="1" cap="none" dirty="0">
                <a:latin typeface="Times New Roman" panose="02020603050405020304" pitchFamily="18" charset="0"/>
                <a:cs typeface="Times New Roman" panose="02020603050405020304" pitchFamily="18" charset="0"/>
              </a:rPr>
              <a:t>List of  Modules:</a:t>
            </a:r>
          </a:p>
          <a:p>
            <a:pPr marL="0" indent="0">
              <a:buNone/>
            </a:pPr>
            <a:r>
              <a:rPr lang="en-US" dirty="0">
                <a:latin typeface="Times New Roman" panose="02020603050405020304" pitchFamily="18" charset="0"/>
                <a:cs typeface="Times New Roman" panose="02020603050405020304" pitchFamily="18" charset="0"/>
              </a:rPr>
              <a:t>Module 1: Data Pre-processing</a:t>
            </a:r>
          </a:p>
          <a:p>
            <a:pPr marL="0" indent="0">
              <a:buNone/>
            </a:pPr>
            <a:r>
              <a:rPr lang="en-US" cap="none" dirty="0">
                <a:latin typeface="Times New Roman" panose="02020603050405020304" pitchFamily="18" charset="0"/>
                <a:cs typeface="Times New Roman" panose="02020603050405020304" pitchFamily="18" charset="0"/>
              </a:rPr>
              <a:t>Module 2: Data Visualization</a:t>
            </a:r>
          </a:p>
          <a:p>
            <a:pPr marL="0" indent="0">
              <a:buNone/>
            </a:pPr>
            <a:r>
              <a:rPr lang="en-US" dirty="0">
                <a:latin typeface="Times New Roman" panose="02020603050405020304" pitchFamily="18" charset="0"/>
                <a:cs typeface="Times New Roman" panose="02020603050405020304" pitchFamily="18" charset="0"/>
              </a:rPr>
              <a:t>Module 3: Comparing Algorithms</a:t>
            </a:r>
          </a:p>
          <a:p>
            <a:pPr marL="0" indent="0">
              <a:buNone/>
            </a:pPr>
            <a:r>
              <a:rPr lang="en-US" dirty="0">
                <a:latin typeface="Times New Roman" panose="02020603050405020304" pitchFamily="18" charset="0"/>
                <a:cs typeface="Times New Roman" panose="02020603050405020304" pitchFamily="18" charset="0"/>
              </a:rPr>
              <a:t>Module 4: Deployment Using Flask</a:t>
            </a:r>
            <a:endParaRPr lang="en-US" cap="none" dirty="0">
              <a:latin typeface="Times New Roman" panose="02020603050405020304" pitchFamily="18" charset="0"/>
              <a:cs typeface="Times New Roman" panose="02020603050405020304" pitchFamily="18" charset="0"/>
            </a:endParaRPr>
          </a:p>
          <a:p>
            <a:pPr marL="0" lvl="0" indent="0">
              <a:buNone/>
            </a:pPr>
            <a:endParaRPr lang="en-US" sz="2400" cap="none"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400" dirty="0"/>
          </a:p>
        </p:txBody>
      </p:sp>
    </p:spTree>
    <p:extLst>
      <p:ext uri="{BB962C8B-B14F-4D97-AF65-F5344CB8AC3E}">
        <p14:creationId xmlns:p14="http://schemas.microsoft.com/office/powerpoint/2010/main" val="354227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91989"/>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Rectangle 4"/>
          <p:cNvSpPr/>
          <p:nvPr/>
        </p:nvSpPr>
        <p:spPr>
          <a:xfrm>
            <a:off x="495120" y="739664"/>
            <a:ext cx="8293100" cy="5801588"/>
          </a:xfrm>
          <a:prstGeom prst="rect">
            <a:avLst/>
          </a:prstGeom>
        </p:spPr>
        <p:txBody>
          <a:bodyPr wrap="square">
            <a:spAutoFit/>
          </a:bodyPr>
          <a:lstStyle/>
          <a:p>
            <a:pPr marL="285750" indent="-285750">
              <a:buFont typeface="Arial" panose="020B0604020202020204" pitchFamily="34" charset="0"/>
              <a:buChar char="•"/>
            </a:pPr>
            <a:r>
              <a:rPr lang="en-US" dirty="0"/>
              <a:t> </a:t>
            </a:r>
            <a:r>
              <a:rPr lang="en-IN" sz="2200" cap="none" dirty="0">
                <a:ln w="0"/>
                <a:latin typeface="Times New Roman" panose="02020603050405020304" pitchFamily="18" charset="0"/>
                <a:ea typeface="Calibri" panose="020F0502020204030204" pitchFamily="34" charset="0"/>
              </a:rPr>
              <a:t>Milk adulteration by various impurities, such as water, whey, and urea, and some other harmful instruments are used for milk quality analysis. </a:t>
            </a:r>
          </a:p>
          <a:p>
            <a:pPr marL="342900" indent="-342900">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rPr>
              <a:t>These instruments are accurate but these are complex, expensive, inconvenient for field use, and require laborious skilled procedures to get the reading. </a:t>
            </a:r>
          </a:p>
          <a:p>
            <a:pPr marL="342900" indent="-342900">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rPr>
              <a:t>Portable sensors-based instruments working on direct/indirect transduction phenomena are also reported in the literature. </a:t>
            </a:r>
          </a:p>
          <a:p>
            <a:pPr marL="342900" indent="-342900">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rPr>
              <a:t>Most commonly, the conductive sensors with selective sensing films are used for detecting the milk impurities but such sensors require calibration and show drift due to aging. </a:t>
            </a:r>
          </a:p>
          <a:p>
            <a:pPr marL="342900" indent="-342900">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rPr>
              <a:t>There is a need to develop a rapid, accurate, sensitive, and cost effective simple working detection system. </a:t>
            </a:r>
          </a:p>
          <a:p>
            <a:pPr marL="342900" indent="-342900">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rPr>
              <a:t>This article presents the theory, design, fabrication, and test results of an accurate and simple working prototype model of an across-conductance sensor for milk adulteration detection.</a:t>
            </a:r>
            <a:endParaRPr lang="en-IN" sz="2200" cap="none" dirty="0">
              <a:ln w="0"/>
              <a:latin typeface="Times New Roman" panose="02020603050405020304" pitchFamily="18" charset="0"/>
              <a:cs typeface="Times New Roman" panose="02020603050405020304" pitchFamily="18" charset="0"/>
            </a:endParaRPr>
          </a:p>
          <a:p>
            <a:pPr algn="just"/>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93188"/>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Module 1-Data Pre-processing</a:t>
            </a:r>
            <a:endParaRPr lang="en-IN" sz="9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7" name="Content Placeholder 2"/>
          <p:cNvSpPr>
            <a:spLocks noGrp="1"/>
          </p:cNvSpPr>
          <p:nvPr>
            <p:ph idx="1"/>
          </p:nvPr>
        </p:nvSpPr>
        <p:spPr>
          <a:xfrm>
            <a:off x="317862" y="1035427"/>
            <a:ext cx="8508275" cy="5172892"/>
          </a:xfrm>
        </p:spPr>
        <p:txBody>
          <a:bodyPr>
            <a:normAutofit lnSpcReduction="10000"/>
          </a:bodyPr>
          <a:lstStyle/>
          <a:p>
            <a:pPr marL="0" indent="0" algn="just">
              <a:buNone/>
            </a:pPr>
            <a:r>
              <a:rPr lang="en-IN" sz="2400" b="1" dirty="0">
                <a:latin typeface="Times New Roman" panose="02020603050405020304" pitchFamily="18" charset="0"/>
                <a:cs typeface="Times New Roman" panose="02020603050405020304" pitchFamily="18" charset="0"/>
              </a:rPr>
              <a:t>Data Pre-processing:</a:t>
            </a:r>
          </a:p>
          <a:p>
            <a:pPr algn="just"/>
            <a:r>
              <a:rPr lang="en-IN" sz="2100" dirty="0">
                <a:latin typeface="Times New Roman" panose="02020603050405020304" pitchFamily="18" charset="0"/>
                <a:cs typeface="Times New Roman" panose="02020603050405020304" pitchFamily="18" charset="0"/>
              </a:rPr>
              <a:t>Data Pre-processing is a technique that is used to convert the raw data into a clean data set.</a:t>
            </a:r>
          </a:p>
          <a:p>
            <a:pPr algn="just"/>
            <a:r>
              <a:rPr lang="en-US" sz="2100" dirty="0">
                <a:effectLst/>
                <a:latin typeface="Times New Roman" panose="02020603050405020304" pitchFamily="18" charset="0"/>
                <a:ea typeface="Times New Roman" panose="02020603050405020304" pitchFamily="18" charset="0"/>
              </a:rPr>
              <a:t>To finding the</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missing value, duplicate value and description of data type whether it is float</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variable</a:t>
            </a:r>
            <a:r>
              <a:rPr lang="en-US" sz="2100" spc="-3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or</a:t>
            </a:r>
            <a:r>
              <a:rPr lang="en-US" sz="2100" spc="-2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integer.</a:t>
            </a:r>
            <a:r>
              <a:rPr lang="en-US" sz="2100" spc="-25" dirty="0">
                <a:effectLst/>
                <a:latin typeface="Times New Roman" panose="02020603050405020304" pitchFamily="18" charset="0"/>
                <a:ea typeface="Times New Roman" panose="02020603050405020304" pitchFamily="18" charset="0"/>
              </a:rPr>
              <a:t> </a:t>
            </a:r>
          </a:p>
          <a:p>
            <a:pPr algn="just"/>
            <a:r>
              <a:rPr lang="en-US" sz="2100" dirty="0">
                <a:effectLst/>
                <a:latin typeface="Times New Roman" panose="02020603050405020304" pitchFamily="18" charset="0"/>
                <a:ea typeface="Times New Roman" panose="02020603050405020304" pitchFamily="18" charset="0"/>
              </a:rPr>
              <a:t>Data</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collection, data analysis, and the process of addressing data content, quality, and</a:t>
            </a:r>
            <a:r>
              <a:rPr lang="en-US" sz="2100" spc="-33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structure can add up to a time-consuming to-do list. </a:t>
            </a:r>
          </a:p>
          <a:p>
            <a:pPr algn="just"/>
            <a:r>
              <a:rPr lang="en-US" sz="2100" dirty="0">
                <a:effectLst/>
                <a:latin typeface="Times New Roman" panose="02020603050405020304" pitchFamily="18" charset="0"/>
                <a:ea typeface="Times New Roman" panose="02020603050405020304" pitchFamily="18" charset="0"/>
              </a:rPr>
              <a:t>During the process of data</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identification, it helps to understand your data and its properties.</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100" dirty="0">
                <a:latin typeface="Times New Roman" panose="02020603050405020304" pitchFamily="18" charset="0"/>
                <a:cs typeface="Times New Roman" panose="02020603050405020304" pitchFamily="18" charset="0"/>
              </a:rPr>
              <a:t>Stages of Data Pre-processing:</a:t>
            </a:r>
          </a:p>
          <a:p>
            <a:pPr algn="just"/>
            <a:r>
              <a:rPr lang="en-IN" sz="2100" dirty="0">
                <a:latin typeface="Times New Roman" panose="02020603050405020304" pitchFamily="18" charset="0"/>
                <a:cs typeface="Times New Roman" panose="02020603050405020304" pitchFamily="18" charset="0"/>
              </a:rPr>
              <a:t>Collected</a:t>
            </a:r>
          </a:p>
          <a:p>
            <a:pPr algn="just"/>
            <a:r>
              <a:rPr lang="en-IN" sz="2100" dirty="0">
                <a:latin typeface="Times New Roman" panose="02020603050405020304" pitchFamily="18" charset="0"/>
                <a:cs typeface="Times New Roman" panose="02020603050405020304" pitchFamily="18" charset="0"/>
              </a:rPr>
              <a:t>Filtered</a:t>
            </a:r>
          </a:p>
          <a:p>
            <a:pPr algn="just"/>
            <a:r>
              <a:rPr lang="en-IN" sz="2100" dirty="0">
                <a:latin typeface="Times New Roman" panose="02020603050405020304" pitchFamily="18" charset="0"/>
                <a:cs typeface="Times New Roman" panose="02020603050405020304" pitchFamily="18" charset="0"/>
              </a:rPr>
              <a:t>Sorted</a:t>
            </a:r>
          </a:p>
          <a:p>
            <a:pPr algn="just"/>
            <a:r>
              <a:rPr lang="en-IN" sz="2100" dirty="0">
                <a:latin typeface="Times New Roman" panose="02020603050405020304" pitchFamily="18" charset="0"/>
                <a:cs typeface="Times New Roman" panose="02020603050405020304" pitchFamily="18" charset="0"/>
              </a:rPr>
              <a:t>Processed,Analyzed and Stored</a:t>
            </a:r>
          </a:p>
          <a:p>
            <a:pPr marL="0" indent="0" algn="just">
              <a:buNone/>
            </a:pPr>
            <a:endParaRPr lang="en-IN" sz="2100" dirty="0">
              <a:latin typeface="Times New Roman" panose="02020603050405020304" pitchFamily="18" charset="0"/>
              <a:cs typeface="Times New Roman" panose="02020603050405020304" pitchFamily="18" charset="0"/>
            </a:endParaRPr>
          </a:p>
          <a:p>
            <a:pPr marL="0" indent="0" algn="just">
              <a:buNone/>
            </a:pPr>
            <a:endParaRPr lang="en-IN"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830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16702"/>
            <a:ext cx="7886700" cy="530258"/>
          </a:xfrm>
        </p:spPr>
        <p:txBody>
          <a:bodyPr>
            <a:no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Module 2-Data visualization</a:t>
            </a:r>
            <a:endParaRPr lang="en-IN" sz="9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8" name="Content Placeholder 2"/>
          <p:cNvSpPr>
            <a:spLocks noGrp="1"/>
          </p:cNvSpPr>
          <p:nvPr>
            <p:ph idx="1"/>
          </p:nvPr>
        </p:nvSpPr>
        <p:spPr>
          <a:xfrm>
            <a:off x="198804" y="1114065"/>
            <a:ext cx="7886700" cy="4975180"/>
          </a:xfrm>
        </p:spPr>
        <p:txBody>
          <a:bodyPr>
            <a:normAutofit/>
          </a:bodyPr>
          <a:lstStyle/>
          <a:p>
            <a:pPr algn="just"/>
            <a:r>
              <a:rPr lang="en-US" sz="2200" dirty="0">
                <a:effectLst/>
                <a:latin typeface="Times New Roman" panose="02020603050405020304" pitchFamily="18" charset="0"/>
                <a:ea typeface="Times New Roman" panose="02020603050405020304" pitchFamily="18" charset="0"/>
              </a:rPr>
              <a:t>Data visualization is an important skill in applied statistics and machine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learning.</a:t>
            </a:r>
          </a:p>
          <a:p>
            <a:pPr algn="just"/>
            <a:r>
              <a:rPr lang="en-US" sz="2200" dirty="0">
                <a:latin typeface="Times New Roman" panose="02020603050405020304" pitchFamily="18" charset="0"/>
                <a:ea typeface="Times New Roman" panose="02020603050405020304" pitchFamily="18" charset="0"/>
              </a:rPr>
              <a:t>It</a:t>
            </a:r>
            <a:r>
              <a:rPr lang="en-US" sz="2200" dirty="0">
                <a:effectLst/>
                <a:latin typeface="Times New Roman" panose="02020603050405020304" pitchFamily="18" charset="0"/>
                <a:ea typeface="Times New Roman" panose="02020603050405020304" pitchFamily="18" charset="0"/>
              </a:rPr>
              <a:t> provides an important suite of tools for gaining a</a:t>
            </a:r>
            <a:r>
              <a:rPr lang="en-US"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qualitative</a:t>
            </a:r>
            <a:r>
              <a:rPr lang="en-US" sz="2200" spc="-8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understanding.</a:t>
            </a:r>
            <a:r>
              <a:rPr lang="en-US" sz="2200" spc="-8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This can</a:t>
            </a:r>
            <a:r>
              <a:rPr lang="en-US" sz="2200" spc="-6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be</a:t>
            </a:r>
            <a:r>
              <a:rPr lang="en-US" sz="2200" spc="-7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helpful</a:t>
            </a:r>
            <a:r>
              <a:rPr lang="en-US" sz="2200" spc="-7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when</a:t>
            </a:r>
            <a:r>
              <a:rPr lang="en-US" sz="2200" spc="-5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exploring</a:t>
            </a:r>
            <a:r>
              <a:rPr lang="en-US" sz="2200" spc="-6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and</a:t>
            </a:r>
            <a:r>
              <a:rPr lang="en-US" sz="2200" spc="-6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getting</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know</a:t>
            </a:r>
            <a:r>
              <a:rPr lang="en-US" sz="2200" spc="-3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 dataset and can help with identifying patterns, corrupt data, outliers, and much</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more. </a:t>
            </a:r>
            <a:endParaRPr lang="en-US" sz="2200" dirty="0">
              <a:latin typeface="Times New Roman" panose="02020603050405020304" pitchFamily="18" charset="0"/>
              <a:ea typeface="Times New Roman" panose="02020603050405020304" pitchFamily="18" charset="0"/>
            </a:endParaRPr>
          </a:p>
          <a:p>
            <a:pPr algn="just"/>
            <a:r>
              <a:rPr lang="en-US" sz="2200" dirty="0">
                <a:effectLst/>
                <a:latin typeface="Times New Roman" panose="02020603050405020304" pitchFamily="18" charset="0"/>
                <a:ea typeface="Times New Roman" panose="02020603050405020304" pitchFamily="18" charset="0"/>
              </a:rPr>
              <a:t>It can be used to express</a:t>
            </a:r>
            <a:r>
              <a:rPr lang="en-US" sz="2200" spc="-3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demonstrate key relationships in plots and charts that are more visceral and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stakeholders than measures of association or significance.</a:t>
            </a:r>
          </a:p>
          <a:p>
            <a:pPr algn="just"/>
            <a:r>
              <a:rPr lang="en-US" sz="2200" dirty="0">
                <a:effectLst/>
                <a:latin typeface="Times New Roman" panose="02020603050405020304" pitchFamily="18" charset="0"/>
                <a:ea typeface="Times New Roman" panose="02020603050405020304" pitchFamily="18" charset="0"/>
              </a:rPr>
              <a:t>In this project, we use</a:t>
            </a:r>
            <a:r>
              <a:rPr lang="en-US"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“matplotlib”</a:t>
            </a:r>
            <a:r>
              <a:rPr lang="en-US" sz="2200" spc="-1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and</a:t>
            </a:r>
            <a:r>
              <a:rPr lang="en-US" sz="2200" spc="-2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“seaborn”</a:t>
            </a:r>
            <a:r>
              <a:rPr lang="en-US" sz="2200" spc="-1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library</a:t>
            </a:r>
            <a:r>
              <a:rPr lang="en-US" sz="220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for</a:t>
            </a:r>
            <a:r>
              <a:rPr lang="en-US" sz="2200" spc="-2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data</a:t>
            </a:r>
            <a:r>
              <a:rPr lang="en-US" sz="2200" spc="-2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visualization.</a:t>
            </a:r>
            <a:r>
              <a:rPr lang="en-US" sz="2200" spc="-95" dirty="0">
                <a:effectLst/>
                <a:latin typeface="Times New Roman" panose="02020603050405020304" pitchFamily="18" charset="0"/>
                <a:ea typeface="Times New Roman" panose="02020603050405020304" pitchFamily="18" charset="0"/>
              </a:rPr>
              <a:t> </a:t>
            </a:r>
          </a:p>
          <a:p>
            <a:pPr algn="just"/>
            <a:r>
              <a:rPr lang="en-US" sz="2200" spc="-5" dirty="0">
                <a:effectLst/>
                <a:latin typeface="Times New Roman" panose="02020603050405020304" pitchFamily="18" charset="0"/>
                <a:ea typeface="Times New Roman" panose="02020603050405020304" pitchFamily="18" charset="0"/>
              </a:rPr>
              <a:t>Word</a:t>
            </a:r>
            <a:r>
              <a:rPr lang="en-US"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clouds</a:t>
            </a:r>
            <a:r>
              <a:rPr lang="en-US" sz="2200" spc="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are </a:t>
            </a:r>
            <a:r>
              <a:rPr lang="en-US" sz="2200" dirty="0">
                <a:effectLst/>
                <a:latin typeface="Times New Roman" panose="02020603050405020304" pitchFamily="18" charset="0"/>
                <a:ea typeface="Times New Roman" panose="02020603050405020304" pitchFamily="18" charset="0"/>
              </a:rPr>
              <a:t>a</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type of</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data</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visualization</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that</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used</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visualize</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most</a:t>
            </a:r>
            <a:r>
              <a:rPr lang="en-US" sz="2200" spc="-5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commonly</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used</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words</a:t>
            </a:r>
            <a:r>
              <a:rPr lang="en-US" sz="2200" spc="-3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text.</a:t>
            </a:r>
            <a:endParaRPr lang="en-IN" sz="2200" dirty="0">
              <a:effectLst/>
              <a:latin typeface="Times New Roman" panose="02020603050405020304" pitchFamily="18" charset="0"/>
              <a:ea typeface="Times New Roman" panose="02020603050405020304" pitchFamily="18" charset="0"/>
            </a:endParaRPr>
          </a:p>
          <a:p>
            <a:pPr marL="0" indent="0" algn="just">
              <a:buNone/>
            </a:pPr>
            <a:r>
              <a:rPr lang="en-IN" sz="2200" cap="non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Examples : Graphs , Charts</a:t>
            </a:r>
            <a:endParaRPr lang="en-IN" sz="2200" dirty="0">
              <a:latin typeface="Times New Roman" panose="02020603050405020304" pitchFamily="18" charset="0"/>
              <a:cs typeface="Times New Roman" panose="02020603050405020304" pitchFamily="18" charset="0"/>
            </a:endParaRPr>
          </a:p>
          <a:p>
            <a:pPr marL="0" indent="0" algn="just">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451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418-AE50-DCDD-DBFA-DDD5D346DD2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Random Forest Algorithm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A10184-D298-859C-C230-80901F2DFE86}"/>
              </a:ext>
            </a:extLst>
          </p:cNvPr>
          <p:cNvSpPr>
            <a:spLocks noGrp="1"/>
          </p:cNvSpPr>
          <p:nvPr>
            <p:ph idx="1"/>
          </p:nvPr>
        </p:nvSpPr>
        <p:spPr/>
        <p:txBody>
          <a:bodyPr>
            <a:normAutofit lnSpcReduction="10000"/>
          </a:bodyPr>
          <a:lstStyle/>
          <a:p>
            <a:r>
              <a:rPr lang="en-US" sz="2200" cap="none" dirty="0">
                <a:ln w="0"/>
                <a:latin typeface="Times New Roman" panose="02020603050405020304" pitchFamily="18" charset="0"/>
                <a:ea typeface="Times New Roman" panose="02020603050405020304" pitchFamily="18" charset="0"/>
                <a:cs typeface="Times New Roman" panose="02020603050405020304" pitchFamily="18" charset="0"/>
              </a:rPr>
              <a:t>Random forest is a type of supervised machine learning algorithm based on ensemble learning. Ensemble learning is a type of learning where you join different types of algorithms or same algorithm multiple times to form a more powerful prediction model. </a:t>
            </a:r>
          </a:p>
          <a:p>
            <a:r>
              <a:rPr lang="en-US" sz="2200" cap="none" dirty="0">
                <a:ln w="0"/>
                <a:latin typeface="Times New Roman" panose="02020603050405020304" pitchFamily="18" charset="0"/>
                <a:ea typeface="Times New Roman" panose="02020603050405020304" pitchFamily="18" charset="0"/>
                <a:cs typeface="Times New Roman" panose="02020603050405020304" pitchFamily="18" charset="0"/>
              </a:rPr>
              <a:t>The random forest algorithm combines multiple algorithm of the same type i.e. multiple decision </a:t>
            </a:r>
            <a:r>
              <a:rPr lang="en-US" sz="2200" i="1" cap="none" dirty="0">
                <a:ln w="0"/>
                <a:latin typeface="Times New Roman" panose="02020603050405020304" pitchFamily="18" charset="0"/>
                <a:ea typeface="Times New Roman" panose="02020603050405020304" pitchFamily="18" charset="0"/>
                <a:cs typeface="Times New Roman" panose="02020603050405020304" pitchFamily="18" charset="0"/>
              </a:rPr>
              <a:t>trees,</a:t>
            </a:r>
            <a:r>
              <a:rPr lang="en-US" sz="2200" cap="none" dirty="0">
                <a:ln w="0"/>
                <a:latin typeface="Times New Roman" panose="02020603050405020304" pitchFamily="18" charset="0"/>
                <a:ea typeface="Times New Roman" panose="02020603050405020304" pitchFamily="18" charset="0"/>
                <a:cs typeface="Times New Roman" panose="02020603050405020304" pitchFamily="18" charset="0"/>
              </a:rPr>
              <a:t> resulting in a</a:t>
            </a:r>
            <a:r>
              <a:rPr lang="en-US" sz="2200" i="1" cap="none" dirty="0">
                <a:ln w="0"/>
                <a:latin typeface="Times New Roman" panose="02020603050405020304" pitchFamily="18" charset="0"/>
                <a:ea typeface="Times New Roman" panose="02020603050405020304" pitchFamily="18" charset="0"/>
                <a:cs typeface="Times New Roman" panose="02020603050405020304" pitchFamily="18" charset="0"/>
              </a:rPr>
              <a:t> forest of trees,</a:t>
            </a:r>
            <a:r>
              <a:rPr lang="en-US" sz="2200" cap="none" dirty="0">
                <a:ln w="0"/>
                <a:latin typeface="Times New Roman" panose="02020603050405020304" pitchFamily="18" charset="0"/>
                <a:ea typeface="Times New Roman" panose="02020603050405020304" pitchFamily="18" charset="0"/>
                <a:cs typeface="Times New Roman" panose="02020603050405020304" pitchFamily="18" charset="0"/>
              </a:rPr>
              <a:t> hence the name "Random Forest". </a:t>
            </a:r>
          </a:p>
          <a:p>
            <a:r>
              <a:rPr lang="en-US" sz="2200" cap="none" dirty="0">
                <a:ln w="0"/>
                <a:latin typeface="Times New Roman" panose="02020603050405020304" pitchFamily="18" charset="0"/>
                <a:ea typeface="Times New Roman" panose="02020603050405020304" pitchFamily="18" charset="0"/>
                <a:cs typeface="Times New Roman" panose="02020603050405020304" pitchFamily="18" charset="0"/>
              </a:rPr>
              <a:t>The random forest algorithm can be used for both regression and classification tasks.</a:t>
            </a: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It can handle large datasets efficiently. The random forest algorithm provides a higher level of accuracy in predicting outcomes over the decision tree algorithm.</a:t>
            </a:r>
          </a:p>
          <a:p>
            <a:endParaRPr lang="en-IN" sz="2200"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6B8630DC-5068-1AF6-3523-45F55DEAC5DF}"/>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76F6551E-37F5-1103-F2DC-FA9044D28C6F}"/>
              </a:ext>
            </a:extLst>
          </p:cNvPr>
          <p:cNvSpPr>
            <a:spLocks noGrp="1"/>
          </p:cNvSpPr>
          <p:nvPr>
            <p:ph type="sldNum" sz="quarter" idx="12"/>
          </p:nvPr>
        </p:nvSpPr>
        <p:spPr/>
        <p:txBody>
          <a:bodyPr/>
          <a:lstStyle/>
          <a:p>
            <a:fld id="{9D3FF152-60F5-4862-82F9-1190556AA56F}" type="slidenum">
              <a:rPr lang="en-IN" smtClean="0"/>
              <a:t>22</a:t>
            </a:fld>
            <a:endParaRPr lang="en-IN"/>
          </a:p>
        </p:txBody>
      </p:sp>
    </p:spTree>
    <p:extLst>
      <p:ext uri="{BB962C8B-B14F-4D97-AF65-F5344CB8AC3E}">
        <p14:creationId xmlns:p14="http://schemas.microsoft.com/office/powerpoint/2010/main" val="18524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CB73-0009-C0AD-51F4-1EE6AC8D50D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Logistic Regression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4A728A-01FE-FE21-1D10-E893CA38047D}"/>
              </a:ext>
            </a:extLst>
          </p:cNvPr>
          <p:cNvSpPr>
            <a:spLocks noGrp="1"/>
          </p:cNvSpPr>
          <p:nvPr>
            <p:ph idx="1"/>
          </p:nvPr>
        </p:nvSpPr>
        <p:spPr/>
        <p:txBody>
          <a:bodyPr>
            <a:normAutofit fontScale="92500" lnSpcReduction="20000"/>
          </a:bodyPr>
          <a:lstStyle/>
          <a:p>
            <a:r>
              <a:rPr lang="en-IN" sz="2400" cap="none" dirty="0">
                <a:ln w="0"/>
                <a:latin typeface="Times New Roman" panose="02020603050405020304" pitchFamily="18" charset="0"/>
                <a:ea typeface="Calibri" panose="020F0502020204030204" pitchFamily="34" charset="0"/>
                <a:cs typeface="Times New Roman" panose="02020603050405020304" pitchFamily="18" charset="0"/>
              </a:rPr>
              <a:t>Logistic regression is a Machine Learning classification algorithm that is used to predict the probability of a categorical dependent variable.</a:t>
            </a:r>
          </a:p>
          <a:p>
            <a:r>
              <a:rPr lang="en-IN" sz="2400" cap="none" dirty="0">
                <a:ln w="0"/>
                <a:latin typeface="Times New Roman" panose="02020603050405020304" pitchFamily="18" charset="0"/>
                <a:ea typeface="Calibri" panose="020F0502020204030204" pitchFamily="34" charset="0"/>
                <a:cs typeface="Times New Roman" panose="02020603050405020304" pitchFamily="18" charset="0"/>
              </a:rPr>
              <a:t> In logistic regression, the dependent variable is a binary variable that contains data coded as 1 (yes, success, etc.) or 0 (no, failure, etc.).</a:t>
            </a:r>
          </a:p>
          <a:p>
            <a:r>
              <a:rPr lang="en-IN" sz="2400" cap="none" dirty="0">
                <a:ln w="0"/>
                <a:latin typeface="Times New Roman" panose="02020603050405020304" pitchFamily="18" charset="0"/>
                <a:ea typeface="Calibri" panose="020F0502020204030204" pitchFamily="34" charset="0"/>
                <a:cs typeface="Times New Roman" panose="02020603050405020304" pitchFamily="18" charset="0"/>
              </a:rPr>
              <a:t>The goal of logistic regression is to find the best fitting model to describe the relationship between the dichotomous characteristic of interest and a set of independent variables</a:t>
            </a:r>
            <a:r>
              <a:rPr lang="en-IN" sz="2400" spc="-5" dirty="0">
                <a:latin typeface="Times New Roman" panose="02020603050405020304" pitchFamily="18" charset="0"/>
                <a:ea typeface="Calibri" panose="020F0502020204030204" pitchFamily="34" charset="0"/>
                <a:cs typeface="Times New Roman" panose="02020603050405020304" pitchFamily="18" charset="0"/>
              </a:rPr>
              <a:t>.</a:t>
            </a:r>
          </a:p>
          <a:p>
            <a:r>
              <a:rPr lang="en-IN" sz="2400" spc="-5" dirty="0">
                <a:effectLst/>
                <a:latin typeface="Times New Roman" panose="02020603050405020304" pitchFamily="18" charset="0"/>
                <a:ea typeface="Times New Roman" panose="02020603050405020304" pitchFamily="18" charset="0"/>
                <a:cs typeface="Times New Roman" panose="02020603050405020304" pitchFamily="18" charset="0"/>
              </a:rPr>
              <a:t>Binary logistic regression requires the dependent variable to be binary.</a:t>
            </a:r>
          </a:p>
          <a:p>
            <a:r>
              <a:rPr lang="en-I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 binary regression, the factor level 1 of the dependent variable should represent the desired outcome.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Only the meaningful variables should be included.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cap="non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6E7D770A-C7F9-B8DB-A47D-C41DD8BBB230}"/>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9CFA5FED-D68E-C4BD-2056-802996245561}"/>
              </a:ext>
            </a:extLst>
          </p:cNvPr>
          <p:cNvSpPr>
            <a:spLocks noGrp="1"/>
          </p:cNvSpPr>
          <p:nvPr>
            <p:ph type="sldNum" sz="quarter" idx="12"/>
          </p:nvPr>
        </p:nvSpPr>
        <p:spPr/>
        <p:txBody>
          <a:bodyPr/>
          <a:lstStyle/>
          <a:p>
            <a:fld id="{9D3FF152-60F5-4862-82F9-1190556AA56F}" type="slidenum">
              <a:rPr lang="en-IN" smtClean="0"/>
              <a:t>23</a:t>
            </a:fld>
            <a:endParaRPr lang="en-IN"/>
          </a:p>
        </p:txBody>
      </p:sp>
    </p:spTree>
    <p:extLst>
      <p:ext uri="{BB962C8B-B14F-4D97-AF65-F5344CB8AC3E}">
        <p14:creationId xmlns:p14="http://schemas.microsoft.com/office/powerpoint/2010/main" val="3804557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ED12-546F-11C1-1FAE-E739B8B728F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XG Boost Classifier Algorithm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04F01A-B115-64B8-572C-49D0A8D099D1}"/>
              </a:ext>
            </a:extLst>
          </p:cNvPr>
          <p:cNvSpPr>
            <a:spLocks noGrp="1"/>
          </p:cNvSpPr>
          <p:nvPr>
            <p:ph idx="1"/>
          </p:nvPr>
        </p:nvSpPr>
        <p:spPr>
          <a:xfrm>
            <a:off x="550496" y="1544271"/>
            <a:ext cx="7886700" cy="4351338"/>
          </a:xfrm>
        </p:spPr>
        <p:txBody>
          <a:bodyPr>
            <a:normAutofit fontScale="85000" lnSpcReduction="20000"/>
          </a:bodyPr>
          <a:lstStyle/>
          <a:p>
            <a:r>
              <a:rPr lang="en-IN" sz="2600" cap="none" dirty="0">
                <a:ln w="0"/>
                <a:latin typeface="Times New Roman" panose="02020603050405020304" pitchFamily="18" charset="0"/>
                <a:ea typeface="Calibri" panose="020F0502020204030204" pitchFamily="34" charset="0"/>
                <a:cs typeface="Times New Roman" panose="02020603050405020304" pitchFamily="18" charset="0"/>
              </a:rPr>
              <a:t>XGBoost stands for eXtreme Gradient Boosting and it’s an open-source implementation of the gradient boosted trees algorithm. </a:t>
            </a:r>
          </a:p>
          <a:p>
            <a:r>
              <a:rPr lang="en-IN" sz="2600" cap="none" dirty="0">
                <a:ln w="0"/>
                <a:latin typeface="Times New Roman" panose="02020603050405020304" pitchFamily="18" charset="0"/>
                <a:ea typeface="Calibri" panose="020F0502020204030204" pitchFamily="34" charset="0"/>
                <a:cs typeface="Times New Roman" panose="02020603050405020304" pitchFamily="18" charset="0"/>
              </a:rPr>
              <a:t>It has been one of the most popular machine learning techniques in Kaggle competitions, due to its prediction power and ease of use. </a:t>
            </a:r>
          </a:p>
          <a:p>
            <a:r>
              <a:rPr lang="en-IN" sz="2600" cap="none" dirty="0">
                <a:ln w="0"/>
                <a:latin typeface="Times New Roman" panose="02020603050405020304" pitchFamily="18" charset="0"/>
                <a:ea typeface="Calibri" panose="020F0502020204030204" pitchFamily="34" charset="0"/>
                <a:cs typeface="Times New Roman" panose="02020603050405020304" pitchFamily="18" charset="0"/>
              </a:rPr>
              <a:t>It is a supervised learning algorithm that can be used for regression or classification tasks.</a:t>
            </a:r>
          </a:p>
          <a:p>
            <a:r>
              <a:rPr lang="en-IN" sz="2600" cap="none" dirty="0">
                <a:ln w="0"/>
                <a:latin typeface="Times New Roman" panose="02020603050405020304" pitchFamily="18" charset="0"/>
                <a:ea typeface="Calibri" panose="020F0502020204030204" pitchFamily="34" charset="0"/>
                <a:cs typeface="Times New Roman" panose="02020603050405020304" pitchFamily="18" charset="0"/>
              </a:rPr>
              <a:t>It is a gradient boosting algorithm that uses decision trees as its “weak” predictors</a:t>
            </a:r>
            <a:r>
              <a:rPr lang="en-IN" sz="2600" dirty="0">
                <a:latin typeface="Times New Roman" panose="02020603050405020304" pitchFamily="18" charset="0"/>
                <a:ea typeface="Calibri" panose="020F0502020204030204" pitchFamily="34" charset="0"/>
                <a:cs typeface="Times New Roman" panose="02020603050405020304" pitchFamily="18" charset="0"/>
              </a:rPr>
              <a:t>. </a:t>
            </a:r>
          </a:p>
          <a:p>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It provides parallel tree boosting and is the leading machine learning library for regression, classification, and ranking problems.</a:t>
            </a:r>
          </a:p>
          <a:p>
            <a:r>
              <a:rPr lang="en-IN" sz="2600" dirty="0">
                <a:effectLst/>
                <a:latin typeface="Times New Roman" panose="02020603050405020304" pitchFamily="18" charset="0"/>
                <a:ea typeface="Calibri" panose="020F0502020204030204" pitchFamily="34" charset="0"/>
                <a:cs typeface="Times New Roman" panose="02020603050405020304" pitchFamily="18" charset="0"/>
              </a:rPr>
              <a:t>Supervised machine learning uses algorithms to train a model to find patterns in a dataset with labels and features and then uses the trained model to predict the labels on a new dataset’s features.</a:t>
            </a:r>
          </a:p>
          <a:p>
            <a:endParaRPr lang="en-IN" sz="2000" cap="none"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F983A9F-E163-149D-8688-0D5A56E0FB53}"/>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B4F496F4-8926-30A9-2CA5-58F27FAE0129}"/>
              </a:ext>
            </a:extLst>
          </p:cNvPr>
          <p:cNvSpPr>
            <a:spLocks noGrp="1"/>
          </p:cNvSpPr>
          <p:nvPr>
            <p:ph type="sldNum" sz="quarter" idx="12"/>
          </p:nvPr>
        </p:nvSpPr>
        <p:spPr/>
        <p:txBody>
          <a:bodyPr/>
          <a:lstStyle/>
          <a:p>
            <a:fld id="{9D3FF152-60F5-4862-82F9-1190556AA56F}" type="slidenum">
              <a:rPr lang="en-IN" smtClean="0"/>
              <a:t>24</a:t>
            </a:fld>
            <a:endParaRPr lang="en-IN"/>
          </a:p>
        </p:txBody>
      </p:sp>
    </p:spTree>
    <p:extLst>
      <p:ext uri="{BB962C8B-B14F-4D97-AF65-F5344CB8AC3E}">
        <p14:creationId xmlns:p14="http://schemas.microsoft.com/office/powerpoint/2010/main" val="2905027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1645-C12B-65A5-88C7-D48C925507C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MLP Classifier Algorithm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DDAF58-E7C9-5F17-B70B-BC4426235EB6}"/>
              </a:ext>
            </a:extLst>
          </p:cNvPr>
          <p:cNvSpPr>
            <a:spLocks noGrp="1"/>
          </p:cNvSpPr>
          <p:nvPr>
            <p:ph idx="1"/>
          </p:nvPr>
        </p:nvSpPr>
        <p:spPr/>
        <p:txBody>
          <a:bodyPr>
            <a:normAutofit/>
          </a:bodyPr>
          <a:lstStyle/>
          <a:p>
            <a:r>
              <a:rPr lang="en-IN" sz="2200" cap="none" dirty="0">
                <a:ln w="0"/>
                <a:latin typeface="Times New Roman" panose="02020603050405020304" pitchFamily="18" charset="0"/>
                <a:ea typeface="Calibri" panose="020F0502020204030204" pitchFamily="34" charset="0"/>
                <a:cs typeface="Times New Roman" panose="02020603050405020304" pitchFamily="18" charset="0"/>
              </a:rPr>
              <a:t>MLP Classifier stands for Multi-layer Perceptron classifier which in the name itself connects to a Neural Network.</a:t>
            </a:r>
          </a:p>
          <a:p>
            <a:r>
              <a:rPr lang="en-IN" sz="2200" cap="none" dirty="0">
                <a:ln w="0"/>
                <a:latin typeface="Times New Roman" panose="02020603050405020304" pitchFamily="18" charset="0"/>
                <a:ea typeface="Calibri" panose="020F0502020204030204" pitchFamily="34" charset="0"/>
                <a:cs typeface="Times New Roman" panose="02020603050405020304" pitchFamily="18" charset="0"/>
              </a:rPr>
              <a:t> Unlike other classification algorithms such as Support Vectors or Naive Bayes Classifier, MLP Classifier relies on an underlying Neural Network to perform the task of classification.</a:t>
            </a:r>
          </a:p>
          <a:p>
            <a:r>
              <a:rPr lang="en-IN" sz="2200" cap="none" dirty="0">
                <a:ln w="0"/>
                <a:latin typeface="Times New Roman" panose="02020603050405020304" pitchFamily="18" charset="0"/>
                <a:cs typeface="Times New Roman" panose="02020603050405020304" pitchFamily="18" charset="0"/>
              </a:rPr>
              <a:t>MLP are widely used to solve problems requiring supervised learning.</a:t>
            </a:r>
          </a:p>
          <a:p>
            <a:r>
              <a:rPr lang="en-IN" sz="2200" cap="none" dirty="0">
                <a:ln w="0"/>
                <a:latin typeface="Times New Roman" panose="02020603050405020304" pitchFamily="18" charset="0"/>
                <a:cs typeface="Times New Roman" panose="02020603050405020304" pitchFamily="18" charset="0"/>
              </a:rPr>
              <a:t>MLP neural networks are commonly used by different organizations to encode databases , points of entry and routinely check the consistency of the database security.</a:t>
            </a:r>
          </a:p>
          <a:p>
            <a:endParaRPr lang="en-IN" dirty="0"/>
          </a:p>
        </p:txBody>
      </p:sp>
      <p:sp>
        <p:nvSpPr>
          <p:cNvPr id="4" name="Date Placeholder 3">
            <a:extLst>
              <a:ext uri="{FF2B5EF4-FFF2-40B4-BE49-F238E27FC236}">
                <a16:creationId xmlns:a16="http://schemas.microsoft.com/office/drawing/2014/main" id="{2F761829-F6DA-0133-16C7-4C32DFCB33E7}"/>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69715E8D-A6E1-902F-7E46-65E4FDF9D122}"/>
              </a:ext>
            </a:extLst>
          </p:cNvPr>
          <p:cNvSpPr>
            <a:spLocks noGrp="1"/>
          </p:cNvSpPr>
          <p:nvPr>
            <p:ph type="sldNum" sz="quarter" idx="12"/>
          </p:nvPr>
        </p:nvSpPr>
        <p:spPr/>
        <p:txBody>
          <a:bodyPr/>
          <a:lstStyle/>
          <a:p>
            <a:fld id="{9D3FF152-60F5-4862-82F9-1190556AA56F}" type="slidenum">
              <a:rPr lang="en-IN" smtClean="0"/>
              <a:t>25</a:t>
            </a:fld>
            <a:endParaRPr lang="en-IN"/>
          </a:p>
        </p:txBody>
      </p:sp>
    </p:spTree>
    <p:extLst>
      <p:ext uri="{BB962C8B-B14F-4D97-AF65-F5344CB8AC3E}">
        <p14:creationId xmlns:p14="http://schemas.microsoft.com/office/powerpoint/2010/main" val="361222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15B6-3EC2-611C-4173-9759CDD94DB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Module 4-Deployment Using Flask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3957F7-540D-03F5-0353-1A3E2BBFFD37}"/>
              </a:ext>
            </a:extLst>
          </p:cNvPr>
          <p:cNvSpPr>
            <a:spLocks noGrp="1"/>
          </p:cNvSpPr>
          <p:nvPr>
            <p:ph idx="1"/>
          </p:nvPr>
        </p:nvSpPr>
        <p:spPr/>
        <p:txBody>
          <a:bodyPr/>
          <a:lstStyle/>
          <a:p>
            <a:pPr marL="0" indent="0">
              <a:spcAft>
                <a:spcPts val="800"/>
              </a:spcAft>
              <a:buNone/>
            </a:pPr>
            <a:r>
              <a:rPr lang="en-IN" sz="2400" cap="none" dirty="0">
                <a:ln w="0"/>
                <a:latin typeface="Times New Roman" panose="02020603050405020304" pitchFamily="18" charset="0"/>
                <a:ea typeface="Calibri" panose="020F0502020204030204" pitchFamily="34" charset="0"/>
                <a:cs typeface="Times New Roman" panose="02020603050405020304" pitchFamily="18" charset="0"/>
              </a:rPr>
              <a:t>Deploying the model predicting output:</a:t>
            </a:r>
          </a:p>
          <a:p>
            <a:pPr>
              <a:spcAft>
                <a:spcPts val="800"/>
              </a:spcAft>
            </a:pPr>
            <a:r>
              <a:rPr lang="en-US" sz="2400" cap="none" dirty="0">
                <a:ln w="0"/>
                <a:latin typeface="Times New Roman" panose="02020603050405020304" pitchFamily="18" charset="0"/>
                <a:ea typeface="Times New Roman" panose="02020603050405020304" pitchFamily="18" charset="0"/>
                <a:cs typeface="Times New Roman" panose="02020603050405020304" pitchFamily="18" charset="0"/>
              </a:rPr>
              <a:t>In this module the trained machine learning model is converted into pickle data format file (.</a:t>
            </a:r>
            <a:r>
              <a:rPr lang="en-US" sz="2400" cap="none" dirty="0" err="1">
                <a:ln w="0"/>
                <a:latin typeface="Times New Roman" panose="02020603050405020304" pitchFamily="18" charset="0"/>
                <a:ea typeface="Times New Roman" panose="02020603050405020304" pitchFamily="18" charset="0"/>
                <a:cs typeface="Times New Roman" panose="02020603050405020304" pitchFamily="18" charset="0"/>
              </a:rPr>
              <a:t>pkl</a:t>
            </a:r>
            <a:r>
              <a:rPr lang="en-US" sz="2400" cap="none" dirty="0">
                <a:ln w="0"/>
                <a:latin typeface="Times New Roman" panose="02020603050405020304" pitchFamily="18" charset="0"/>
                <a:ea typeface="Times New Roman" panose="02020603050405020304" pitchFamily="18" charset="0"/>
                <a:cs typeface="Times New Roman" panose="02020603050405020304" pitchFamily="18" charset="0"/>
              </a:rPr>
              <a:t> file) which is then deployed for providing better user interface and predicting the output of milk quality.</a:t>
            </a:r>
          </a:p>
          <a:p>
            <a:r>
              <a:rPr lang="en-IN" sz="2400" dirty="0">
                <a:latin typeface="Times New Roman" panose="02020603050405020304" pitchFamily="18" charset="0"/>
                <a:cs typeface="Times New Roman" panose="02020603050405020304" pitchFamily="18" charset="0"/>
              </a:rPr>
              <a:t>Django is a high level python web framework that enable rapid development of secure and maintainable websites</a:t>
            </a:r>
            <a:r>
              <a:rPr lang="en-IN" sz="2800" dirty="0">
                <a:latin typeface="Times New Roman" panose="020206030504050203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576D6310-3654-AD07-1EFE-2F014414C480}"/>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7FB4C1BC-D2EA-BBB9-49CB-48C1B08D6F68}"/>
              </a:ext>
            </a:extLst>
          </p:cNvPr>
          <p:cNvSpPr>
            <a:spLocks noGrp="1"/>
          </p:cNvSpPr>
          <p:nvPr>
            <p:ph type="sldNum" sz="quarter" idx="12"/>
          </p:nvPr>
        </p:nvSpPr>
        <p:spPr/>
        <p:txBody>
          <a:bodyPr/>
          <a:lstStyle/>
          <a:p>
            <a:fld id="{9D3FF152-60F5-4862-82F9-1190556AA56F}" type="slidenum">
              <a:rPr lang="en-IN" smtClean="0"/>
              <a:t>26</a:t>
            </a:fld>
            <a:endParaRPr lang="en-IN"/>
          </a:p>
        </p:txBody>
      </p:sp>
    </p:spTree>
    <p:extLst>
      <p:ext uri="{BB962C8B-B14F-4D97-AF65-F5344CB8AC3E}">
        <p14:creationId xmlns:p14="http://schemas.microsoft.com/office/powerpoint/2010/main" val="388069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7" name="Title 1">
            <a:extLst>
              <a:ext uri="{FF2B5EF4-FFF2-40B4-BE49-F238E27FC236}">
                <a16:creationId xmlns:a16="http://schemas.microsoft.com/office/drawing/2014/main" id="{7513A726-45BD-4B17-BF54-42F7352C7AE4}"/>
              </a:ext>
            </a:extLst>
          </p:cNvPr>
          <p:cNvSpPr txBox="1">
            <a:spLocks/>
          </p:cNvSpPr>
          <p:nvPr/>
        </p:nvSpPr>
        <p:spPr>
          <a:xfrm>
            <a:off x="628650" y="255094"/>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PERFORMANCE ANALYSIS</a:t>
            </a:r>
            <a:endParaRPr lang="en-IN" sz="199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E4ED3CF-B914-DB8C-5364-3AB2F5E47690}"/>
              </a:ext>
            </a:extLst>
          </p:cNvPr>
          <p:cNvSpPr txBox="1"/>
          <p:nvPr/>
        </p:nvSpPr>
        <p:spPr>
          <a:xfrm>
            <a:off x="493295" y="651754"/>
            <a:ext cx="6229350" cy="458074"/>
          </a:xfrm>
          <a:prstGeom prst="rect">
            <a:avLst/>
          </a:prstGeom>
          <a:noFill/>
        </p:spPr>
        <p:txBody>
          <a:bodyPr wrap="square">
            <a:spAutoFit/>
          </a:bodyPr>
          <a:lstStyle/>
          <a:p>
            <a:pPr algn="just">
              <a:lnSpc>
                <a:spcPct val="150000"/>
              </a:lnSpc>
              <a:spcBef>
                <a:spcPts val="290"/>
              </a:spcBef>
              <a:spcAft>
                <a:spcPts val="800"/>
              </a:spcAft>
              <a:tabLst>
                <a:tab pos="580390" algn="l"/>
              </a:tabLst>
            </a:pPr>
            <a:r>
              <a:rPr lang="en-US" b="1" kern="100" dirty="0">
                <a:latin typeface="Times New Roman" panose="02020603050405020304" pitchFamily="18" charset="0"/>
                <a:ea typeface="Times New Roman" panose="02020603050405020304" pitchFamily="18" charset="0"/>
              </a:rPr>
              <a:t>S</a:t>
            </a:r>
            <a:r>
              <a:rPr lang="en-IN" b="1" kern="100" dirty="0">
                <a:latin typeface="Times New Roman" panose="02020603050405020304" pitchFamily="18" charset="0"/>
                <a:ea typeface="Times New Roman" panose="02020603050405020304" pitchFamily="18" charset="0"/>
              </a:rPr>
              <a:t>AMPLE DATASET</a:t>
            </a:r>
            <a:endParaRPr lang="en-IN" sz="14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1CB0D5B3-2305-B293-B41C-9986070189C5}"/>
              </a:ext>
            </a:extLst>
          </p:cNvPr>
          <p:cNvPicPr>
            <a:picLocks noChangeAspect="1"/>
          </p:cNvPicPr>
          <p:nvPr/>
        </p:nvPicPr>
        <p:blipFill>
          <a:blip r:embed="rId2"/>
          <a:stretch>
            <a:fillRect/>
          </a:stretch>
        </p:blipFill>
        <p:spPr>
          <a:xfrm>
            <a:off x="781538" y="1359877"/>
            <a:ext cx="6674882" cy="4911629"/>
          </a:xfrm>
          <a:prstGeom prst="rect">
            <a:avLst/>
          </a:prstGeom>
        </p:spPr>
      </p:pic>
    </p:spTree>
    <p:extLst>
      <p:ext uri="{BB962C8B-B14F-4D97-AF65-F5344CB8AC3E}">
        <p14:creationId xmlns:p14="http://schemas.microsoft.com/office/powerpoint/2010/main" val="160943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7" name="Title 1">
            <a:extLst>
              <a:ext uri="{FF2B5EF4-FFF2-40B4-BE49-F238E27FC236}">
                <a16:creationId xmlns:a16="http://schemas.microsoft.com/office/drawing/2014/main" id="{7513A726-45BD-4B17-BF54-42F7352C7AE4}"/>
              </a:ext>
            </a:extLst>
          </p:cNvPr>
          <p:cNvSpPr txBox="1">
            <a:spLocks/>
          </p:cNvSpPr>
          <p:nvPr/>
        </p:nvSpPr>
        <p:spPr>
          <a:xfrm>
            <a:off x="628650" y="255094"/>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PERFORMANCE ANALYSIS</a:t>
            </a:r>
            <a:endParaRPr lang="en-IN" sz="199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E4ED3CF-B914-DB8C-5364-3AB2F5E47690}"/>
              </a:ext>
            </a:extLst>
          </p:cNvPr>
          <p:cNvSpPr txBox="1"/>
          <p:nvPr/>
        </p:nvSpPr>
        <p:spPr>
          <a:xfrm>
            <a:off x="493295" y="723938"/>
            <a:ext cx="6229350" cy="458074"/>
          </a:xfrm>
          <a:prstGeom prst="rect">
            <a:avLst/>
          </a:prstGeom>
          <a:noFill/>
        </p:spPr>
        <p:txBody>
          <a:bodyPr wrap="square">
            <a:spAutoFit/>
          </a:bodyPr>
          <a:lstStyle/>
          <a:p>
            <a:pPr algn="just">
              <a:lnSpc>
                <a:spcPct val="150000"/>
              </a:lnSpc>
              <a:spcBef>
                <a:spcPts val="290"/>
              </a:spcBef>
              <a:spcAft>
                <a:spcPts val="800"/>
              </a:spcAft>
              <a:tabLst>
                <a:tab pos="580390" algn="l"/>
              </a:tabLst>
            </a:pPr>
            <a:r>
              <a:rPr lang="en-US" b="1" kern="100" dirty="0">
                <a:latin typeface="Times New Roman" panose="02020603050405020304" pitchFamily="18" charset="0"/>
                <a:ea typeface="Times New Roman" panose="02020603050405020304" pitchFamily="18" charset="0"/>
              </a:rPr>
              <a:t>C</a:t>
            </a:r>
            <a:r>
              <a:rPr lang="en-IN" b="1" kern="100" dirty="0">
                <a:latin typeface="Times New Roman" panose="02020603050405020304" pitchFamily="18" charset="0"/>
                <a:ea typeface="Times New Roman" panose="02020603050405020304" pitchFamily="18" charset="0"/>
              </a:rPr>
              <a:t>OMPARTIVE ANALYSIS</a:t>
            </a:r>
            <a:endParaRPr lang="en-IN" sz="14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E44BBFC1-DC0C-624D-39FF-31EAFE59F2C2}"/>
              </a:ext>
            </a:extLst>
          </p:cNvPr>
          <p:cNvPicPr>
            <a:picLocks noChangeAspect="1"/>
          </p:cNvPicPr>
          <p:nvPr/>
        </p:nvPicPr>
        <p:blipFill>
          <a:blip r:embed="rId2"/>
          <a:stretch>
            <a:fillRect/>
          </a:stretch>
        </p:blipFill>
        <p:spPr>
          <a:xfrm>
            <a:off x="937846" y="1391138"/>
            <a:ext cx="6637278" cy="1336431"/>
          </a:xfrm>
          <a:prstGeom prst="rect">
            <a:avLst/>
          </a:prstGeom>
        </p:spPr>
      </p:pic>
      <p:pic>
        <p:nvPicPr>
          <p:cNvPr id="12" name="Picture 11">
            <a:extLst>
              <a:ext uri="{FF2B5EF4-FFF2-40B4-BE49-F238E27FC236}">
                <a16:creationId xmlns:a16="http://schemas.microsoft.com/office/drawing/2014/main" id="{34A51B40-955F-5512-B1F5-E74225ABEE39}"/>
              </a:ext>
            </a:extLst>
          </p:cNvPr>
          <p:cNvPicPr>
            <a:picLocks noChangeAspect="1"/>
          </p:cNvPicPr>
          <p:nvPr/>
        </p:nvPicPr>
        <p:blipFill>
          <a:blip r:embed="rId3"/>
          <a:stretch>
            <a:fillRect/>
          </a:stretch>
        </p:blipFill>
        <p:spPr>
          <a:xfrm>
            <a:off x="799594" y="3429000"/>
            <a:ext cx="6859483" cy="1627554"/>
          </a:xfrm>
          <a:prstGeom prst="rect">
            <a:avLst/>
          </a:prstGeom>
        </p:spPr>
      </p:pic>
      <p:sp>
        <p:nvSpPr>
          <p:cNvPr id="13" name="TextBox 12">
            <a:extLst>
              <a:ext uri="{FF2B5EF4-FFF2-40B4-BE49-F238E27FC236}">
                <a16:creationId xmlns:a16="http://schemas.microsoft.com/office/drawing/2014/main" id="{5BC9033F-7C8D-5004-0C0E-2E28331D6D31}"/>
              </a:ext>
            </a:extLst>
          </p:cNvPr>
          <p:cNvSpPr txBox="1"/>
          <p:nvPr/>
        </p:nvSpPr>
        <p:spPr>
          <a:xfrm>
            <a:off x="2211754" y="2977662"/>
            <a:ext cx="43453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Scr 1.1 Accuarcy of Random Forest Algorithm</a:t>
            </a:r>
            <a:endParaRPr lang="en-IN"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CD782C6-4AD8-7DBC-6299-B1D712AFFEA1}"/>
              </a:ext>
            </a:extLst>
          </p:cNvPr>
          <p:cNvSpPr txBox="1"/>
          <p:nvPr/>
        </p:nvSpPr>
        <p:spPr>
          <a:xfrm>
            <a:off x="2211754" y="5369169"/>
            <a:ext cx="407963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Scr 1.2 Accuarcy of Logistic Regression Algorithm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842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29</a:t>
            </a:fld>
            <a:endParaRPr lang="en-IN"/>
          </a:p>
        </p:txBody>
      </p:sp>
      <p:sp>
        <p:nvSpPr>
          <p:cNvPr id="7" name="Title 1">
            <a:extLst>
              <a:ext uri="{FF2B5EF4-FFF2-40B4-BE49-F238E27FC236}">
                <a16:creationId xmlns:a16="http://schemas.microsoft.com/office/drawing/2014/main" id="{7513A726-45BD-4B17-BF54-42F7352C7AE4}"/>
              </a:ext>
            </a:extLst>
          </p:cNvPr>
          <p:cNvSpPr txBox="1">
            <a:spLocks/>
          </p:cNvSpPr>
          <p:nvPr/>
        </p:nvSpPr>
        <p:spPr>
          <a:xfrm>
            <a:off x="628650" y="255094"/>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PERFORMANCE ANALYSIS</a:t>
            </a:r>
            <a:endParaRPr lang="en-IN" sz="199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E4ED3CF-B914-DB8C-5364-3AB2F5E47690}"/>
              </a:ext>
            </a:extLst>
          </p:cNvPr>
          <p:cNvSpPr txBox="1"/>
          <p:nvPr/>
        </p:nvSpPr>
        <p:spPr>
          <a:xfrm>
            <a:off x="493295" y="651754"/>
            <a:ext cx="6229350" cy="458074"/>
          </a:xfrm>
          <a:prstGeom prst="rect">
            <a:avLst/>
          </a:prstGeom>
          <a:noFill/>
        </p:spPr>
        <p:txBody>
          <a:bodyPr wrap="square">
            <a:spAutoFit/>
          </a:bodyPr>
          <a:lstStyle/>
          <a:p>
            <a:pPr algn="just">
              <a:lnSpc>
                <a:spcPct val="150000"/>
              </a:lnSpc>
              <a:spcBef>
                <a:spcPts val="290"/>
              </a:spcBef>
              <a:spcAft>
                <a:spcPts val="800"/>
              </a:spcAft>
              <a:tabLst>
                <a:tab pos="580390" algn="l"/>
              </a:tabLst>
            </a:pPr>
            <a:r>
              <a:rPr lang="en-US" b="1" kern="100" dirty="0">
                <a:latin typeface="Times New Roman" panose="02020603050405020304" pitchFamily="18" charset="0"/>
                <a:ea typeface="Times New Roman" panose="02020603050405020304" pitchFamily="18" charset="0"/>
              </a:rPr>
              <a:t>C</a:t>
            </a:r>
            <a:r>
              <a:rPr lang="en-IN" b="1" kern="100" dirty="0">
                <a:latin typeface="Times New Roman" panose="02020603050405020304" pitchFamily="18" charset="0"/>
                <a:ea typeface="Times New Roman" panose="02020603050405020304" pitchFamily="18" charset="0"/>
              </a:rPr>
              <a:t>OMPARTIVE ANALYSIS</a:t>
            </a:r>
            <a:endParaRPr lang="en-IN" sz="1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C52C35F-E84F-1102-69D5-88C622B86B6B}"/>
              </a:ext>
            </a:extLst>
          </p:cNvPr>
          <p:cNvPicPr>
            <a:picLocks noChangeAspect="1"/>
          </p:cNvPicPr>
          <p:nvPr/>
        </p:nvPicPr>
        <p:blipFill>
          <a:blip r:embed="rId2"/>
          <a:stretch>
            <a:fillRect/>
          </a:stretch>
        </p:blipFill>
        <p:spPr>
          <a:xfrm>
            <a:off x="750278" y="1383323"/>
            <a:ext cx="7424614" cy="1774092"/>
          </a:xfrm>
          <a:prstGeom prst="rect">
            <a:avLst/>
          </a:prstGeom>
        </p:spPr>
      </p:pic>
      <p:pic>
        <p:nvPicPr>
          <p:cNvPr id="10" name="Picture 9">
            <a:extLst>
              <a:ext uri="{FF2B5EF4-FFF2-40B4-BE49-F238E27FC236}">
                <a16:creationId xmlns:a16="http://schemas.microsoft.com/office/drawing/2014/main" id="{A89EB4ED-EFEE-DE4C-8F93-5EE140CA5888}"/>
              </a:ext>
            </a:extLst>
          </p:cNvPr>
          <p:cNvPicPr>
            <a:picLocks noChangeAspect="1"/>
          </p:cNvPicPr>
          <p:nvPr/>
        </p:nvPicPr>
        <p:blipFill>
          <a:blip r:embed="rId3"/>
          <a:stretch>
            <a:fillRect/>
          </a:stretch>
        </p:blipFill>
        <p:spPr>
          <a:xfrm>
            <a:off x="1641466" y="4024923"/>
            <a:ext cx="6603765" cy="1336431"/>
          </a:xfrm>
          <a:prstGeom prst="rect">
            <a:avLst/>
          </a:prstGeom>
        </p:spPr>
      </p:pic>
      <p:sp>
        <p:nvSpPr>
          <p:cNvPr id="12" name="TextBox 11">
            <a:extLst>
              <a:ext uri="{FF2B5EF4-FFF2-40B4-BE49-F238E27FC236}">
                <a16:creationId xmlns:a16="http://schemas.microsoft.com/office/drawing/2014/main" id="{736AB482-6B18-1FE7-7B6F-0E57162D7EEE}"/>
              </a:ext>
            </a:extLst>
          </p:cNvPr>
          <p:cNvSpPr txBox="1"/>
          <p:nvPr/>
        </p:nvSpPr>
        <p:spPr>
          <a:xfrm>
            <a:off x="1883508" y="3321538"/>
            <a:ext cx="498621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Scr 1.3 Accuarcy of XG Boost Classifier Algorithm</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FABE2C0-E938-FA9B-9579-B6F7B48F041F}"/>
              </a:ext>
            </a:extLst>
          </p:cNvPr>
          <p:cNvSpPr txBox="1"/>
          <p:nvPr/>
        </p:nvSpPr>
        <p:spPr>
          <a:xfrm>
            <a:off x="1789723" y="5814646"/>
            <a:ext cx="476738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Scr 1.4 Accuarcy of MLP Classifier Algorithm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69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470954388"/>
              </p:ext>
            </p:extLst>
          </p:nvPr>
        </p:nvGraphicFramePr>
        <p:xfrm>
          <a:off x="158750" y="1233222"/>
          <a:ext cx="8727343" cy="5394960"/>
        </p:xfrm>
        <a:graphic>
          <a:graphicData uri="http://schemas.openxmlformats.org/drawingml/2006/table">
            <a:tbl>
              <a:tblPr firstRow="1" bandRow="1">
                <a:tableStyleId>{073A0DAA-6AF3-43AB-8588-CEC1D06C72B9}</a:tableStyleId>
              </a:tblPr>
              <a:tblGrid>
                <a:gridCol w="838604">
                  <a:extLst>
                    <a:ext uri="{9D8B030D-6E8A-4147-A177-3AD203B41FA5}">
                      <a16:colId xmlns:a16="http://schemas.microsoft.com/office/drawing/2014/main" val="20000"/>
                    </a:ext>
                  </a:extLst>
                </a:gridCol>
                <a:gridCol w="1217089">
                  <a:extLst>
                    <a:ext uri="{9D8B030D-6E8A-4147-A177-3AD203B41FA5}">
                      <a16:colId xmlns:a16="http://schemas.microsoft.com/office/drawing/2014/main" val="20001"/>
                    </a:ext>
                  </a:extLst>
                </a:gridCol>
                <a:gridCol w="2181855">
                  <a:extLst>
                    <a:ext uri="{9D8B030D-6E8A-4147-A177-3AD203B41FA5}">
                      <a16:colId xmlns:a16="http://schemas.microsoft.com/office/drawing/2014/main" val="20002"/>
                    </a:ext>
                  </a:extLst>
                </a:gridCol>
                <a:gridCol w="2797678">
                  <a:extLst>
                    <a:ext uri="{9D8B030D-6E8A-4147-A177-3AD203B41FA5}">
                      <a16:colId xmlns:a16="http://schemas.microsoft.com/office/drawing/2014/main" val="20003"/>
                    </a:ext>
                  </a:extLst>
                </a:gridCol>
                <a:gridCol w="1692117">
                  <a:extLst>
                    <a:ext uri="{9D8B030D-6E8A-4147-A177-3AD203B41FA5}">
                      <a16:colId xmlns:a16="http://schemas.microsoft.com/office/drawing/2014/main" val="20004"/>
                    </a:ext>
                  </a:extLst>
                </a:gridCol>
              </a:tblGrid>
              <a:tr h="606857">
                <a:tc>
                  <a:txBody>
                    <a:bodyPr/>
                    <a:lstStyle/>
                    <a:p>
                      <a:pPr algn="ctr"/>
                      <a:r>
                        <a:rPr lang="en-IN" dirty="0">
                          <a:latin typeface="Times New Roman" panose="02020603050405020304" pitchFamily="18" charset="0"/>
                          <a:cs typeface="Times New Roman" panose="02020603050405020304" pitchFamily="18" charset="0"/>
                        </a:rPr>
                        <a:t>Year</a:t>
                      </a:r>
                    </a:p>
                  </a:txBody>
                  <a:tcPr/>
                </a:tc>
                <a:tc>
                  <a:txBody>
                    <a:bodyPr/>
                    <a:lstStyle/>
                    <a:p>
                      <a:pPr algn="ctr"/>
                      <a:r>
                        <a:rPr lang="en-IN" dirty="0">
                          <a:latin typeface="Times New Roman" panose="02020603050405020304" pitchFamily="18" charset="0"/>
                          <a:cs typeface="Times New Roman" panose="02020603050405020304" pitchFamily="18" charset="0"/>
                        </a:rPr>
                        <a:t>Author</a:t>
                      </a:r>
                    </a:p>
                  </a:txBody>
                  <a:tcPr/>
                </a:tc>
                <a:tc>
                  <a:txBody>
                    <a:bodyPr/>
                    <a:lstStyle/>
                    <a:p>
                      <a:pPr algn="ctr"/>
                      <a:r>
                        <a:rPr lang="en-IN" dirty="0">
                          <a:latin typeface="Times New Roman" panose="02020603050405020304" pitchFamily="18" charset="0"/>
                          <a:cs typeface="Times New Roman" panose="02020603050405020304" pitchFamily="18" charset="0"/>
                        </a:rPr>
                        <a:t>Paper Details</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Merits/Demerits</a:t>
                      </a:r>
                    </a:p>
                  </a:txBody>
                  <a:tcPr/>
                </a:tc>
                <a:extLst>
                  <a:ext uri="{0D108BD9-81ED-4DB2-BD59-A6C34878D82A}">
                    <a16:rowId xmlns:a16="http://schemas.microsoft.com/office/drawing/2014/main" val="10000"/>
                  </a:ext>
                </a:extLst>
              </a:tr>
              <a:tr h="3261670">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Tarikul</a:t>
                      </a:r>
                      <a:r>
                        <a:rPr lang="en-IN" sz="1800" dirty="0">
                          <a:latin typeface="Times New Roman" panose="02020603050405020304" pitchFamily="18" charset="0"/>
                          <a:cs typeface="Times New Roman" panose="02020603050405020304" pitchFamily="18" charset="0"/>
                        </a:rPr>
                        <a:t> Islam,</a:t>
                      </a:r>
                    </a:p>
                    <a:p>
                      <a:r>
                        <a:rPr lang="en-US" sz="1800" dirty="0">
                          <a:latin typeface="Times New Roman"/>
                          <a:cs typeface="Times New Roman"/>
                        </a:rPr>
                        <a:t>Arshi Salamat,</a:t>
                      </a:r>
                    </a:p>
                    <a:p>
                      <a:r>
                        <a:rPr lang="en-US" sz="1800" dirty="0">
                          <a:latin typeface="Times New Roman"/>
                          <a:cs typeface="Times New Roman"/>
                        </a:rPr>
                        <a:t>Sandeep </a:t>
                      </a:r>
                      <a:r>
                        <a:rPr lang="en-US" sz="1800" dirty="0" err="1">
                          <a:latin typeface="Times New Roman"/>
                          <a:cs typeface="Times New Roman"/>
                        </a:rPr>
                        <a:t>K.Singh</a:t>
                      </a:r>
                      <a:r>
                        <a:rPr lang="en-US" sz="1800" dirty="0">
                          <a:latin typeface="Times New Roman"/>
                          <a:cs typeface="Times New Roman"/>
                        </a:rPr>
                        <a: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IN" sz="1800" b="1" dirty="0" err="1">
                          <a:latin typeface="Times New Roman" panose="02020603050405020304" pitchFamily="18" charset="0"/>
                          <a:cs typeface="Times New Roman" panose="02020603050405020304" pitchFamily="18" charset="0"/>
                        </a:rPr>
                        <a:t>Title</a:t>
                      </a:r>
                      <a:r>
                        <a:rPr lang="en-IN" sz="1800" dirty="0" err="1">
                          <a:latin typeface="Times New Roman" panose="02020603050405020304" pitchFamily="18" charset="0"/>
                          <a:cs typeface="Times New Roman" panose="02020603050405020304" pitchFamily="18" charset="0"/>
                        </a:rPr>
                        <a:t>:A</a:t>
                      </a:r>
                      <a:r>
                        <a:rPr lang="en-IN" sz="1800" dirty="0">
                          <a:latin typeface="Times New Roman" panose="02020603050405020304" pitchFamily="18" charset="0"/>
                          <a:cs typeface="Times New Roman" panose="02020603050405020304" pitchFamily="18" charset="0"/>
                        </a:rPr>
                        <a:t> Direct AC Cross Conductive sensor for Milk Quality Measurement</a:t>
                      </a:r>
                    </a:p>
                    <a:p>
                      <a:pPr algn="l"/>
                      <a:r>
                        <a:rPr lang="en-US" sz="1800" b="1" dirty="0">
                          <a:latin typeface="Times New Roman" panose="02020603050405020304" pitchFamily="18" charset="0"/>
                          <a:cs typeface="Times New Roman" panose="02020603050405020304" pitchFamily="18" charset="0"/>
                        </a:rPr>
                        <a:t>Volume</a:t>
                      </a:r>
                      <a:r>
                        <a:rPr lang="en-US" sz="1800" dirty="0">
                          <a:latin typeface="Times New Roman" panose="02020603050405020304" pitchFamily="18" charset="0"/>
                          <a:cs typeface="Times New Roman" panose="02020603050405020304" pitchFamily="18" charset="0"/>
                        </a:rPr>
                        <a:t>: 71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Issued</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on</a:t>
                      </a:r>
                      <a:r>
                        <a:rPr lang="en-US" sz="1800" dirty="0">
                          <a:latin typeface="Times New Roman" panose="02020603050405020304" pitchFamily="18" charset="0"/>
                          <a:cs typeface="Times New Roman" panose="02020603050405020304" pitchFamily="18" charset="0"/>
                        </a:rPr>
                        <a:t>:2022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Journal</a:t>
                      </a:r>
                      <a:r>
                        <a:rPr lang="en-US" sz="1800" dirty="0">
                          <a:latin typeface="Times New Roman" panose="02020603050405020304" pitchFamily="18" charset="0"/>
                          <a:cs typeface="Times New Roman" panose="02020603050405020304" pitchFamily="18" charset="0"/>
                        </a:rPr>
                        <a:t>: IEEE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Raman Spectroscopy</a:t>
                      </a:r>
                      <a:r>
                        <a:rPr lang="en-US" sz="1800" dirty="0">
                          <a:latin typeface="Times New Roman" panose="02020603050405020304" pitchFamily="18" charset="0"/>
                          <a:cs typeface="Times New Roman" panose="02020603050405020304" pitchFamily="18" charset="0"/>
                        </a:rPr>
                        <a:t>:</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It showed a set of overlapping bands that were assigned to lactose, protein, and milk fats.</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Cryoscopy method</a:t>
                      </a:r>
                      <a:r>
                        <a:rPr lang="en-US" sz="1800" dirty="0">
                          <a:latin typeface="Times New Roman" panose="02020603050405020304" pitchFamily="18" charset="0"/>
                          <a:cs typeface="Times New Roman" panose="02020603050405020304" pitchFamily="18" charset="0"/>
                        </a:rPr>
                        <a:t>:</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thermistsor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cryoscope</a:t>
                      </a:r>
                      <a:r>
                        <a:rPr lang="en-US" sz="1800" dirty="0">
                          <a:latin typeface="Times New Roman" panose="02020603050405020304" pitchFamily="18" charset="0"/>
                          <a:cs typeface="Times New Roman" panose="02020603050405020304" pitchFamily="18" charset="0"/>
                        </a:rPr>
                        <a:t> is used to accurately determine freezing point of milk.</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Ac Cross Conductance Sensing Probe</a:t>
                      </a:r>
                      <a:r>
                        <a:rPr lang="en-US" sz="1800" dirty="0">
                          <a:latin typeface="Times New Roman" panose="02020603050405020304" pitchFamily="18" charset="0"/>
                          <a:cs typeface="Times New Roman" panose="02020603050405020304" pitchFamily="18" charset="0"/>
                        </a:rPr>
                        <a:t>:</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Tests the adulteration of milk with good order of accuracy and precision.</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Merits</a:t>
                      </a:r>
                      <a:r>
                        <a:rPr lang="en-US" sz="1800" dirty="0">
                          <a:latin typeface="Times New Roman" panose="02020603050405020304" pitchFamily="18" charset="0"/>
                          <a:cs typeface="Times New Roman" panose="02020603050405020304" pitchFamily="18" charset="0"/>
                        </a:rPr>
                        <a:t>:</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It can be interfaced to a simple interfacing electronic circuit to give quick, stable and reliable results with minimum quantity of milk samples.</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Demerits</a:t>
                      </a:r>
                      <a:r>
                        <a:rPr lang="en-US" sz="1800" dirty="0">
                          <a:latin typeface="Times New Roman" panose="02020603050405020304" pitchFamily="18" charset="0"/>
                          <a:cs typeface="Times New Roman" panose="02020603050405020304" pitchFamily="18" charset="0"/>
                        </a:rPr>
                        <a:t>:</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These methods are expensive, bulky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2463387" y="285234"/>
            <a:ext cx="3728585"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Literature Survey</a:t>
            </a:r>
            <a:endParaRPr lang="en-IN" sz="3600" dirty="0"/>
          </a:p>
        </p:txBody>
      </p:sp>
    </p:spTree>
    <p:extLst>
      <p:ext uri="{BB962C8B-B14F-4D97-AF65-F5344CB8AC3E}">
        <p14:creationId xmlns:p14="http://schemas.microsoft.com/office/powerpoint/2010/main" val="2687532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7091"/>
            <a:ext cx="7886700" cy="530258"/>
          </a:xfrm>
        </p:spPr>
        <p:txBody>
          <a:bodyPr>
            <a:no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a:xfrm>
            <a:off x="219347" y="6492875"/>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a:xfrm>
            <a:off x="6954339" y="6487762"/>
            <a:ext cx="2057400" cy="365125"/>
          </a:xfrm>
        </p:spPr>
        <p:txBody>
          <a:bodyPr/>
          <a:lstStyle/>
          <a:p>
            <a:fld id="{9D3FF152-60F5-4862-82F9-1190556AA56F}" type="slidenum">
              <a:rPr lang="en-IN" smtClean="0"/>
              <a:t>30</a:t>
            </a:fld>
            <a:endParaRPr lang="en-IN"/>
          </a:p>
        </p:txBody>
      </p:sp>
      <p:sp>
        <p:nvSpPr>
          <p:cNvPr id="4" name="Rectangle 3"/>
          <p:cNvSpPr/>
          <p:nvPr/>
        </p:nvSpPr>
        <p:spPr>
          <a:xfrm>
            <a:off x="3492217" y="6352144"/>
            <a:ext cx="3835794" cy="338554"/>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cs typeface="Times New Roman" panose="02020603050405020304" pitchFamily="18" charset="0"/>
              </a:rPr>
              <a:t>Scr 1.2 Input values taken from IOT module</a:t>
            </a:r>
            <a:endParaRPr lang="en-IN" sz="1600" dirty="0"/>
          </a:p>
        </p:txBody>
      </p:sp>
      <p:sp>
        <p:nvSpPr>
          <p:cNvPr id="10" name="Rectangle 9"/>
          <p:cNvSpPr/>
          <p:nvPr/>
        </p:nvSpPr>
        <p:spPr>
          <a:xfrm>
            <a:off x="3376801" y="3202061"/>
            <a:ext cx="2617127" cy="338554"/>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cs typeface="Times New Roman" panose="02020603050405020304" pitchFamily="18" charset="0"/>
              </a:rPr>
              <a:t>Scr 1.1 User Login Web Page</a:t>
            </a:r>
            <a:endParaRPr lang="en-IN" sz="1600" dirty="0"/>
          </a:p>
        </p:txBody>
      </p:sp>
      <p:pic>
        <p:nvPicPr>
          <p:cNvPr id="9" name="Picture 8">
            <a:extLst>
              <a:ext uri="{FF2B5EF4-FFF2-40B4-BE49-F238E27FC236}">
                <a16:creationId xmlns:a16="http://schemas.microsoft.com/office/drawing/2014/main" id="{BB7F09D5-E33D-0025-936B-DF7ABFC00479}"/>
              </a:ext>
            </a:extLst>
          </p:cNvPr>
          <p:cNvPicPr>
            <a:picLocks noChangeAspect="1"/>
          </p:cNvPicPr>
          <p:nvPr/>
        </p:nvPicPr>
        <p:blipFill>
          <a:blip r:embed="rId2"/>
          <a:stretch>
            <a:fillRect/>
          </a:stretch>
        </p:blipFill>
        <p:spPr>
          <a:xfrm>
            <a:off x="1554218" y="922215"/>
            <a:ext cx="6035563" cy="1945861"/>
          </a:xfrm>
          <a:prstGeom prst="rect">
            <a:avLst/>
          </a:prstGeom>
        </p:spPr>
      </p:pic>
      <p:pic>
        <p:nvPicPr>
          <p:cNvPr id="12" name="Picture 11">
            <a:extLst>
              <a:ext uri="{FF2B5EF4-FFF2-40B4-BE49-F238E27FC236}">
                <a16:creationId xmlns:a16="http://schemas.microsoft.com/office/drawing/2014/main" id="{50987978-0CF8-37D9-D508-D4E832D70024}"/>
              </a:ext>
            </a:extLst>
          </p:cNvPr>
          <p:cNvPicPr>
            <a:picLocks noChangeAspect="1"/>
          </p:cNvPicPr>
          <p:nvPr/>
        </p:nvPicPr>
        <p:blipFill>
          <a:blip r:embed="rId3"/>
          <a:stretch>
            <a:fillRect/>
          </a:stretch>
        </p:blipFill>
        <p:spPr>
          <a:xfrm>
            <a:off x="1554218" y="3759199"/>
            <a:ext cx="6175197" cy="2344615"/>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9583"/>
            <a:ext cx="7886700" cy="530258"/>
          </a:xfrm>
        </p:spPr>
        <p:txBody>
          <a:bodyPr>
            <a:no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a:xfrm>
            <a:off x="188383"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a:xfrm>
            <a:off x="6923616" y="6415618"/>
            <a:ext cx="2057400" cy="365125"/>
          </a:xfrm>
        </p:spPr>
        <p:txBody>
          <a:bodyPr/>
          <a:lstStyle/>
          <a:p>
            <a:fld id="{9D3FF152-60F5-4862-82F9-1190556AA56F}" type="slidenum">
              <a:rPr lang="en-IN" smtClean="0"/>
              <a:t>31</a:t>
            </a:fld>
            <a:endParaRPr lang="en-IN" dirty="0"/>
          </a:p>
        </p:txBody>
      </p:sp>
      <p:sp>
        <p:nvSpPr>
          <p:cNvPr id="4" name="Rectangle 3"/>
          <p:cNvSpPr/>
          <p:nvPr/>
        </p:nvSpPr>
        <p:spPr>
          <a:xfrm>
            <a:off x="3369266" y="6128663"/>
            <a:ext cx="2217274" cy="338554"/>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cs typeface="Times New Roman" panose="02020603050405020304" pitchFamily="18" charset="0"/>
              </a:rPr>
              <a:t>Scr 1.4 Grade Prediction</a:t>
            </a:r>
            <a:endParaRPr lang="en-IN" sz="1600" dirty="0"/>
          </a:p>
        </p:txBody>
      </p:sp>
      <p:sp>
        <p:nvSpPr>
          <p:cNvPr id="10" name="Rectangle 9"/>
          <p:cNvSpPr/>
          <p:nvPr/>
        </p:nvSpPr>
        <p:spPr>
          <a:xfrm>
            <a:off x="3369266" y="3186465"/>
            <a:ext cx="3414717" cy="338554"/>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cs typeface="Times New Roman" panose="02020603050405020304" pitchFamily="18" charset="0"/>
              </a:rPr>
              <a:t>Scr 1.3 Input values given by End User</a:t>
            </a:r>
            <a:endParaRPr lang="en-IN" sz="1600" dirty="0"/>
          </a:p>
        </p:txBody>
      </p:sp>
      <p:pic>
        <p:nvPicPr>
          <p:cNvPr id="7" name="Picture 6">
            <a:extLst>
              <a:ext uri="{FF2B5EF4-FFF2-40B4-BE49-F238E27FC236}">
                <a16:creationId xmlns:a16="http://schemas.microsoft.com/office/drawing/2014/main" id="{1BBD576F-7709-FAC9-8F02-0E7F93060FDC}"/>
              </a:ext>
            </a:extLst>
          </p:cNvPr>
          <p:cNvPicPr>
            <a:picLocks noChangeAspect="1"/>
          </p:cNvPicPr>
          <p:nvPr/>
        </p:nvPicPr>
        <p:blipFill>
          <a:blip r:embed="rId2"/>
          <a:stretch>
            <a:fillRect/>
          </a:stretch>
        </p:blipFill>
        <p:spPr>
          <a:xfrm>
            <a:off x="1523736" y="767529"/>
            <a:ext cx="6401064" cy="2190638"/>
          </a:xfrm>
          <a:prstGeom prst="rect">
            <a:avLst/>
          </a:prstGeom>
        </p:spPr>
      </p:pic>
      <p:pic>
        <p:nvPicPr>
          <p:cNvPr id="9" name="Picture 8">
            <a:extLst>
              <a:ext uri="{FF2B5EF4-FFF2-40B4-BE49-F238E27FC236}">
                <a16:creationId xmlns:a16="http://schemas.microsoft.com/office/drawing/2014/main" id="{AEF11FEC-A2E3-22B9-64E3-D76DB28E8430}"/>
              </a:ext>
            </a:extLst>
          </p:cNvPr>
          <p:cNvPicPr>
            <a:picLocks noChangeAspect="1"/>
          </p:cNvPicPr>
          <p:nvPr/>
        </p:nvPicPr>
        <p:blipFill>
          <a:blip r:embed="rId3"/>
          <a:stretch>
            <a:fillRect/>
          </a:stretch>
        </p:blipFill>
        <p:spPr>
          <a:xfrm>
            <a:off x="1512304" y="3641969"/>
            <a:ext cx="6467203" cy="2266462"/>
          </a:xfrm>
          <a:prstGeom prst="rect">
            <a:avLst/>
          </a:prstGeom>
        </p:spPr>
      </p:pic>
    </p:spTree>
    <p:extLst>
      <p:ext uri="{BB962C8B-B14F-4D97-AF65-F5344CB8AC3E}">
        <p14:creationId xmlns:p14="http://schemas.microsoft.com/office/powerpoint/2010/main" val="2285849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34214" y="-27967"/>
            <a:ext cx="7886700" cy="530258"/>
          </a:xfrm>
        </p:spPr>
        <p:txBody>
          <a:bodyPr>
            <a:no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a:xfrm>
            <a:off x="129117" y="6394054"/>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a:xfrm>
            <a:off x="6965950" y="6394054"/>
            <a:ext cx="2057400" cy="365125"/>
          </a:xfrm>
        </p:spPr>
        <p:txBody>
          <a:bodyPr/>
          <a:lstStyle/>
          <a:p>
            <a:fld id="{9D3FF152-60F5-4862-82F9-1190556AA56F}" type="slidenum">
              <a:rPr lang="en-IN" smtClean="0"/>
              <a:t>32</a:t>
            </a:fld>
            <a:endParaRPr lang="en-IN" dirty="0"/>
          </a:p>
        </p:txBody>
      </p:sp>
      <p:sp>
        <p:nvSpPr>
          <p:cNvPr id="4" name="Rectangle 3"/>
          <p:cNvSpPr/>
          <p:nvPr/>
        </p:nvSpPr>
        <p:spPr>
          <a:xfrm>
            <a:off x="3480704" y="6207284"/>
            <a:ext cx="3796104" cy="338554"/>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cs typeface="Times New Roman" panose="02020603050405020304" pitchFamily="18" charset="0"/>
              </a:rPr>
              <a:t>Scr 1.6 Output Report and Admin Feedback</a:t>
            </a:r>
            <a:endParaRPr lang="en-IN" sz="1600" dirty="0"/>
          </a:p>
        </p:txBody>
      </p:sp>
      <p:sp>
        <p:nvSpPr>
          <p:cNvPr id="12" name="Rectangle 11"/>
          <p:cNvSpPr/>
          <p:nvPr/>
        </p:nvSpPr>
        <p:spPr>
          <a:xfrm>
            <a:off x="3480704" y="3084814"/>
            <a:ext cx="2567691" cy="338554"/>
          </a:xfrm>
          <a:prstGeom prst="rect">
            <a:avLst/>
          </a:prstGeom>
        </p:spPr>
        <p:txBody>
          <a:bodyPr wrap="none">
            <a:spAutoFit/>
          </a:bodyPr>
          <a:lstStyle/>
          <a:p>
            <a:r>
              <a:rPr lang="en-US" sz="1600" dirty="0">
                <a:latin typeface="Times New Roman" panose="02020603050405020304" pitchFamily="18" charset="0"/>
                <a:ea typeface="Times New Roman" panose="02020603050405020304" pitchFamily="18" charset="0"/>
                <a:cs typeface="Times New Roman" panose="02020603050405020304" pitchFamily="18" charset="0"/>
              </a:rPr>
              <a:t>Scr 1.5 Admin/Officer Login</a:t>
            </a:r>
            <a:endParaRPr lang="en-IN" sz="1600" dirty="0"/>
          </a:p>
        </p:txBody>
      </p:sp>
      <p:pic>
        <p:nvPicPr>
          <p:cNvPr id="7" name="Picture 6">
            <a:extLst>
              <a:ext uri="{FF2B5EF4-FFF2-40B4-BE49-F238E27FC236}">
                <a16:creationId xmlns:a16="http://schemas.microsoft.com/office/drawing/2014/main" id="{DD894D77-17FB-E6CB-BD3C-9B4441FCF8A2}"/>
              </a:ext>
            </a:extLst>
          </p:cNvPr>
          <p:cNvPicPr>
            <a:picLocks noChangeAspect="1"/>
          </p:cNvPicPr>
          <p:nvPr/>
        </p:nvPicPr>
        <p:blipFill>
          <a:blip r:embed="rId2"/>
          <a:stretch>
            <a:fillRect/>
          </a:stretch>
        </p:blipFill>
        <p:spPr>
          <a:xfrm>
            <a:off x="1538976" y="502292"/>
            <a:ext cx="6417085" cy="2397298"/>
          </a:xfrm>
          <a:prstGeom prst="rect">
            <a:avLst/>
          </a:prstGeom>
        </p:spPr>
      </p:pic>
      <p:pic>
        <p:nvPicPr>
          <p:cNvPr id="10" name="Picture 9">
            <a:extLst>
              <a:ext uri="{FF2B5EF4-FFF2-40B4-BE49-F238E27FC236}">
                <a16:creationId xmlns:a16="http://schemas.microsoft.com/office/drawing/2014/main" id="{A9C72938-FDCA-2223-1A86-82EFACA08356}"/>
              </a:ext>
            </a:extLst>
          </p:cNvPr>
          <p:cNvPicPr>
            <a:picLocks noChangeAspect="1"/>
          </p:cNvPicPr>
          <p:nvPr/>
        </p:nvPicPr>
        <p:blipFill>
          <a:blip r:embed="rId3"/>
          <a:stretch>
            <a:fillRect/>
          </a:stretch>
        </p:blipFill>
        <p:spPr>
          <a:xfrm>
            <a:off x="1554218" y="3548184"/>
            <a:ext cx="6035563" cy="2297724"/>
          </a:xfrm>
          <a:prstGeom prst="rect">
            <a:avLst/>
          </a:prstGeom>
        </p:spPr>
      </p:pic>
    </p:spTree>
    <p:extLst>
      <p:ext uri="{BB962C8B-B14F-4D97-AF65-F5344CB8AC3E}">
        <p14:creationId xmlns:p14="http://schemas.microsoft.com/office/powerpoint/2010/main" val="715661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0235"/>
            <a:ext cx="7886700" cy="530258"/>
          </a:xfrm>
        </p:spPr>
        <p:txBody>
          <a:bodyPr>
            <a:no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a:xfrm>
            <a:off x="188384" y="636151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a:xfrm>
            <a:off x="6981832" y="6338227"/>
            <a:ext cx="2057400" cy="365125"/>
          </a:xfrm>
        </p:spPr>
        <p:txBody>
          <a:bodyPr/>
          <a:lstStyle/>
          <a:p>
            <a:fld id="{9D3FF152-60F5-4862-82F9-1190556AA56F}" type="slidenum">
              <a:rPr lang="en-IN" smtClean="0"/>
              <a:t>33</a:t>
            </a:fld>
            <a:endParaRPr lang="en-IN" dirty="0"/>
          </a:p>
        </p:txBody>
      </p:sp>
      <p:pic>
        <p:nvPicPr>
          <p:cNvPr id="7" name="Picture 6">
            <a:extLst>
              <a:ext uri="{FF2B5EF4-FFF2-40B4-BE49-F238E27FC236}">
                <a16:creationId xmlns:a16="http://schemas.microsoft.com/office/drawing/2014/main" id="{4F68B279-98EA-6440-8FFA-4D14A8F1626D}"/>
              </a:ext>
            </a:extLst>
          </p:cNvPr>
          <p:cNvPicPr>
            <a:picLocks noChangeAspect="1"/>
          </p:cNvPicPr>
          <p:nvPr/>
        </p:nvPicPr>
        <p:blipFill>
          <a:blip r:embed="rId2"/>
          <a:stretch>
            <a:fillRect/>
          </a:stretch>
        </p:blipFill>
        <p:spPr>
          <a:xfrm>
            <a:off x="1217084" y="965872"/>
            <a:ext cx="6674338" cy="2461846"/>
          </a:xfrm>
          <a:prstGeom prst="rect">
            <a:avLst/>
          </a:prstGeom>
        </p:spPr>
      </p:pic>
      <p:sp>
        <p:nvSpPr>
          <p:cNvPr id="13" name="TextBox 12">
            <a:extLst>
              <a:ext uri="{FF2B5EF4-FFF2-40B4-BE49-F238E27FC236}">
                <a16:creationId xmlns:a16="http://schemas.microsoft.com/office/drawing/2014/main" id="{0DFBE3AF-625A-15BB-BA51-45DB49E4C584}"/>
              </a:ext>
            </a:extLst>
          </p:cNvPr>
          <p:cNvSpPr txBox="1"/>
          <p:nvPr/>
        </p:nvSpPr>
        <p:spPr>
          <a:xfrm>
            <a:off x="2245784" y="3548185"/>
            <a:ext cx="455360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Scr 1.7 Feedback Received By End 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62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Conclusion/Feature Enhancement</a:t>
            </a:r>
            <a:endParaRPr lang="en-IN" sz="199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34</a:t>
            </a:fld>
            <a:endParaRPr lang="en-IN"/>
          </a:p>
        </p:txBody>
      </p:sp>
      <p:sp>
        <p:nvSpPr>
          <p:cNvPr id="7" name="TextBox 6">
            <a:extLst>
              <a:ext uri="{FF2B5EF4-FFF2-40B4-BE49-F238E27FC236}">
                <a16:creationId xmlns:a16="http://schemas.microsoft.com/office/drawing/2014/main" id="{C52CD78C-B546-2583-FEEC-DE9AA3FCB1F6}"/>
              </a:ext>
            </a:extLst>
          </p:cNvPr>
          <p:cNvSpPr txBox="1"/>
          <p:nvPr/>
        </p:nvSpPr>
        <p:spPr>
          <a:xfrm>
            <a:off x="350715" y="979328"/>
            <a:ext cx="7886700" cy="5509200"/>
          </a:xfrm>
          <a:prstGeom prst="rect">
            <a:avLst/>
          </a:prstGeom>
          <a:noFill/>
        </p:spPr>
        <p:txBody>
          <a:bodyPr wrap="square">
            <a:spAutoFit/>
          </a:bodyPr>
          <a:lstStyle/>
          <a:p>
            <a:pPr marL="342900" indent="-34290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In this work, we proposed an analysis for attributing milk samples based on their behavioural characteristics/features following their activities.</a:t>
            </a:r>
          </a:p>
          <a:p>
            <a:pPr marL="342900" indent="-34290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analytical process started from data cleaning and processing, missing value, exploratory analysis and finally model building and evaluation. </a:t>
            </a:r>
          </a:p>
          <a:p>
            <a:pPr marL="342900" indent="-34290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best accuracy on public test set is higher accuracy score will be find out. This application can help to find the Prediction of Milk Quality. </a:t>
            </a:r>
          </a:p>
          <a:p>
            <a:pPr marL="342900" indent="-34290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This way can help the organisations to know more about the quality of milk and also will be able to identify the grades of milk.</a:t>
            </a:r>
          </a:p>
          <a:p>
            <a:pPr marL="342900" indent="-34290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future works can be implemented on Milk Quality prediction which can be connected with the cloud model.</a:t>
            </a:r>
          </a:p>
          <a:p>
            <a:pPr marL="342900" indent="-34290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optimization of this work can also be better if the system and the prediction model is connected with the embedded system</a:t>
            </a:r>
            <a:r>
              <a:rPr lang="en-IN" sz="1800" dirty="0">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741939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latin typeface="Times New Roman" panose="02020603050405020304" pitchFamily="18" charset="0"/>
                <a:cs typeface="Times New Roman" panose="02020603050405020304" pitchFamily="18" charset="0"/>
              </a:rPr>
              <a:t>Reference Paper/ URL</a:t>
            </a:r>
            <a:endParaRPr lang="en-IN" sz="32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35</a:t>
            </a:fld>
            <a:endParaRPr lang="en-IN"/>
          </a:p>
        </p:txBody>
      </p:sp>
      <p:sp>
        <p:nvSpPr>
          <p:cNvPr id="4" name="Rectangle 3"/>
          <p:cNvSpPr/>
          <p:nvPr/>
        </p:nvSpPr>
        <p:spPr>
          <a:xfrm>
            <a:off x="628650" y="939318"/>
            <a:ext cx="8144759" cy="677108"/>
          </a:xfrm>
          <a:prstGeom prst="rect">
            <a:avLst/>
          </a:prstGeom>
        </p:spPr>
        <p:txBody>
          <a:bodyPr wrap="square">
            <a:spAutoFit/>
          </a:bodyPr>
          <a:lstStyle/>
          <a:p>
            <a:pPr algn="just"/>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p>
        </p:txBody>
      </p:sp>
      <p:sp>
        <p:nvSpPr>
          <p:cNvPr id="7" name="TextBox 6">
            <a:extLst>
              <a:ext uri="{FF2B5EF4-FFF2-40B4-BE49-F238E27FC236}">
                <a16:creationId xmlns:a16="http://schemas.microsoft.com/office/drawing/2014/main" id="{345AC5C4-F9B1-203B-7A16-98F5740B3D9C}"/>
              </a:ext>
            </a:extLst>
          </p:cNvPr>
          <p:cNvSpPr txBox="1"/>
          <p:nvPr/>
        </p:nvSpPr>
        <p:spPr>
          <a:xfrm>
            <a:off x="312614" y="891798"/>
            <a:ext cx="8612555" cy="6463308"/>
          </a:xfrm>
          <a:prstGeom prst="rect">
            <a:avLst/>
          </a:prstGeom>
          <a:noFill/>
        </p:spPr>
        <p:txBody>
          <a:bodyPr wrap="square">
            <a:spAutoFit/>
          </a:bodyPr>
          <a:lstStyle/>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 R. Nagraik, A. Sharma, D. Kumar, P. Chawla, and A. P. Kumar,“Milk adulterant detection: Conventional and biosensor based</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approaches: A review,” Sens. Bio-Sens. Res., vol. 33, Aug. 2021.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 M. Chakraborty and K. Biswas, “Milk tester: Simultaneous detection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 fat content and adulteration,” IEEE Trans. Instrum. Meas., vol. 69,</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no. 5, pp. 2468–2476, May 2020.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 X. Hu et al., “Use of a smartphone for visual detection of melamine in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milk based on Au@Carbon quantum dots nanocomposites,” Food Chem.,vol. 272, pp. 58–65, Jan. 2019.</a:t>
            </a:r>
          </a:p>
          <a:p>
            <a:pPr marL="0" indent="0">
              <a:buNone/>
            </a:pPr>
            <a:r>
              <a:rPr lang="en-US" sz="2000" dirty="0">
                <a:effectLst/>
                <a:latin typeface="Times New Roman" panose="02020603050405020304" pitchFamily="18" charset="0"/>
                <a:ea typeface="Times New Roman" panose="02020603050405020304" pitchFamily="18" charset="0"/>
              </a:rPr>
              <a:t>[4] F. Trimboli et al., “Detection of buffalo milk adulteration with cow milk</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 capillary electrophoresis analysis,” J. Dairy Sci., vol. 102, no. 7,pp. 5962–5970, Jul. 2019.</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 Z. H. Zargar and T. Islam, “A novel cross-capacitive sensor for non con-tact microdroplet detection,” IEEE Trans. Ind. Electron., vol. 66, no. 6,pp. 4759–4766, Jun. 2019.</a:t>
            </a:r>
          </a:p>
          <a:p>
            <a:r>
              <a:rPr lang="en-US" sz="2000" dirty="0">
                <a:effectLst/>
                <a:latin typeface="Times New Roman" panose="02020603050405020304" pitchFamily="18" charset="0"/>
                <a:ea typeface="Times New Roman" panose="02020603050405020304" pitchFamily="18" charset="0"/>
              </a:rPr>
              <a:t>[6] T. Islam, A. Salamat, S. K. Singh, and M. Rehman, “A cross-conductive sensor to measure bottled water quality,” in Proc IEEE Int. Instrum. Meas. Technol. Conf., May 2021.</a:t>
            </a:r>
          </a:p>
          <a:p>
            <a:pPr marL="0" indent="0">
              <a:buNone/>
            </a:pP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latin typeface="Times New Roman" panose="02020603050405020304" pitchFamily="18" charset="0"/>
                <a:cs typeface="Times New Roman" panose="02020603050405020304" pitchFamily="18" charset="0"/>
              </a:rPr>
              <a:t>Reference Paper/ URL</a:t>
            </a:r>
            <a:endParaRPr lang="en-IN" sz="32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36</a:t>
            </a:fld>
            <a:endParaRPr lang="en-IN"/>
          </a:p>
        </p:txBody>
      </p:sp>
      <p:sp>
        <p:nvSpPr>
          <p:cNvPr id="4" name="Rectangle 3"/>
          <p:cNvSpPr/>
          <p:nvPr/>
        </p:nvSpPr>
        <p:spPr>
          <a:xfrm>
            <a:off x="203200" y="939318"/>
            <a:ext cx="8570209" cy="5478423"/>
          </a:xfrm>
          <a:prstGeom prst="rect">
            <a:avLst/>
          </a:prstGeom>
        </p:spPr>
        <p:txBody>
          <a:bodyPr wrap="square">
            <a:spAutoFit/>
          </a:bodyPr>
          <a:lstStyle/>
          <a:p>
            <a:pPr marL="0" indent="0" algn="just">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[7] U. Salmaz, A. Salamat, and T. Islam, “Fractional order sensor for measuring the quality of milk,” Mater. Today Proc., vol. 18, pp. 1077–1089,Jan. 2019.</a:t>
            </a:r>
          </a:p>
          <a:p>
            <a:pPr marL="0" indent="0">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[8] R. Kunes et al., “In-line technologies for the analysis of important milk</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parameters during the milking process: A review,” Agriculture, vol. 11,no. 3, pp. 239–246, 2021.</a:t>
            </a:r>
          </a:p>
          <a:p>
            <a:pPr marL="0" indent="0">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[9] A. Costa, G. Visentin, M. De Marchi, M. Cassandro, and M. Penasa  “Genetic relationships of lactose and freezing point with minerals and</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coagulation traits predicted from milk mid-infrared spectra in Holstein cows,” J. Dairy Sci., vol. 102, no. 8, pp. 7217–7225, Aug. 2019.</a:t>
            </a:r>
          </a:p>
          <a:p>
            <a:pPr marL="0" indent="0">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[10]</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Grelet, C., A. Vanlierde, M. Hostens, L. Foldager, M. Salavati, K.L. Ingvartse M. Crowe, M. T. Sorensen,    E. Froidmont, C. P.Ferris, C. Marchitelli, F. Becker,   T.Larsen  F. Carter, and Debarring. 2019. Potential of milk mid-IR spectra to predict meta-</a:t>
            </a:r>
            <a:r>
              <a:rPr lang="en-US" sz="2200" dirty="0" err="1">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bollic</a:t>
            </a:r>
            <a:r>
              <a:rPr lang="en-US" sz="22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status of cows through blood components and an innovative   clustering  approach. </a:t>
            </a:r>
            <a:endParaRPr lang="en-IN" sz="2200" dirty="0">
              <a:latin typeface="Times New Roman" panose="02020603050405020304" pitchFamily="18" charset="0"/>
              <a:cs typeface="Times New Roman" panose="02020603050405020304" pitchFamily="18" charset="0"/>
            </a:endParaRPr>
          </a:p>
          <a:p>
            <a:pPr marL="0" indent="0" algn="just">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745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600377347"/>
              </p:ext>
            </p:extLst>
          </p:nvPr>
        </p:nvGraphicFramePr>
        <p:xfrm>
          <a:off x="144379" y="1233221"/>
          <a:ext cx="8671376" cy="4671189"/>
        </p:xfrm>
        <a:graphic>
          <a:graphicData uri="http://schemas.openxmlformats.org/drawingml/2006/table">
            <a:tbl>
              <a:tblPr firstRow="1" bandRow="1">
                <a:tableStyleId>{073A0DAA-6AF3-43AB-8588-CEC1D06C72B9}</a:tableStyleId>
              </a:tblPr>
              <a:tblGrid>
                <a:gridCol w="781530">
                  <a:extLst>
                    <a:ext uri="{9D8B030D-6E8A-4147-A177-3AD203B41FA5}">
                      <a16:colId xmlns:a16="http://schemas.microsoft.com/office/drawing/2014/main" val="20000"/>
                    </a:ext>
                  </a:extLst>
                </a:gridCol>
                <a:gridCol w="1342912">
                  <a:extLst>
                    <a:ext uri="{9D8B030D-6E8A-4147-A177-3AD203B41FA5}">
                      <a16:colId xmlns:a16="http://schemas.microsoft.com/office/drawing/2014/main" val="20001"/>
                    </a:ext>
                  </a:extLst>
                </a:gridCol>
                <a:gridCol w="2113435">
                  <a:extLst>
                    <a:ext uri="{9D8B030D-6E8A-4147-A177-3AD203B41FA5}">
                      <a16:colId xmlns:a16="http://schemas.microsoft.com/office/drawing/2014/main" val="20002"/>
                    </a:ext>
                  </a:extLst>
                </a:gridCol>
                <a:gridCol w="2387528">
                  <a:extLst>
                    <a:ext uri="{9D8B030D-6E8A-4147-A177-3AD203B41FA5}">
                      <a16:colId xmlns:a16="http://schemas.microsoft.com/office/drawing/2014/main" val="20003"/>
                    </a:ext>
                  </a:extLst>
                </a:gridCol>
                <a:gridCol w="2045971">
                  <a:extLst>
                    <a:ext uri="{9D8B030D-6E8A-4147-A177-3AD203B41FA5}">
                      <a16:colId xmlns:a16="http://schemas.microsoft.com/office/drawing/2014/main" val="20004"/>
                    </a:ext>
                  </a:extLst>
                </a:gridCol>
              </a:tblGrid>
              <a:tr h="653966">
                <a:tc>
                  <a:txBody>
                    <a:bodyPr/>
                    <a:lstStyle/>
                    <a:p>
                      <a:pPr algn="ctr"/>
                      <a:r>
                        <a:rPr lang="en-IN" dirty="0">
                          <a:latin typeface="Times New Roman" panose="02020603050405020304" pitchFamily="18" charset="0"/>
                          <a:cs typeface="Times New Roman" panose="02020603050405020304" pitchFamily="18" charset="0"/>
                        </a:rPr>
                        <a:t>Year</a:t>
                      </a:r>
                    </a:p>
                  </a:txBody>
                  <a:tcPr/>
                </a:tc>
                <a:tc>
                  <a:txBody>
                    <a:bodyPr/>
                    <a:lstStyle/>
                    <a:p>
                      <a:pPr algn="ctr"/>
                      <a:r>
                        <a:rPr lang="en-IN" dirty="0">
                          <a:latin typeface="Times New Roman" panose="02020603050405020304" pitchFamily="18" charset="0"/>
                          <a:cs typeface="Times New Roman" panose="02020603050405020304" pitchFamily="18" charset="0"/>
                        </a:rPr>
                        <a:t>Author</a:t>
                      </a:r>
                    </a:p>
                  </a:txBody>
                  <a:tcPr/>
                </a:tc>
                <a:tc>
                  <a:txBody>
                    <a:bodyPr/>
                    <a:lstStyle/>
                    <a:p>
                      <a:pPr algn="ctr"/>
                      <a:r>
                        <a:rPr lang="en-IN" dirty="0">
                          <a:latin typeface="Times New Roman" panose="02020603050405020304" pitchFamily="18" charset="0"/>
                          <a:cs typeface="Times New Roman" panose="02020603050405020304" pitchFamily="18" charset="0"/>
                        </a:rPr>
                        <a:t>Paper Details</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Merits/Demerits</a:t>
                      </a:r>
                    </a:p>
                  </a:txBody>
                  <a:tcPr/>
                </a:tc>
                <a:extLst>
                  <a:ext uri="{0D108BD9-81ED-4DB2-BD59-A6C34878D82A}">
                    <a16:rowId xmlns:a16="http://schemas.microsoft.com/office/drawing/2014/main" val="10000"/>
                  </a:ext>
                </a:extLst>
              </a:tr>
              <a:tr h="4017223">
                <a:tc>
                  <a:txBody>
                    <a:bodyPr/>
                    <a:lstStyle/>
                    <a:p>
                      <a:r>
                        <a:rPr lang="en-IN" sz="1800" dirty="0">
                          <a:latin typeface="Times New Roman" panose="02020603050405020304" pitchFamily="18" charset="0"/>
                          <a:cs typeface="Times New Roman" panose="02020603050405020304" pitchFamily="18" charset="0"/>
                        </a:rPr>
                        <a:t>2021</a:t>
                      </a:r>
                    </a:p>
                  </a:txBody>
                  <a:tcPr/>
                </a:tc>
                <a:tc>
                  <a:txBody>
                    <a:bodyPr/>
                    <a:lstStyle/>
                    <a:p>
                      <a:r>
                        <a:rPr lang="en-US" sz="1800" dirty="0">
                          <a:latin typeface="Times New Roman" panose="02020603050405020304" pitchFamily="18" charset="0"/>
                          <a:cs typeface="Times New Roman" panose="02020603050405020304" pitchFamily="18" charset="0"/>
                        </a:rPr>
                        <a:t>Rupak Nagraik, Avinash Sharma, Deepak Kumar</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Milk Adulterant </a:t>
                      </a:r>
                    </a:p>
                    <a:p>
                      <a:pPr algn="just"/>
                      <a:r>
                        <a:rPr lang="en-US" sz="1800" dirty="0">
                          <a:latin typeface="Times New Roman" panose="02020603050405020304" pitchFamily="18" charset="0"/>
                          <a:cs typeface="Times New Roman" panose="02020603050405020304" pitchFamily="18" charset="0"/>
                        </a:rPr>
                        <a:t>Detection</a:t>
                      </a:r>
                    </a:p>
                    <a:p>
                      <a:pPr algn="just"/>
                      <a:r>
                        <a:rPr lang="en-US" sz="1800" b="1" dirty="0">
                          <a:latin typeface="Times New Roman" panose="02020603050405020304" pitchFamily="18" charset="0"/>
                          <a:cs typeface="Times New Roman" panose="02020603050405020304" pitchFamily="18" charset="0"/>
                        </a:rPr>
                        <a:t>Volume</a:t>
                      </a:r>
                      <a:r>
                        <a:rPr lang="en-US" sz="1800" dirty="0">
                          <a:latin typeface="Times New Roman" panose="02020603050405020304" pitchFamily="18" charset="0"/>
                          <a:cs typeface="Times New Roman" panose="02020603050405020304" pitchFamily="18" charset="0"/>
                        </a:rPr>
                        <a:t>:33</a:t>
                      </a:r>
                    </a:p>
                    <a:p>
                      <a:pPr algn="just"/>
                      <a:r>
                        <a:rPr lang="en-US" sz="1800" b="1" dirty="0">
                          <a:latin typeface="Times New Roman" panose="02020603050405020304" pitchFamily="18" charset="0"/>
                          <a:cs typeface="Times New Roman" panose="02020603050405020304" pitchFamily="18" charset="0"/>
                        </a:rPr>
                        <a:t>Issued on</a:t>
                      </a:r>
                      <a:r>
                        <a:rPr lang="en-US" sz="1800" dirty="0">
                          <a:latin typeface="Times New Roman" panose="02020603050405020304" pitchFamily="18" charset="0"/>
                          <a:cs typeface="Times New Roman" panose="02020603050405020304" pitchFamily="18" charset="0"/>
                        </a:rPr>
                        <a:t>:8,2021</a:t>
                      </a:r>
                    </a:p>
                    <a:p>
                      <a:pPr algn="just"/>
                      <a:r>
                        <a:rPr lang="en-US" sz="1800" b="1" dirty="0" err="1">
                          <a:latin typeface="Times New Roman" panose="02020603050405020304" pitchFamily="18" charset="0"/>
                          <a:cs typeface="Times New Roman" panose="02020603050405020304" pitchFamily="18" charset="0"/>
                        </a:rPr>
                        <a:t>Journal</a:t>
                      </a:r>
                      <a:r>
                        <a:rPr lang="en-US" sz="1800" dirty="0" err="1">
                          <a:latin typeface="Times New Roman" panose="02020603050405020304" pitchFamily="18" charset="0"/>
                          <a:cs typeface="Times New Roman" panose="02020603050405020304" pitchFamily="18" charset="0"/>
                        </a:rPr>
                        <a:t>:Applied</a:t>
                      </a:r>
                      <a:r>
                        <a:rPr lang="en-US" sz="1800" dirty="0">
                          <a:latin typeface="Times New Roman" panose="02020603050405020304" pitchFamily="18" charset="0"/>
                          <a:cs typeface="Times New Roman" panose="02020603050405020304" pitchFamily="18" charset="0"/>
                        </a:rPr>
                        <a:t> Science and </a:t>
                      </a:r>
                    </a:p>
                    <a:p>
                      <a:pPr algn="just"/>
                      <a:r>
                        <a:rPr lang="en-US" sz="1800" dirty="0">
                          <a:latin typeface="Times New Roman" panose="02020603050405020304" pitchFamily="18" charset="0"/>
                          <a:cs typeface="Times New Roman" panose="02020603050405020304" pitchFamily="18" charset="0"/>
                        </a:rPr>
                        <a:t>Biotechnology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Conventional and Biosensor </a:t>
                      </a:r>
                      <a:r>
                        <a:rPr lang="en-US" sz="1800" b="1" dirty="0" err="1">
                          <a:latin typeface="Times New Roman" panose="02020603050405020304" pitchFamily="18" charset="0"/>
                          <a:cs typeface="Times New Roman" panose="02020603050405020304" pitchFamily="18" charset="0"/>
                        </a:rPr>
                        <a:t>approaches</a:t>
                      </a:r>
                      <a:r>
                        <a:rPr lang="en-US" sz="1800" dirty="0" err="1">
                          <a:latin typeface="Times New Roman" panose="02020603050405020304" pitchFamily="18" charset="0"/>
                          <a:cs typeface="Times New Roman" panose="02020603050405020304" pitchFamily="18" charset="0"/>
                        </a:rPr>
                        <a:t>:Biosensor</a:t>
                      </a:r>
                      <a:r>
                        <a:rPr lang="en-US" sz="1800" dirty="0">
                          <a:latin typeface="Times New Roman" panose="02020603050405020304" pitchFamily="18" charset="0"/>
                          <a:cs typeface="Times New Roman" panose="02020603050405020304" pitchFamily="18" charset="0"/>
                        </a:rPr>
                        <a:t> is an analytical device which is composed of three </a:t>
                      </a:r>
                      <a:r>
                        <a:rPr lang="en-US" sz="1800" dirty="0" err="1">
                          <a:latin typeface="Times New Roman" panose="02020603050405020304" pitchFamily="18" charset="0"/>
                          <a:cs typeface="Times New Roman" panose="02020603050405020304" pitchFamily="18" charset="0"/>
                        </a:rPr>
                        <a:t>components:A</a:t>
                      </a:r>
                      <a:r>
                        <a:rPr lang="en-US" sz="1800" dirty="0">
                          <a:latin typeface="Times New Roman" panose="02020603050405020304" pitchFamily="18" charset="0"/>
                          <a:cs typeface="Times New Roman" panose="02020603050405020304" pitchFamily="18" charset="0"/>
                        </a:rPr>
                        <a:t> bio-receptor a transducer and a signal reading device.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Merits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Rapid and continuous measurement, High specificity.</a:t>
                      </a:r>
                    </a:p>
                    <a:p>
                      <a:r>
                        <a:rPr lang="en-US" sz="1800" b="1" dirty="0">
                          <a:latin typeface="Times New Roman" panose="02020603050405020304" pitchFamily="18" charset="0"/>
                          <a:cs typeface="Times New Roman" panose="02020603050405020304" pitchFamily="18" charset="0"/>
                        </a:rPr>
                        <a:t>Demerits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They can be affected by environmental changes and contamination.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832118770"/>
              </p:ext>
            </p:extLst>
          </p:nvPr>
        </p:nvGraphicFramePr>
        <p:xfrm>
          <a:off x="158750" y="1233222"/>
          <a:ext cx="8492880" cy="5191024"/>
        </p:xfrm>
        <a:graphic>
          <a:graphicData uri="http://schemas.openxmlformats.org/drawingml/2006/table">
            <a:tbl>
              <a:tblPr firstRow="1" bandRow="1">
                <a:tableStyleId>{073A0DAA-6AF3-43AB-8588-CEC1D06C72B9}</a:tableStyleId>
              </a:tblPr>
              <a:tblGrid>
                <a:gridCol w="646235">
                  <a:extLst>
                    <a:ext uri="{9D8B030D-6E8A-4147-A177-3AD203B41FA5}">
                      <a16:colId xmlns:a16="http://schemas.microsoft.com/office/drawing/2014/main" val="20000"/>
                    </a:ext>
                  </a:extLst>
                </a:gridCol>
                <a:gridCol w="1344246">
                  <a:extLst>
                    <a:ext uri="{9D8B030D-6E8A-4147-A177-3AD203B41FA5}">
                      <a16:colId xmlns:a16="http://schemas.microsoft.com/office/drawing/2014/main" val="20001"/>
                    </a:ext>
                  </a:extLst>
                </a:gridCol>
                <a:gridCol w="2078892">
                  <a:extLst>
                    <a:ext uri="{9D8B030D-6E8A-4147-A177-3AD203B41FA5}">
                      <a16:colId xmlns:a16="http://schemas.microsoft.com/office/drawing/2014/main" val="20002"/>
                    </a:ext>
                  </a:extLst>
                </a:gridCol>
                <a:gridCol w="2352431">
                  <a:extLst>
                    <a:ext uri="{9D8B030D-6E8A-4147-A177-3AD203B41FA5}">
                      <a16:colId xmlns:a16="http://schemas.microsoft.com/office/drawing/2014/main" val="20003"/>
                    </a:ext>
                  </a:extLst>
                </a:gridCol>
                <a:gridCol w="2071076">
                  <a:extLst>
                    <a:ext uri="{9D8B030D-6E8A-4147-A177-3AD203B41FA5}">
                      <a16:colId xmlns:a16="http://schemas.microsoft.com/office/drawing/2014/main" val="20004"/>
                    </a:ext>
                  </a:extLst>
                </a:gridCol>
              </a:tblGrid>
              <a:tr h="814318">
                <a:tc>
                  <a:txBody>
                    <a:bodyPr/>
                    <a:lstStyle/>
                    <a:p>
                      <a:pPr algn="ctr"/>
                      <a:r>
                        <a:rPr lang="en-IN" dirty="0">
                          <a:latin typeface="Times New Roman" panose="02020603050405020304" pitchFamily="18" charset="0"/>
                          <a:cs typeface="Times New Roman" panose="02020603050405020304" pitchFamily="18" charset="0"/>
                        </a:rPr>
                        <a:t>Year</a:t>
                      </a:r>
                    </a:p>
                  </a:txBody>
                  <a:tcPr/>
                </a:tc>
                <a:tc>
                  <a:txBody>
                    <a:bodyPr/>
                    <a:lstStyle/>
                    <a:p>
                      <a:pPr algn="ctr"/>
                      <a:r>
                        <a:rPr lang="en-IN" dirty="0">
                          <a:latin typeface="Times New Roman" panose="02020603050405020304" pitchFamily="18" charset="0"/>
                          <a:cs typeface="Times New Roman" panose="02020603050405020304" pitchFamily="18" charset="0"/>
                        </a:rPr>
                        <a:t>Author</a:t>
                      </a:r>
                    </a:p>
                  </a:txBody>
                  <a:tcPr/>
                </a:tc>
                <a:tc>
                  <a:txBody>
                    <a:bodyPr/>
                    <a:lstStyle/>
                    <a:p>
                      <a:pPr algn="ctr"/>
                      <a:r>
                        <a:rPr lang="en-IN" dirty="0">
                          <a:latin typeface="Times New Roman" panose="02020603050405020304" pitchFamily="18" charset="0"/>
                          <a:cs typeface="Times New Roman" panose="02020603050405020304" pitchFamily="18" charset="0"/>
                        </a:rPr>
                        <a:t>Paper Details</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Merits/Demerits</a:t>
                      </a:r>
                    </a:p>
                  </a:txBody>
                  <a:tcPr/>
                </a:tc>
                <a:extLst>
                  <a:ext uri="{0D108BD9-81ED-4DB2-BD59-A6C34878D82A}">
                    <a16:rowId xmlns:a16="http://schemas.microsoft.com/office/drawing/2014/main" val="10000"/>
                  </a:ext>
                </a:extLst>
              </a:tr>
              <a:tr h="4376706">
                <a:tc>
                  <a:txBody>
                    <a:bodyPr/>
                    <a:lstStyle/>
                    <a:p>
                      <a:r>
                        <a:rPr lang="en-IN" sz="1800" dirty="0">
                          <a:latin typeface="Times New Roman" panose="02020603050405020304" pitchFamily="18" charset="0"/>
                          <a:cs typeface="Times New Roman" panose="02020603050405020304" pitchFamily="18" charset="0"/>
                        </a:rPr>
                        <a:t>2020</a:t>
                      </a:r>
                    </a:p>
                  </a:txBody>
                  <a:tcPr/>
                </a:tc>
                <a:tc>
                  <a:txBody>
                    <a:bodyPr/>
                    <a:lstStyle/>
                    <a:p>
                      <a:r>
                        <a:rPr lang="en-US" sz="1800" dirty="0">
                          <a:latin typeface="Times New Roman" panose="02020603050405020304" pitchFamily="18" charset="0"/>
                          <a:cs typeface="Times New Roman" panose="02020603050405020304" pitchFamily="18" charset="0"/>
                        </a:rPr>
                        <a:t>Muhammad Arslan, </a:t>
                      </a:r>
                      <a:r>
                        <a:rPr lang="en-US" sz="1800" dirty="0" err="1">
                          <a:latin typeface="Times New Roman" panose="02020603050405020304" pitchFamily="18" charset="0"/>
                          <a:cs typeface="Times New Roman" panose="02020603050405020304" pitchFamily="18" charset="0"/>
                        </a:rPr>
                        <a:t>Xuetao</a:t>
                      </a:r>
                      <a:r>
                        <a:rPr lang="en-US" sz="1800" dirty="0">
                          <a:latin typeface="Times New Roman" panose="02020603050405020304" pitchFamily="18" charset="0"/>
                          <a:cs typeface="Times New Roman" panose="02020603050405020304" pitchFamily="18" charset="0"/>
                        </a:rPr>
                        <a:t> Hu</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Use of a smartphone for visual detection of melamine in milk based on Au @Carbon quantum dots nanocomposites.</a:t>
                      </a:r>
                    </a:p>
                    <a:p>
                      <a:r>
                        <a:rPr lang="en-IN" sz="1800" b="1" dirty="0">
                          <a:latin typeface="Times New Roman" panose="02020603050405020304" pitchFamily="18" charset="0"/>
                          <a:cs typeface="Times New Roman" panose="02020603050405020304" pitchFamily="18" charset="0"/>
                        </a:rPr>
                        <a:t>Volume</a:t>
                      </a:r>
                      <a:r>
                        <a:rPr lang="en-IN" sz="1800" dirty="0">
                          <a:latin typeface="Times New Roman" panose="02020603050405020304" pitchFamily="18" charset="0"/>
                          <a:cs typeface="Times New Roman" panose="02020603050405020304" pitchFamily="18" charset="0"/>
                        </a:rPr>
                        <a:t>: 272</a:t>
                      </a:r>
                    </a:p>
                    <a:p>
                      <a:r>
                        <a:rPr lang="en-IN" sz="1800" b="1" dirty="0">
                          <a:latin typeface="Times New Roman" panose="02020603050405020304" pitchFamily="18" charset="0"/>
                          <a:cs typeface="Times New Roman" panose="02020603050405020304" pitchFamily="18" charset="0"/>
                        </a:rPr>
                        <a:t>Issued on</a:t>
                      </a:r>
                      <a:r>
                        <a:rPr lang="en-IN" sz="1800" dirty="0">
                          <a:latin typeface="Times New Roman" panose="02020603050405020304" pitchFamily="18" charset="0"/>
                          <a:cs typeface="Times New Roman" panose="02020603050405020304" pitchFamily="18" charset="0"/>
                        </a:rPr>
                        <a:t>:30,2019</a:t>
                      </a:r>
                    </a:p>
                    <a:p>
                      <a:r>
                        <a:rPr lang="en-IN" sz="1800" b="1" dirty="0" err="1">
                          <a:latin typeface="Times New Roman" panose="02020603050405020304" pitchFamily="18" charset="0"/>
                          <a:cs typeface="Times New Roman" panose="02020603050405020304" pitchFamily="18" charset="0"/>
                        </a:rPr>
                        <a:t>Journal</a:t>
                      </a:r>
                      <a:r>
                        <a:rPr lang="en-IN" sz="1800" dirty="0" err="1">
                          <a:latin typeface="Times New Roman" panose="02020603050405020304" pitchFamily="18" charset="0"/>
                          <a:cs typeface="Times New Roman" panose="02020603050405020304" pitchFamily="18" charset="0"/>
                        </a:rPr>
                        <a:t>:School</a:t>
                      </a:r>
                      <a:r>
                        <a:rPr lang="en-IN" sz="1800" dirty="0">
                          <a:latin typeface="Times New Roman" panose="02020603050405020304" pitchFamily="18" charset="0"/>
                          <a:cs typeface="Times New Roman" panose="02020603050405020304" pitchFamily="18" charset="0"/>
                        </a:rPr>
                        <a:t> of Food and Biological </a:t>
                      </a:r>
                      <a:r>
                        <a:rPr lang="en-IN" sz="1800" dirty="0" err="1">
                          <a:latin typeface="Times New Roman" panose="02020603050405020304" pitchFamily="18" charset="0"/>
                          <a:cs typeface="Times New Roman" panose="02020603050405020304" pitchFamily="18" charset="0"/>
                        </a:rPr>
                        <a:t>Engineering,Jiangsu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University,china</a:t>
                      </a:r>
                      <a:r>
                        <a:rPr lang="en-IN"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Gold </a:t>
                      </a:r>
                      <a:r>
                        <a:rPr lang="en-US" sz="1800" b="1" dirty="0" err="1">
                          <a:latin typeface="Times New Roman" panose="02020603050405020304" pitchFamily="18" charset="0"/>
                          <a:cs typeface="Times New Roman" panose="02020603050405020304" pitchFamily="18" charset="0"/>
                        </a:rPr>
                        <a:t>nanoparticles@Carbon</a:t>
                      </a:r>
                      <a:r>
                        <a:rPr lang="en-US" sz="1800" b="1" dirty="0">
                          <a:latin typeface="Times New Roman" panose="02020603050405020304" pitchFamily="18" charset="0"/>
                          <a:cs typeface="Times New Roman" panose="02020603050405020304" pitchFamily="18" charset="0"/>
                        </a:rPr>
                        <a:t> quantum dots nanocomposites(</a:t>
                      </a:r>
                      <a:r>
                        <a:rPr lang="en-US" sz="1800" b="1" dirty="0" err="1">
                          <a:latin typeface="Times New Roman" panose="02020603050405020304" pitchFamily="18" charset="0"/>
                          <a:cs typeface="Times New Roman" panose="02020603050405020304" pitchFamily="18" charset="0"/>
                        </a:rPr>
                        <a:t>Au@CQDs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:It is designed for analyzing melamine in milk </a:t>
                      </a:r>
                      <a:r>
                        <a:rPr lang="en-US" sz="1800" dirty="0" err="1">
                          <a:latin typeface="Times New Roman" panose="02020603050405020304" pitchFamily="18" charset="0"/>
                          <a:cs typeface="Times New Roman" panose="02020603050405020304" pitchFamily="18" charset="0"/>
                        </a:rPr>
                        <a:t>visually.Fluorescent</a:t>
                      </a:r>
                      <a:r>
                        <a:rPr lang="en-US" sz="1800" dirty="0">
                          <a:latin typeface="Times New Roman" panose="02020603050405020304" pitchFamily="18" charset="0"/>
                          <a:cs typeface="Times New Roman" panose="02020603050405020304" pitchFamily="18" charset="0"/>
                        </a:rPr>
                        <a:t> emission of </a:t>
                      </a:r>
                      <a:r>
                        <a:rPr lang="en-US" sz="1800" dirty="0" err="1">
                          <a:latin typeface="Times New Roman" panose="02020603050405020304" pitchFamily="18" charset="0"/>
                          <a:cs typeface="Times New Roman" panose="02020603050405020304" pitchFamily="18" charset="0"/>
                        </a:rPr>
                        <a:t>Au@CQDs</a:t>
                      </a:r>
                      <a:r>
                        <a:rPr lang="en-US" sz="1800" dirty="0">
                          <a:latin typeface="Times New Roman" panose="02020603050405020304" pitchFamily="18" charset="0"/>
                          <a:cs typeface="Times New Roman" panose="02020603050405020304" pitchFamily="18" charset="0"/>
                        </a:rPr>
                        <a:t> enhanced with the increase of melamine concentration.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1" i="0" dirty="0">
                          <a:latin typeface="Times New Roman" panose="02020603050405020304" pitchFamily="18" charset="0"/>
                          <a:cs typeface="Times New Roman" panose="02020603050405020304" pitchFamily="18" charset="0"/>
                        </a:rPr>
                        <a:t>Merits</a:t>
                      </a:r>
                      <a:r>
                        <a:rPr lang="en-US" sz="1800" i="0" dirty="0">
                          <a:latin typeface="Times New Roman" panose="02020603050405020304" pitchFamily="18" charset="0"/>
                          <a:cs typeface="Times New Roman" panose="02020603050405020304" pitchFamily="18" charset="0"/>
                        </a:rPr>
                        <a:t>:</a:t>
                      </a:r>
                      <a:r>
                        <a:rPr lang="en-IN" sz="1800" i="0" dirty="0">
                          <a:latin typeface="Times New Roman" panose="02020603050405020304" pitchFamily="18" charset="0"/>
                          <a:cs typeface="Times New Roman" panose="02020603050405020304" pitchFamily="18" charset="0"/>
                        </a:rPr>
                        <a:t>The approximated concentration of melamine adulterated in milk samples were detected visually by fluorescence standard array and smart phone.</a:t>
                      </a:r>
                    </a:p>
                    <a:p>
                      <a:r>
                        <a:rPr lang="en-IN" sz="1800" b="1" i="0" dirty="0" err="1">
                          <a:latin typeface="Times New Roman" panose="02020603050405020304" pitchFamily="18" charset="0"/>
                          <a:cs typeface="Times New Roman" panose="02020603050405020304" pitchFamily="18" charset="0"/>
                        </a:rPr>
                        <a:t>Demerits</a:t>
                      </a:r>
                      <a:r>
                        <a:rPr lang="en-IN" sz="1800" i="0" dirty="0" err="1">
                          <a:latin typeface="Times New Roman" panose="02020603050405020304" pitchFamily="18" charset="0"/>
                          <a:cs typeface="Times New Roman" panose="02020603050405020304" pitchFamily="18" charset="0"/>
                        </a:rPr>
                        <a:t>:Limit</a:t>
                      </a:r>
                      <a:r>
                        <a:rPr lang="en-IN" sz="1800" i="0" dirty="0">
                          <a:latin typeface="Times New Roman" panose="02020603050405020304" pitchFamily="18" charset="0"/>
                          <a:cs typeface="Times New Roman" panose="02020603050405020304" pitchFamily="18" charset="0"/>
                        </a:rPr>
                        <a:t> of </a:t>
                      </a:r>
                      <a:r>
                        <a:rPr lang="en-US" sz="1800" dirty="0">
                          <a:latin typeface="Times New Roman" panose="02020603050405020304" pitchFamily="18" charset="0"/>
                          <a:cs typeface="Times New Roman" panose="02020603050405020304" pitchFamily="18" charset="0"/>
                        </a:rPr>
                        <a:t>quantification and limit of detection.</a:t>
                      </a:r>
                      <a:endParaRPr lang="en-US" sz="18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619750783"/>
              </p:ext>
            </p:extLst>
          </p:nvPr>
        </p:nvGraphicFramePr>
        <p:xfrm>
          <a:off x="180975" y="961391"/>
          <a:ext cx="8697302" cy="4967281"/>
        </p:xfrm>
        <a:graphic>
          <a:graphicData uri="http://schemas.openxmlformats.org/drawingml/2006/table">
            <a:tbl>
              <a:tblPr firstRow="1" bandRow="1">
                <a:tableStyleId>{073A0DAA-6AF3-43AB-8588-CEC1D06C72B9}</a:tableStyleId>
              </a:tblPr>
              <a:tblGrid>
                <a:gridCol w="842581">
                  <a:extLst>
                    <a:ext uri="{9D8B030D-6E8A-4147-A177-3AD203B41FA5}">
                      <a16:colId xmlns:a16="http://schemas.microsoft.com/office/drawing/2014/main" val="20000"/>
                    </a:ext>
                  </a:extLst>
                </a:gridCol>
                <a:gridCol w="1222861">
                  <a:extLst>
                    <a:ext uri="{9D8B030D-6E8A-4147-A177-3AD203B41FA5}">
                      <a16:colId xmlns:a16="http://schemas.microsoft.com/office/drawing/2014/main" val="20001"/>
                    </a:ext>
                  </a:extLst>
                </a:gridCol>
                <a:gridCol w="2177091">
                  <a:extLst>
                    <a:ext uri="{9D8B030D-6E8A-4147-A177-3AD203B41FA5}">
                      <a16:colId xmlns:a16="http://schemas.microsoft.com/office/drawing/2014/main" val="20002"/>
                    </a:ext>
                  </a:extLst>
                </a:gridCol>
                <a:gridCol w="2367664">
                  <a:extLst>
                    <a:ext uri="{9D8B030D-6E8A-4147-A177-3AD203B41FA5}">
                      <a16:colId xmlns:a16="http://schemas.microsoft.com/office/drawing/2014/main" val="20003"/>
                    </a:ext>
                  </a:extLst>
                </a:gridCol>
                <a:gridCol w="2087105">
                  <a:extLst>
                    <a:ext uri="{9D8B030D-6E8A-4147-A177-3AD203B41FA5}">
                      <a16:colId xmlns:a16="http://schemas.microsoft.com/office/drawing/2014/main" val="20004"/>
                    </a:ext>
                  </a:extLst>
                </a:gridCol>
              </a:tblGrid>
              <a:tr h="589338">
                <a:tc>
                  <a:txBody>
                    <a:bodyPr/>
                    <a:lstStyle/>
                    <a:p>
                      <a:pPr algn="ctr"/>
                      <a:r>
                        <a:rPr lang="en-IN" dirty="0">
                          <a:latin typeface="Times New Roman" panose="02020603050405020304" pitchFamily="18" charset="0"/>
                          <a:cs typeface="Times New Roman" panose="02020603050405020304" pitchFamily="18" charset="0"/>
                        </a:rPr>
                        <a:t>Year</a:t>
                      </a:r>
                    </a:p>
                  </a:txBody>
                  <a:tcPr/>
                </a:tc>
                <a:tc>
                  <a:txBody>
                    <a:bodyPr/>
                    <a:lstStyle/>
                    <a:p>
                      <a:pPr algn="ctr"/>
                      <a:r>
                        <a:rPr lang="en-IN" dirty="0">
                          <a:latin typeface="Times New Roman" panose="02020603050405020304" pitchFamily="18" charset="0"/>
                          <a:cs typeface="Times New Roman" panose="02020603050405020304" pitchFamily="18" charset="0"/>
                        </a:rPr>
                        <a:t>Author</a:t>
                      </a:r>
                    </a:p>
                  </a:txBody>
                  <a:tcPr/>
                </a:tc>
                <a:tc>
                  <a:txBody>
                    <a:bodyPr/>
                    <a:lstStyle/>
                    <a:p>
                      <a:pPr algn="ctr"/>
                      <a:r>
                        <a:rPr lang="en-IN" dirty="0">
                          <a:latin typeface="Times New Roman" panose="02020603050405020304" pitchFamily="18" charset="0"/>
                          <a:cs typeface="Times New Roman" panose="02020603050405020304" pitchFamily="18" charset="0"/>
                        </a:rPr>
                        <a:t>Paper Details</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Merits/Demerits</a:t>
                      </a:r>
                    </a:p>
                  </a:txBody>
                  <a:tcPr/>
                </a:tc>
                <a:extLst>
                  <a:ext uri="{0D108BD9-81ED-4DB2-BD59-A6C34878D82A}">
                    <a16:rowId xmlns:a16="http://schemas.microsoft.com/office/drawing/2014/main" val="10000"/>
                  </a:ext>
                </a:extLst>
              </a:tr>
              <a:tr h="4377943">
                <a:tc>
                  <a:txBody>
                    <a:bodyPr/>
                    <a:lstStyle/>
                    <a:p>
                      <a:r>
                        <a:rPr lang="en-IN" sz="1800" dirty="0">
                          <a:latin typeface="Times New Roman" panose="02020603050405020304" pitchFamily="18" charset="0"/>
                          <a:cs typeface="Times New Roman" panose="02020603050405020304" pitchFamily="18" charset="0"/>
                        </a:rPr>
                        <a:t>2019</a:t>
                      </a:r>
                    </a:p>
                  </a:txBody>
                  <a:tcPr/>
                </a:tc>
                <a:tc>
                  <a:txBody>
                    <a:bodyPr/>
                    <a:lstStyle/>
                    <a:p>
                      <a:r>
                        <a:rPr lang="en-US" sz="1800" dirty="0">
                          <a:latin typeface="Times New Roman" panose="02020603050405020304" pitchFamily="18" charset="0"/>
                          <a:cs typeface="Times New Roman" panose="02020603050405020304" pitchFamily="18" charset="0"/>
                        </a:rPr>
                        <a:t>Francesca Trimboli,</a:t>
                      </a:r>
                    </a:p>
                    <a:p>
                      <a:r>
                        <a:rPr lang="en-US" sz="1800" dirty="0">
                          <a:latin typeface="Times New Roman" panose="02020603050405020304" pitchFamily="18" charset="0"/>
                          <a:cs typeface="Times New Roman" panose="02020603050405020304" pitchFamily="18" charset="0"/>
                        </a:rPr>
                        <a:t>Nicola Costanzo</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Title</a:t>
                      </a:r>
                      <a:r>
                        <a:rPr lang="en-US" sz="1800" b="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Detection of buffalo milk adulteration with cow milk by capillary electrophoresis analysis.</a:t>
                      </a:r>
                    </a:p>
                    <a:p>
                      <a:r>
                        <a:rPr lang="en-US" sz="1800" b="1" dirty="0">
                          <a:latin typeface="Times New Roman" panose="02020603050405020304" pitchFamily="18" charset="0"/>
                          <a:cs typeface="Times New Roman" panose="02020603050405020304" pitchFamily="18" charset="0"/>
                        </a:rPr>
                        <a:t>Volume</a:t>
                      </a:r>
                      <a:r>
                        <a:rPr lang="en-US" sz="1800" dirty="0">
                          <a:latin typeface="Times New Roman" panose="02020603050405020304" pitchFamily="18" charset="0"/>
                          <a:cs typeface="Times New Roman" panose="02020603050405020304" pitchFamily="18" charset="0"/>
                        </a:rPr>
                        <a:t>: 102</a:t>
                      </a:r>
                    </a:p>
                    <a:p>
                      <a:r>
                        <a:rPr lang="en-US" sz="1800" b="1" dirty="0">
                          <a:latin typeface="Times New Roman" panose="02020603050405020304" pitchFamily="18" charset="0"/>
                          <a:cs typeface="Times New Roman" panose="02020603050405020304" pitchFamily="18" charset="0"/>
                        </a:rPr>
                        <a:t>Issued on</a:t>
                      </a:r>
                      <a:r>
                        <a:rPr lang="en-US" sz="1800" dirty="0">
                          <a:latin typeface="Times New Roman" panose="02020603050405020304" pitchFamily="18" charset="0"/>
                          <a:cs typeface="Times New Roman" panose="02020603050405020304" pitchFamily="18" charset="0"/>
                        </a:rPr>
                        <a:t>:7,2019</a:t>
                      </a:r>
                    </a:p>
                    <a:p>
                      <a:r>
                        <a:rPr lang="en-US" sz="1800" dirty="0" err="1">
                          <a:latin typeface="Times New Roman" panose="02020603050405020304" pitchFamily="18" charset="0"/>
                          <a:cs typeface="Times New Roman" panose="02020603050405020304" pitchFamily="18" charset="0"/>
                        </a:rPr>
                        <a:t>Journal:IEEE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Electrophoresis </a:t>
                      </a:r>
                      <a:r>
                        <a:rPr lang="en-US" sz="1800" b="1" dirty="0" err="1">
                          <a:latin typeface="Times New Roman" panose="02020603050405020304" pitchFamily="18" charset="0"/>
                          <a:cs typeface="Times New Roman" panose="02020603050405020304" pitchFamily="18" charset="0"/>
                        </a:rPr>
                        <a:t>Method</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aim of this study was to develop a new, rapid, and robust capillary electrophoresis method for detecting and quantifying cow milk in buffalo milk by exploiting cow </a:t>
                      </a:r>
                      <a:r>
                        <a:rPr lang="en-US" sz="1800" b="0" i="0" kern="1200" dirty="0">
                          <a:solidFill>
                            <a:schemeClr val="dk1"/>
                          </a:solidFill>
                          <a:effectLst/>
                          <a:latin typeface="Times New Roman"/>
                          <a:ea typeface="+mn-ea"/>
                          <a:cs typeface="Times New Roman"/>
                        </a:rPr>
                        <a:t>α-lactalbumin as a marker of adulteration.</a:t>
                      </a:r>
                      <a:endParaRPr lang="en-IN" sz="1800" baseline="0" dirty="0">
                        <a:latin typeface="Times New Roman"/>
                        <a:cs typeface="Times New Roman"/>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err="1">
                          <a:latin typeface="Times New Roman" panose="02020603050405020304" pitchFamily="18" charset="0"/>
                          <a:cs typeface="Times New Roman" panose="02020603050405020304" pitchFamily="18" charset="0"/>
                        </a:rPr>
                        <a:t>Merits</a:t>
                      </a:r>
                      <a:r>
                        <a:rPr lang="en-US" sz="1800" dirty="0" err="1">
                          <a:latin typeface="Times New Roman" panose="02020603050405020304" pitchFamily="18" charset="0"/>
                          <a:cs typeface="Times New Roman" panose="02020603050405020304" pitchFamily="18" charset="0"/>
                        </a:rPr>
                        <a:t>:</a:t>
                      </a:r>
                      <a:r>
                        <a:rPr lang="en-US" sz="1800" dirty="0" err="1">
                          <a:latin typeface="Times New Roman"/>
                          <a:cs typeface="Times New Roman"/>
                        </a:rPr>
                        <a:t>To</a:t>
                      </a:r>
                      <a:r>
                        <a:rPr lang="en-US" sz="1800" dirty="0">
                          <a:latin typeface="Times New Roman"/>
                          <a:cs typeface="Times New Roman"/>
                        </a:rPr>
                        <a:t> </a:t>
                      </a:r>
                      <a:r>
                        <a:rPr lang="en-US" sz="1800" b="0" i="0" kern="1200" dirty="0">
                          <a:solidFill>
                            <a:schemeClr val="dk1"/>
                          </a:solidFill>
                          <a:effectLst/>
                          <a:latin typeface="Times New Roman"/>
                          <a:ea typeface="+mn-ea"/>
                          <a:cs typeface="Times New Roman"/>
                        </a:rPr>
                        <a:t>detect possible fraudulent addition of cow milk to goat, ewe, or buffalo milk</a:t>
                      </a:r>
                      <a:r>
                        <a:rPr lang="en-US" sz="1800" b="0" i="0" kern="1200" dirty="0">
                          <a:solidFill>
                            <a:schemeClr val="dk1"/>
                          </a:solidFill>
                          <a:effectLst/>
                          <a:latin typeface="+mn-lt"/>
                          <a:ea typeface="+mn-ea"/>
                          <a:cs typeface="+mn-cs"/>
                        </a:rPr>
                        <a:t>.</a:t>
                      </a:r>
                      <a:r>
                        <a:rPr lang="en-US" sz="1800" dirty="0">
                          <a:latin typeface="Times New Roman"/>
                          <a:cs typeface="Times New Roma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err="1">
                          <a:latin typeface="Times New Roman"/>
                          <a:cs typeface="Times New Roman"/>
                        </a:rPr>
                        <a:t>Demerits</a:t>
                      </a:r>
                      <a:r>
                        <a:rPr lang="en-US" sz="1800" b="0" dirty="0" err="1">
                          <a:latin typeface="Times New Roman"/>
                          <a:cs typeface="Times New Roman"/>
                        </a:rPr>
                        <a:t>:</a:t>
                      </a:r>
                      <a:r>
                        <a:rPr lang="en-US" sz="1800" b="0" i="0" kern="1200" dirty="0" err="1">
                          <a:solidFill>
                            <a:schemeClr val="dk1"/>
                          </a:solidFill>
                          <a:effectLst/>
                          <a:latin typeface="Times New Roman"/>
                          <a:ea typeface="+mn-ea"/>
                          <a:cs typeface="Times New Roman"/>
                        </a:rPr>
                        <a:t>When</a:t>
                      </a:r>
                      <a:r>
                        <a:rPr lang="en-US" sz="1800" b="0" i="0" kern="1200" dirty="0">
                          <a:solidFill>
                            <a:schemeClr val="dk1"/>
                          </a:solidFill>
                          <a:effectLst/>
                          <a:latin typeface="Times New Roman"/>
                          <a:ea typeface="+mn-ea"/>
                          <a:cs typeface="Times New Roman"/>
                        </a:rPr>
                        <a:t> cow and buffalo whey protein profiles were overlaid, a specific cow fraction was clearly discernible.</a:t>
                      </a:r>
                      <a:endParaRPr lang="en-US" sz="1800" dirty="0">
                        <a:latin typeface="Times New Roman"/>
                        <a:cs typeface="Times New Roman"/>
                      </a:endParaRP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7</a:t>
            </a:fld>
            <a:endParaRPr lang="en-IN"/>
          </a:p>
        </p:txBody>
      </p:sp>
      <p:sp>
        <p:nvSpPr>
          <p:cNvPr id="6" name="Title 1">
            <a:extLst>
              <a:ext uri="{FF2B5EF4-FFF2-40B4-BE49-F238E27FC236}">
                <a16:creationId xmlns:a16="http://schemas.microsoft.com/office/drawing/2014/main" id="{7513A726-45BD-4B17-BF54-42F7352C7AE4}"/>
              </a:ext>
            </a:extLst>
          </p:cNvPr>
          <p:cNvSpPr>
            <a:spLocks noGrp="1"/>
          </p:cNvSpPr>
          <p:nvPr>
            <p:ph type="title"/>
          </p:nvPr>
        </p:nvSpPr>
        <p:spPr>
          <a:xfrm>
            <a:off x="628650" y="327419"/>
            <a:ext cx="7886700" cy="586981"/>
          </a:xfrm>
        </p:spPr>
        <p:txBody>
          <a:bodyPr>
            <a:noAutofit/>
          </a:bodyPr>
          <a:lstStyle/>
          <a:p>
            <a:pPr algn="ctr"/>
            <a:r>
              <a:rPr lang="en-US" sz="3600" b="1" dirty="0">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45E964-D113-B8EA-0AE7-CBC8FF14911D}"/>
              </a:ext>
            </a:extLst>
          </p:cNvPr>
          <p:cNvSpPr txBox="1"/>
          <p:nvPr/>
        </p:nvSpPr>
        <p:spPr>
          <a:xfrm>
            <a:off x="478970" y="1369757"/>
            <a:ext cx="8133807" cy="4062651"/>
          </a:xfrm>
          <a:prstGeom prst="rect">
            <a:avLst/>
          </a:prstGeom>
          <a:noFill/>
        </p:spPr>
        <p:txBody>
          <a:bodyPr wrap="square">
            <a:spAutoFit/>
          </a:bodyPr>
          <a:lstStyle/>
          <a:p>
            <a:pPr marL="285750" indent="-285750">
              <a:buFont typeface="Arial" panose="020B0604020202020204" pitchFamily="34" charset="0"/>
              <a:buChar char="•"/>
            </a:pPr>
            <a:r>
              <a:rPr lang="en-IN" sz="2200" cap="none"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Milk Quality is one of the major factors in our healthcare domain. There are lot of people who are actively having milk. So it is necessary to know the quality of the milk.</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IN" sz="2200" cap="none"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Most commonly, the conductive sensors with selective sensing films are used for detecting the milk impurities but such sensors require calibration and show drift due to aging .</a:t>
            </a:r>
          </a:p>
          <a:p>
            <a:pPr marL="285750" indent="-285750">
              <a:buFont typeface="Arial" panose="020B0604020202020204" pitchFamily="34" charset="0"/>
              <a:buChar char="•"/>
            </a:pPr>
            <a:r>
              <a:rPr lang="en-IN" sz="2200" cap="none"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The goal is to develop a machine learning model for Milk Quality Prediction, to potentially replace the updatable supervised machine learning classification models by predicting results in the form of best accuracy by comparing supervised algorithm . So this project can easily find out the Milk quality</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gn="just">
              <a:spcAft>
                <a:spcPts val="800"/>
              </a:spcAf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68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85593"/>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Rectangle 4"/>
          <p:cNvSpPr/>
          <p:nvPr/>
        </p:nvSpPr>
        <p:spPr>
          <a:xfrm>
            <a:off x="374468" y="1106862"/>
            <a:ext cx="8395063" cy="5478423"/>
          </a:xfrm>
          <a:prstGeom prst="rect">
            <a:avLst/>
          </a:prstGeom>
        </p:spPr>
        <p:txBody>
          <a:bodyPr wrap="square">
            <a:spAutoFit/>
          </a:bodyPr>
          <a:lstStyle/>
          <a:p>
            <a:pPr marL="285750" indent="-285750" algn="just">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cs typeface="Times New Roman" panose="02020603050405020304" pitchFamily="18" charset="0"/>
              </a:rPr>
              <a:t>The proposed method is to build a machine learning model for the classification of milk quality. The process carries from data collection where past data related to milk quality are collected. Data mining is a commonly used technique for processing enormous data.</a:t>
            </a:r>
          </a:p>
          <a:p>
            <a:pPr algn="just"/>
            <a:endParaRPr lang="en-IN" sz="2200" cap="none" dirty="0">
              <a:ln w="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200" dirty="0">
                <a:ln w="0"/>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a:ln w="0"/>
                <a:latin typeface="Times New Roman" panose="02020603050405020304" pitchFamily="18" charset="0"/>
                <a:ea typeface="Calibri" panose="020F0502020204030204" pitchFamily="34" charset="0"/>
                <a:cs typeface="Times New Roman" panose="02020603050405020304" pitchFamily="18" charset="0"/>
              </a:rPr>
              <a:t>Machine learning is now applied where it reduces manual effort and a better model makes error less which leads to preventing problems. </a:t>
            </a:r>
          </a:p>
          <a:p>
            <a:pPr algn="just"/>
            <a:endParaRPr lang="en-IN" sz="2200" cap="none" dirty="0">
              <a:ln w="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cs typeface="Times New Roman" panose="02020603050405020304" pitchFamily="18" charset="0"/>
              </a:rPr>
              <a:t>The data analysis is done on the dataset, proper variable identification is done that is both the dependent variables and independent variables are found. </a:t>
            </a:r>
          </a:p>
          <a:p>
            <a:endParaRPr lang="en-IN" sz="2200" cap="none" dirty="0">
              <a:ln w="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200" cap="none" dirty="0">
                <a:ln w="0"/>
                <a:latin typeface="Times New Roman" panose="02020603050405020304" pitchFamily="18" charset="0"/>
                <a:ea typeface="Calibri" panose="020F0502020204030204" pitchFamily="34" charset="0"/>
                <a:cs typeface="Times New Roman" panose="02020603050405020304" pitchFamily="18" charset="0"/>
              </a:rPr>
              <a:t>The proper machine learning algorithms are applied to the dataset where the pattern of data is learned. After applying different algorithms a better algorithm is used for the prediction of the outcome</a:t>
            </a:r>
            <a:r>
              <a:rPr lang="en-IN" sz="2200" cap="none"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Software / Hardware used</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5" name="Rectangle 4"/>
          <p:cNvSpPr/>
          <p:nvPr/>
        </p:nvSpPr>
        <p:spPr>
          <a:xfrm>
            <a:off x="901700" y="1158439"/>
            <a:ext cx="7543800" cy="4093428"/>
          </a:xfrm>
          <a:prstGeom prst="rect">
            <a:avLst/>
          </a:prstGeom>
        </p:spPr>
        <p:txBody>
          <a:bodyPr wrap="square">
            <a:spAutoFit/>
          </a:bodyPr>
          <a:lstStyle/>
          <a:p>
            <a:r>
              <a:rPr lang="en-IN" sz="2000" b="1" dirty="0">
                <a:latin typeface="Times New Roman" panose="02020603050405020304" pitchFamily="18" charset="0"/>
                <a:cs typeface="Times New Roman" pitchFamily="18" charset="0"/>
              </a:rPr>
              <a:t>Software Requirements:</a:t>
            </a:r>
            <a:endParaRPr lang="en-AU" sz="2000" b="1" dirty="0">
              <a:latin typeface="Times New Roman" panose="02020603050405020304" pitchFamily="18" charset="0"/>
              <a:cs typeface="Times New Roman" pitchFamily="18" charset="0"/>
            </a:endParaRPr>
          </a:p>
          <a:p>
            <a:r>
              <a:rPr lang="en-IN" sz="2200" cap="none" dirty="0">
                <a:latin typeface="Times New Roman" panose="02020603050405020304" pitchFamily="18" charset="0"/>
                <a:cs typeface="Times New Roman" panose="02020603050405020304" pitchFamily="18" charset="0"/>
              </a:rPr>
              <a:t>Operating System 	: Windows </a:t>
            </a:r>
          </a:p>
          <a:p>
            <a:r>
              <a:rPr lang="en-IN" sz="2200" cap="none" dirty="0">
                <a:latin typeface="Times New Roman" panose="02020603050405020304" pitchFamily="18" charset="0"/>
                <a:cs typeface="Times New Roman" panose="02020603050405020304" pitchFamily="18" charset="0"/>
              </a:rPr>
              <a:t> Tool   		             : Anaconda with Jupyter Notebook</a:t>
            </a:r>
          </a:p>
          <a:p>
            <a:endParaRPr lang="en-IN" sz="2000" cap="none"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itchFamily="18" charset="0"/>
              </a:rPr>
              <a:t>Hardware requirements:</a:t>
            </a:r>
          </a:p>
          <a:p>
            <a:r>
              <a:rPr lang="en-IN" sz="2200" cap="none" dirty="0">
                <a:latin typeface="Times New Roman" panose="02020603050405020304" pitchFamily="18" charset="0"/>
                <a:cs typeface="Times New Roman" panose="02020603050405020304" pitchFamily="18" charset="0"/>
              </a:rPr>
              <a:t>Processor   		    :</a:t>
            </a:r>
            <a:r>
              <a:rPr lang="en-IN" sz="2200" cap="none"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Intel i3</a:t>
            </a:r>
          </a:p>
          <a:p>
            <a:r>
              <a:rPr lang="en-IN" sz="2200" cap="none" dirty="0">
                <a:latin typeface="Times New Roman" panose="02020603050405020304" pitchFamily="18" charset="0"/>
                <a:cs typeface="Times New Roman" panose="02020603050405020304" pitchFamily="18" charset="0"/>
              </a:rPr>
              <a:t>Hard disk   		    : minimum 80 GB</a:t>
            </a:r>
          </a:p>
          <a:p>
            <a:r>
              <a:rPr lang="en-IN" sz="2200" cap="none" dirty="0">
                <a:latin typeface="Times New Roman" panose="02020603050405020304" pitchFamily="18" charset="0"/>
                <a:cs typeface="Times New Roman" panose="02020603050405020304" pitchFamily="18" charset="0"/>
              </a:rPr>
              <a:t>RAM        		    : minimum </a:t>
            </a:r>
            <a:r>
              <a:rPr lang="en-IN" sz="2200" dirty="0">
                <a:latin typeface="Times New Roman" panose="02020603050405020304" pitchFamily="18" charset="0"/>
                <a:cs typeface="Times New Roman" panose="02020603050405020304" pitchFamily="18" charset="0"/>
              </a:rPr>
              <a:t>2</a:t>
            </a:r>
            <a:r>
              <a:rPr lang="en-IN" sz="2200" cap="none" dirty="0">
                <a:latin typeface="Times New Roman" panose="02020603050405020304" pitchFamily="18" charset="0"/>
                <a:cs typeface="Times New Roman" panose="02020603050405020304" pitchFamily="18" charset="0"/>
              </a:rPr>
              <a:t> GB</a:t>
            </a:r>
          </a:p>
          <a:p>
            <a:r>
              <a:rPr lang="en-IN" sz="2200" dirty="0">
                <a:latin typeface="Times New Roman" panose="02020603050405020304" pitchFamily="18" charset="0"/>
                <a:cs typeface="Times New Roman" panose="02020603050405020304" pitchFamily="18" charset="0"/>
              </a:rPr>
              <a:t>Microcontroller     :Arduino Atmega 328p</a:t>
            </a:r>
          </a:p>
          <a:p>
            <a:r>
              <a:rPr lang="en-IN" sz="2200" cap="none" dirty="0">
                <a:latin typeface="Times New Roman" panose="02020603050405020304" pitchFamily="18" charset="0"/>
                <a:cs typeface="Times New Roman" panose="02020603050405020304" pitchFamily="18" charset="0"/>
              </a:rPr>
              <a:t>Sensors                  :Ph,Temperature,Turbidity,Colour</a:t>
            </a:r>
          </a:p>
          <a:p>
            <a:r>
              <a:rPr lang="en-IN" sz="2200" dirty="0">
                <a:latin typeface="Times New Roman" panose="02020603050405020304" pitchFamily="18" charset="0"/>
                <a:cs typeface="Times New Roman" panose="02020603050405020304" pitchFamily="18" charset="0"/>
              </a:rPr>
              <a:t>Electronic Display :LCD</a:t>
            </a:r>
            <a:endParaRPr lang="en-IN" sz="2200" cap="none" dirty="0">
              <a:latin typeface="Times New Roman" panose="02020603050405020304" pitchFamily="18" charset="0"/>
              <a:cs typeface="Times New Roman" panose="02020603050405020304" pitchFamily="18" charset="0"/>
            </a:endParaRPr>
          </a:p>
          <a:p>
            <a:endParaRPr lang="en-AU"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TotalTime>
  <Words>2700</Words>
  <Application>Microsoft Office PowerPoint</Application>
  <PresentationFormat>On-screen Show (4:3)</PresentationFormat>
  <Paragraphs>298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PowerPoint Presentation</vt:lpstr>
      <vt:lpstr>Abstract</vt:lpstr>
      <vt:lpstr>PowerPoint Presentation</vt:lpstr>
      <vt:lpstr>Literature Survey</vt:lpstr>
      <vt:lpstr>Literature Survey</vt:lpstr>
      <vt:lpstr>Literature Survey</vt:lpstr>
      <vt:lpstr>Problem Statement</vt:lpstr>
      <vt:lpstr>Proposed System</vt:lpstr>
      <vt:lpstr>Software / Hardware used</vt:lpstr>
      <vt:lpstr>Methodology used</vt:lpstr>
      <vt:lpstr>System Architecture</vt:lpstr>
      <vt:lpstr>System Design – Use Case Diagram</vt:lpstr>
      <vt:lpstr>System Design – Sequence Diagram</vt:lpstr>
      <vt:lpstr>System Design – State Chart Diagram</vt:lpstr>
      <vt:lpstr>System Design – ER Diagram</vt:lpstr>
      <vt:lpstr>System Design – DF Diagram</vt:lpstr>
      <vt:lpstr>System Design – DF Diagram</vt:lpstr>
      <vt:lpstr>System Design-Block Diagram</vt:lpstr>
      <vt:lpstr>Module Description</vt:lpstr>
      <vt:lpstr>Module 1-Data Pre-processing</vt:lpstr>
      <vt:lpstr>Module 2-Data visualization</vt:lpstr>
      <vt:lpstr>Random Forest Algorithm</vt:lpstr>
      <vt:lpstr>Logistic Regression</vt:lpstr>
      <vt:lpstr>XG Boost Classifier Algorithm</vt:lpstr>
      <vt:lpstr>MLP Classifier Algorithm</vt:lpstr>
      <vt:lpstr>Module 4-Deployment Using Flask </vt:lpstr>
      <vt:lpstr>PowerPoint Presentation</vt:lpstr>
      <vt:lpstr>PowerPoint Presentation</vt:lpstr>
      <vt:lpstr>PowerPoint Presentation</vt:lpstr>
      <vt:lpstr>Screen Shots</vt:lpstr>
      <vt:lpstr>Screen Shots</vt:lpstr>
      <vt:lpstr>Screen Shots</vt:lpstr>
      <vt:lpstr>Screen Shots</vt:lpstr>
      <vt:lpstr>Conclusion/Feature Enhancement</vt:lpstr>
      <vt:lpstr>Reference Paper/ URL</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A18</dc:creator>
  <cp:lastModifiedBy>Anitha S</cp:lastModifiedBy>
  <cp:revision>86</cp:revision>
  <dcterms:created xsi:type="dcterms:W3CDTF">2020-12-27T14:21:20Z</dcterms:created>
  <dcterms:modified xsi:type="dcterms:W3CDTF">2023-04-08T12:42:32Z</dcterms:modified>
</cp:coreProperties>
</file>