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DC1A8F-C5E6-42A0-8052-7FDFFEED42D6}">
  <a:tblStyle styleId="{11DC1A8F-C5E6-42A0-8052-7FDFFEED42D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2c3262e6f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2c3262e6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c3262e6f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2c3262e6f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that using countvectorizer and unigram yields the best results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2c3262e6f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2c3262e6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9ff9544fc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209ff9544fc_2_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2c298cc25f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22c298cc25f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9ff9544f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9ff9544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c298cc25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22c298cc25f_1_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2c298cc25f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22c298cc25f_1_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45c25cb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45c25cb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45c25cb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45c25cb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45c25cbb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45c25cbb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45c25cb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45c25cb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2c3262e6f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2c3262e6f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45c25cbb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45c25cb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c3262e6f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c3262e6f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c3262e6f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2c3262e6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5" name="Google Shape;145;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6" name="Google Shape;146;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1" name="Google Shape;151;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3" name="Google Shape;153;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4" name="Google Shape;154;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5" name="Google Shape;155;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9" name="Google Shape;159;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0" name="Google Shape;160;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1" name="Google Shape;161;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2" name="Google Shape;162;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
        <p:nvSpPr>
          <p:cNvPr id="171" name="Google Shape;17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6" name="Google Shape;176;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77" name="Google Shape;177;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8" name="Google Shape;178;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3" name="Google Shape;183;p34"/>
          <p:cNvSpPr>
            <a:spLocks noGrp="1"/>
          </p:cNvSpPr>
          <p:nvPr>
            <p:ph type="pic" idx="2"/>
          </p:nvPr>
        </p:nvSpPr>
        <p:spPr>
          <a:xfrm>
            <a:off x="3887391" y="740569"/>
            <a:ext cx="4629150" cy="3655219"/>
          </a:xfrm>
          <a:prstGeom prst="rect">
            <a:avLst/>
          </a:prstGeom>
          <a:noFill/>
          <a:ln>
            <a:noFill/>
          </a:ln>
        </p:spPr>
      </p:sp>
      <p:sp>
        <p:nvSpPr>
          <p:cNvPr id="184" name="Google Shape;184;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5" name="Google Shape;185;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7" name="Google Shape;187;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0" name="Google Shape;19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6" name="Google Shape;196;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Amazon Review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a:spLocks noGrp="1"/>
          </p:cNvSpPr>
          <p:nvPr>
            <p:ph type="title"/>
          </p:nvPr>
        </p:nvSpPr>
        <p:spPr>
          <a:xfrm>
            <a:off x="311700" y="238100"/>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1200"/>
              </a:spcAft>
              <a:buNone/>
            </a:pPr>
            <a:r>
              <a:rPr lang="en" sz="2400" b="1">
                <a:solidFill>
                  <a:schemeClr val="accent2"/>
                </a:solidFill>
              </a:rPr>
              <a:t>Model Training</a:t>
            </a:r>
            <a:endParaRPr sz="2400" b="1"/>
          </a:p>
        </p:txBody>
      </p:sp>
      <p:sp>
        <p:nvSpPr>
          <p:cNvPr id="264" name="Google Shape;264;p46"/>
          <p:cNvSpPr txBox="1">
            <a:spLocks noGrp="1"/>
          </p:cNvSpPr>
          <p:nvPr>
            <p:ph type="body" idx="1"/>
          </p:nvPr>
        </p:nvSpPr>
        <p:spPr>
          <a:xfrm>
            <a:off x="311700" y="862525"/>
            <a:ext cx="8520600" cy="43566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
              <a:t>The training dataset was split 70% training, 15% validation, and 15% testing.</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 following models were trained:</a:t>
            </a:r>
            <a:endParaRPr/>
          </a:p>
          <a:p>
            <a:pPr marL="457200" lvl="0" indent="-342900" algn="l" rtl="0">
              <a:spcBef>
                <a:spcPts val="1200"/>
              </a:spcBef>
              <a:spcAft>
                <a:spcPts val="0"/>
              </a:spcAft>
              <a:buSzPts val="1800"/>
              <a:buChar char="-"/>
            </a:pPr>
            <a:r>
              <a:rPr lang="en"/>
              <a:t>Multinomial NB</a:t>
            </a:r>
            <a:endParaRPr/>
          </a:p>
          <a:p>
            <a:pPr marL="457200" lvl="0" indent="-342900" algn="l" rtl="0">
              <a:spcBef>
                <a:spcPts val="0"/>
              </a:spcBef>
              <a:spcAft>
                <a:spcPts val="0"/>
              </a:spcAft>
              <a:buSzPts val="1800"/>
              <a:buChar char="-"/>
            </a:pPr>
            <a:r>
              <a:rPr lang="en"/>
              <a:t>Bernoulli NB</a:t>
            </a:r>
            <a:endParaRPr/>
          </a:p>
          <a:p>
            <a:pPr marL="457200" lvl="0" indent="-342900" algn="l" rtl="0">
              <a:spcBef>
                <a:spcPts val="0"/>
              </a:spcBef>
              <a:spcAft>
                <a:spcPts val="0"/>
              </a:spcAft>
              <a:buSzPts val="1800"/>
              <a:buChar char="-"/>
            </a:pPr>
            <a:r>
              <a:rPr lang="en"/>
              <a:t>Random Forest</a:t>
            </a:r>
            <a:endParaRPr/>
          </a:p>
          <a:p>
            <a:pPr marL="457200" lvl="0" indent="-342900" algn="l" rtl="0">
              <a:spcBef>
                <a:spcPts val="0"/>
              </a:spcBef>
              <a:spcAft>
                <a:spcPts val="0"/>
              </a:spcAft>
              <a:buSzPts val="1800"/>
              <a:buChar char="-"/>
            </a:pPr>
            <a:r>
              <a:rPr lang="en"/>
              <a:t>Decision Trees</a:t>
            </a:r>
            <a:endParaRPr/>
          </a:p>
          <a:p>
            <a:pPr marL="0" lvl="0" indent="0" algn="l" rtl="0">
              <a:spcBef>
                <a:spcPts val="1200"/>
              </a:spcBef>
              <a:spcAft>
                <a:spcPts val="0"/>
              </a:spcAft>
              <a:buNone/>
            </a:pPr>
            <a:endParaRPr/>
          </a:p>
          <a:p>
            <a:pPr marL="0" lvl="0" indent="0" algn="l" rtl="0">
              <a:spcBef>
                <a:spcPts val="1200"/>
              </a:spcBef>
              <a:spcAft>
                <a:spcPts val="0"/>
              </a:spcAft>
              <a:buNone/>
            </a:pPr>
            <a:r>
              <a:rPr lang="en"/>
              <a:t>GridSearch was used for hyperparameter tuning </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0" name="Google Shape;27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1" name="Google Shape;271;p47"/>
          <p:cNvPicPr preferRelativeResize="0"/>
          <p:nvPr/>
        </p:nvPicPr>
        <p:blipFill>
          <a:blip r:embed="rId3">
            <a:alphaModFix/>
          </a:blip>
          <a:stretch>
            <a:fillRect/>
          </a:stretch>
        </p:blipFill>
        <p:spPr>
          <a:xfrm>
            <a:off x="184139" y="0"/>
            <a:ext cx="877572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8"/>
          <p:cNvPicPr preferRelativeResize="0"/>
          <p:nvPr/>
        </p:nvPicPr>
        <p:blipFill>
          <a:blip r:embed="rId3">
            <a:alphaModFix/>
          </a:blip>
          <a:stretch>
            <a:fillRect/>
          </a:stretch>
        </p:blipFill>
        <p:spPr>
          <a:xfrm>
            <a:off x="0" y="622846"/>
            <a:ext cx="9144003" cy="3897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ctrTitle"/>
          </p:nvPr>
        </p:nvSpPr>
        <p:spPr>
          <a:xfrm>
            <a:off x="1021556" y="229791"/>
            <a:ext cx="6858000" cy="39608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2121"/>
              </a:buClr>
              <a:buSzPts val="1800"/>
              <a:buFont typeface="Calibri"/>
              <a:buNone/>
            </a:pPr>
            <a:r>
              <a:rPr lang="en" sz="1800" b="1" u="sng">
                <a:solidFill>
                  <a:srgbClr val="212121"/>
                </a:solidFill>
              </a:rPr>
              <a:t>Modelling Text As A Sequence</a:t>
            </a:r>
            <a:endParaRPr sz="1800" b="1" u="sng"/>
          </a:p>
        </p:txBody>
      </p:sp>
      <p:sp>
        <p:nvSpPr>
          <p:cNvPr id="282" name="Google Shape;282;p49"/>
          <p:cNvSpPr txBox="1">
            <a:spLocks noGrp="1"/>
          </p:cNvSpPr>
          <p:nvPr>
            <p:ph type="subTitle" idx="1"/>
          </p:nvPr>
        </p:nvSpPr>
        <p:spPr>
          <a:xfrm>
            <a:off x="326254" y="625876"/>
            <a:ext cx="8622437" cy="422799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endParaRPr sz="1500" b="1">
              <a:solidFill>
                <a:srgbClr val="212121"/>
              </a:solidFill>
              <a:latin typeface="Calibri"/>
              <a:ea typeface="Calibri"/>
              <a:cs typeface="Calibri"/>
              <a:sym typeface="Calibri"/>
            </a:endParaRPr>
          </a:p>
          <a:p>
            <a:pPr marL="0" lvl="0" indent="0" algn="l" rtl="0">
              <a:lnSpc>
                <a:spcPct val="90000"/>
              </a:lnSpc>
              <a:spcBef>
                <a:spcPts val="750"/>
              </a:spcBef>
              <a:spcAft>
                <a:spcPts val="0"/>
              </a:spcAft>
              <a:buClr>
                <a:srgbClr val="212121"/>
              </a:buClr>
              <a:buSzPct val="100000"/>
              <a:buNone/>
            </a:pPr>
            <a:r>
              <a:rPr lang="en" sz="1500" b="1" u="sng">
                <a:solidFill>
                  <a:srgbClr val="212121"/>
                </a:solidFill>
                <a:latin typeface="Calibri"/>
                <a:ea typeface="Calibri"/>
                <a:cs typeface="Calibri"/>
                <a:sym typeface="Calibri"/>
              </a:rPr>
              <a:t>Sequential model with Word Embeddings:</a:t>
            </a:r>
            <a:endParaRPr/>
          </a:p>
          <a:p>
            <a:pPr marL="0" lvl="0" indent="0" algn="l" rtl="0">
              <a:lnSpc>
                <a:spcPct val="90000"/>
              </a:lnSpc>
              <a:spcBef>
                <a:spcPts val="750"/>
              </a:spcBef>
              <a:spcAft>
                <a:spcPts val="0"/>
              </a:spcAft>
              <a:buClr>
                <a:schemeClr val="dk1"/>
              </a:buClr>
              <a:buSzPct val="100000"/>
              <a:buNone/>
            </a:pPr>
            <a:endParaRPr sz="1500" b="1" u="sng">
              <a:solidFill>
                <a:srgbClr val="212121"/>
              </a:solidFill>
              <a:latin typeface="Calibri"/>
              <a:ea typeface="Calibri"/>
              <a:cs typeface="Calibri"/>
              <a:sym typeface="Calibri"/>
            </a:endParaRPr>
          </a:p>
          <a:p>
            <a:pPr marL="257175" lvl="0" indent="-250031" algn="l" rtl="0">
              <a:lnSpc>
                <a:spcPct val="90000"/>
              </a:lnSpc>
              <a:spcBef>
                <a:spcPts val="750"/>
              </a:spcBef>
              <a:spcAft>
                <a:spcPts val="0"/>
              </a:spcAft>
              <a:buClr>
                <a:srgbClr val="212121"/>
              </a:buClr>
              <a:buSzPct val="100000"/>
              <a:buFont typeface="Noto Sans Symbols"/>
              <a:buChar char="✔"/>
            </a:pPr>
            <a:r>
              <a:rPr lang="en" sz="1500" b="1">
                <a:solidFill>
                  <a:srgbClr val="212121"/>
                </a:solidFill>
                <a:latin typeface="Calibri"/>
                <a:ea typeface="Calibri"/>
                <a:cs typeface="Calibri"/>
                <a:sym typeface="Calibri"/>
              </a:rPr>
              <a:t>Bag Of Words has the disadvantage of losing semantic information present in word ordering</a:t>
            </a:r>
            <a:endParaRPr/>
          </a:p>
          <a:p>
            <a:pPr marL="257175" lvl="0" indent="-250031" algn="l" rtl="0">
              <a:lnSpc>
                <a:spcPct val="90000"/>
              </a:lnSpc>
              <a:spcBef>
                <a:spcPts val="750"/>
              </a:spcBef>
              <a:spcAft>
                <a:spcPts val="0"/>
              </a:spcAft>
              <a:buClr>
                <a:srgbClr val="212121"/>
              </a:buClr>
              <a:buSzPct val="100000"/>
              <a:buFont typeface="Noto Sans Symbols"/>
              <a:buChar char="✔"/>
            </a:pPr>
            <a:r>
              <a:rPr lang="en" sz="1500" b="1">
                <a:solidFill>
                  <a:srgbClr val="212121"/>
                </a:solidFill>
                <a:latin typeface="Calibri"/>
                <a:ea typeface="Calibri"/>
                <a:cs typeface="Calibri"/>
                <a:sym typeface="Calibri"/>
              </a:rPr>
              <a:t>Word Embeddings – best way to retain semantics &amp; represent text in a dense way	</a:t>
            </a:r>
            <a:endParaRPr/>
          </a:p>
          <a:p>
            <a:pPr marL="257175" lvl="0" indent="-190500" algn="l" rtl="0">
              <a:lnSpc>
                <a:spcPct val="90000"/>
              </a:lnSpc>
              <a:spcBef>
                <a:spcPts val="750"/>
              </a:spcBef>
              <a:spcAft>
                <a:spcPts val="0"/>
              </a:spcAft>
              <a:buClr>
                <a:schemeClr val="dk1"/>
              </a:buClr>
              <a:buSzPct val="100000"/>
              <a:buFont typeface="Noto Sans Symbols"/>
              <a:buNone/>
            </a:pPr>
            <a:endParaRPr sz="1050" b="1">
              <a:solidFill>
                <a:srgbClr val="212121"/>
              </a:solidFill>
              <a:latin typeface="Calibri"/>
              <a:ea typeface="Calibri"/>
              <a:cs typeface="Calibri"/>
              <a:sym typeface="Calibri"/>
            </a:endParaRPr>
          </a:p>
          <a:p>
            <a:pPr marL="342900" lvl="1" indent="-61674" algn="l" rtl="0">
              <a:lnSpc>
                <a:spcPct val="90000"/>
              </a:lnSpc>
              <a:spcBef>
                <a:spcPts val="375"/>
              </a:spcBef>
              <a:spcAft>
                <a:spcPts val="0"/>
              </a:spcAft>
              <a:buClr>
                <a:srgbClr val="212121"/>
              </a:buClr>
              <a:buSzPct val="100000"/>
              <a:buFont typeface="Calibri"/>
              <a:buAutoNum type="arabicPeriod"/>
            </a:pPr>
            <a:r>
              <a:rPr lang="en" sz="1050" b="1">
                <a:solidFill>
                  <a:srgbClr val="212121"/>
                </a:solidFill>
                <a:latin typeface="Calibri"/>
                <a:ea typeface="Calibri"/>
                <a:cs typeface="Calibri"/>
                <a:sym typeface="Calibri"/>
              </a:rPr>
              <a:t> TF-IDF</a:t>
            </a:r>
            <a:r>
              <a:rPr lang="en" sz="1050">
                <a:solidFill>
                  <a:srgbClr val="212121"/>
                </a:solidFill>
                <a:latin typeface="Calibri"/>
                <a:ea typeface="Calibri"/>
                <a:cs typeface="Calibri"/>
                <a:sym typeface="Calibri"/>
              </a:rPr>
              <a:t> — Term Frequency-Inverse Document Frequency Statistical method to capture the relevance of words w.r.t the corpus of text. It does not capture semantic word associations. Better for information retrieval and keyword extraction in documents.</a:t>
            </a:r>
            <a:endParaRPr/>
          </a:p>
          <a:p>
            <a:pPr marL="342900" lvl="1" indent="0" algn="l" rtl="0">
              <a:lnSpc>
                <a:spcPct val="90000"/>
              </a:lnSpc>
              <a:spcBef>
                <a:spcPts val="375"/>
              </a:spcBef>
              <a:spcAft>
                <a:spcPts val="0"/>
              </a:spcAft>
              <a:buClr>
                <a:schemeClr val="dk1"/>
              </a:buClr>
              <a:buSzPct val="100000"/>
              <a:buFont typeface="Calibri"/>
              <a:buNone/>
            </a:pPr>
            <a:endParaRPr sz="1050">
              <a:solidFill>
                <a:srgbClr val="212121"/>
              </a:solidFill>
              <a:latin typeface="Calibri"/>
              <a:ea typeface="Calibri"/>
              <a:cs typeface="Calibri"/>
              <a:sym typeface="Calibri"/>
            </a:endParaRPr>
          </a:p>
          <a:p>
            <a:pPr marL="342900" lvl="1" indent="-61674" algn="l" rtl="0">
              <a:lnSpc>
                <a:spcPct val="90000"/>
              </a:lnSpc>
              <a:spcBef>
                <a:spcPts val="375"/>
              </a:spcBef>
              <a:spcAft>
                <a:spcPts val="0"/>
              </a:spcAft>
              <a:buClr>
                <a:srgbClr val="212121"/>
              </a:buClr>
              <a:buSzPct val="100000"/>
              <a:buFont typeface="Calibri"/>
              <a:buAutoNum type="arabicPeriod"/>
            </a:pPr>
            <a:r>
              <a:rPr lang="en" sz="1050" b="1">
                <a:solidFill>
                  <a:srgbClr val="212121"/>
                </a:solidFill>
                <a:latin typeface="Calibri"/>
                <a:ea typeface="Calibri"/>
                <a:cs typeface="Calibri"/>
                <a:sym typeface="Calibri"/>
              </a:rPr>
              <a:t> Word2Vec</a:t>
            </a:r>
            <a:r>
              <a:rPr lang="en" sz="1050">
                <a:solidFill>
                  <a:srgbClr val="212121"/>
                </a:solidFill>
                <a:latin typeface="Calibri"/>
                <a:ea typeface="Calibri"/>
                <a:cs typeface="Calibri"/>
                <a:sym typeface="Calibri"/>
              </a:rPr>
              <a:t> — Capturing Semantic Information Neural network-based CBOW and Skip-gram architectures, better at capturing semantic information. Useful in semantic analysis task.</a:t>
            </a:r>
            <a:endParaRPr/>
          </a:p>
          <a:p>
            <a:pPr marL="342900" lvl="1" indent="0" algn="l" rtl="0">
              <a:lnSpc>
                <a:spcPct val="90000"/>
              </a:lnSpc>
              <a:spcBef>
                <a:spcPts val="375"/>
              </a:spcBef>
              <a:spcAft>
                <a:spcPts val="0"/>
              </a:spcAft>
              <a:buClr>
                <a:schemeClr val="dk1"/>
              </a:buClr>
              <a:buSzPct val="100000"/>
              <a:buFont typeface="Calibri"/>
              <a:buNone/>
            </a:pPr>
            <a:endParaRPr sz="1050">
              <a:solidFill>
                <a:srgbClr val="212121"/>
              </a:solidFill>
              <a:latin typeface="Calibri"/>
              <a:ea typeface="Calibri"/>
              <a:cs typeface="Calibri"/>
              <a:sym typeface="Calibri"/>
            </a:endParaRPr>
          </a:p>
          <a:p>
            <a:pPr marL="342900" lvl="1" indent="-61674" algn="l" rtl="0">
              <a:lnSpc>
                <a:spcPct val="90000"/>
              </a:lnSpc>
              <a:spcBef>
                <a:spcPts val="375"/>
              </a:spcBef>
              <a:spcAft>
                <a:spcPts val="0"/>
              </a:spcAft>
              <a:buClr>
                <a:srgbClr val="212121"/>
              </a:buClr>
              <a:buSzPct val="100000"/>
              <a:buFont typeface="Calibri"/>
              <a:buAutoNum type="arabicPeriod"/>
            </a:pPr>
            <a:r>
              <a:rPr lang="en" sz="1050" b="1">
                <a:solidFill>
                  <a:srgbClr val="212121"/>
                </a:solidFill>
                <a:latin typeface="Calibri"/>
                <a:ea typeface="Calibri"/>
                <a:cs typeface="Calibri"/>
                <a:sym typeface="Calibri"/>
              </a:rPr>
              <a:t> GloVe</a:t>
            </a:r>
            <a:r>
              <a:rPr lang="en" sz="1050">
                <a:solidFill>
                  <a:srgbClr val="212121"/>
                </a:solidFill>
                <a:latin typeface="Calibri"/>
                <a:ea typeface="Calibri"/>
                <a:cs typeface="Calibri"/>
                <a:sym typeface="Calibri"/>
              </a:rPr>
              <a:t> — Global Vectors for Word Representation Matrix factorization based on global word-word co-occurrence. </a:t>
            </a:r>
            <a:endParaRPr/>
          </a:p>
          <a:p>
            <a:pPr marL="342900" lvl="1" indent="0" algn="l" rtl="0">
              <a:lnSpc>
                <a:spcPct val="90000"/>
              </a:lnSpc>
              <a:spcBef>
                <a:spcPts val="375"/>
              </a:spcBef>
              <a:spcAft>
                <a:spcPts val="0"/>
              </a:spcAft>
              <a:buClr>
                <a:srgbClr val="212121"/>
              </a:buClr>
              <a:buSzPct val="100000"/>
              <a:buNone/>
            </a:pPr>
            <a:r>
              <a:rPr lang="en" sz="1050">
                <a:solidFill>
                  <a:srgbClr val="212121"/>
                </a:solidFill>
                <a:latin typeface="Calibri"/>
                <a:ea typeface="Calibri"/>
                <a:cs typeface="Calibri"/>
                <a:sym typeface="Calibri"/>
              </a:rPr>
              <a:t>                    It solves the local context limitations of Word2Vec, i.e it can derive relationships between words from a co-occurrence matrix.</a:t>
            </a:r>
            <a:endParaRPr/>
          </a:p>
          <a:p>
            <a:pPr marL="342900" lvl="1" indent="0" algn="l" rtl="0">
              <a:lnSpc>
                <a:spcPct val="90000"/>
              </a:lnSpc>
              <a:spcBef>
                <a:spcPts val="375"/>
              </a:spcBef>
              <a:spcAft>
                <a:spcPts val="0"/>
              </a:spcAft>
              <a:buClr>
                <a:srgbClr val="212121"/>
              </a:buClr>
              <a:buSzPct val="100000"/>
              <a:buNone/>
            </a:pPr>
            <a:r>
              <a:rPr lang="en" sz="1050">
                <a:solidFill>
                  <a:srgbClr val="212121"/>
                </a:solidFill>
                <a:latin typeface="Calibri"/>
                <a:ea typeface="Calibri"/>
                <a:cs typeface="Calibri"/>
                <a:sym typeface="Calibri"/>
              </a:rPr>
              <a:t>                    Better at word analogy and named-entity recognition tasks. </a:t>
            </a:r>
            <a:endParaRPr/>
          </a:p>
          <a:p>
            <a:pPr marL="342900" lvl="1" indent="0" algn="l" rtl="0">
              <a:lnSpc>
                <a:spcPct val="90000"/>
              </a:lnSpc>
              <a:spcBef>
                <a:spcPts val="375"/>
              </a:spcBef>
              <a:spcAft>
                <a:spcPts val="0"/>
              </a:spcAft>
              <a:buClr>
                <a:srgbClr val="212121"/>
              </a:buClr>
              <a:buSzPct val="100000"/>
              <a:buNone/>
            </a:pPr>
            <a:r>
              <a:rPr lang="en" sz="1050">
                <a:solidFill>
                  <a:srgbClr val="212121"/>
                </a:solidFill>
                <a:latin typeface="Calibri"/>
                <a:ea typeface="Calibri"/>
                <a:cs typeface="Calibri"/>
                <a:sym typeface="Calibri"/>
              </a:rPr>
              <a:t>                    We have downloaded and used 50 dimensional word embeddings for this experiment.</a:t>
            </a:r>
            <a:endParaRPr/>
          </a:p>
          <a:p>
            <a:pPr marL="342900" lvl="1" indent="0" algn="l" rtl="0">
              <a:lnSpc>
                <a:spcPct val="90000"/>
              </a:lnSpc>
              <a:spcBef>
                <a:spcPts val="375"/>
              </a:spcBef>
              <a:spcAft>
                <a:spcPts val="0"/>
              </a:spcAft>
              <a:buClr>
                <a:schemeClr val="dk1"/>
              </a:buClr>
              <a:buSzPct val="100000"/>
              <a:buFont typeface="Calibri"/>
              <a:buNone/>
            </a:pPr>
            <a:endParaRPr sz="1050">
              <a:solidFill>
                <a:srgbClr val="212121"/>
              </a:solidFill>
              <a:latin typeface="Calibri"/>
              <a:ea typeface="Calibri"/>
              <a:cs typeface="Calibri"/>
              <a:sym typeface="Calibri"/>
            </a:endParaRPr>
          </a:p>
          <a:p>
            <a:pPr marL="342900" lvl="1" indent="0" algn="l" rtl="0">
              <a:lnSpc>
                <a:spcPct val="90000"/>
              </a:lnSpc>
              <a:spcBef>
                <a:spcPts val="375"/>
              </a:spcBef>
              <a:spcAft>
                <a:spcPts val="0"/>
              </a:spcAft>
              <a:buClr>
                <a:srgbClr val="212121"/>
              </a:buClr>
              <a:buSzPct val="100000"/>
              <a:buNone/>
            </a:pPr>
            <a:r>
              <a:rPr lang="en" sz="1050" b="1">
                <a:solidFill>
                  <a:srgbClr val="212121"/>
                </a:solidFill>
                <a:latin typeface="Calibri"/>
                <a:ea typeface="Calibri"/>
                <a:cs typeface="Calibri"/>
                <a:sym typeface="Calibri"/>
              </a:rPr>
              <a:t>4. BERT</a:t>
            </a:r>
            <a:r>
              <a:rPr lang="en" sz="1050">
                <a:solidFill>
                  <a:srgbClr val="212121"/>
                </a:solidFill>
                <a:latin typeface="Calibri"/>
                <a:ea typeface="Calibri"/>
                <a:cs typeface="Calibri"/>
                <a:sym typeface="Calibri"/>
              </a:rPr>
              <a:t> — Bidirectional Encoder Representations from Transformers Transformer-based attention mechanism to capture high-quality contextual information. Language translation, question-answering system. Deployed in Google Search engine to understand search queries.</a:t>
            </a:r>
            <a:endParaRPr/>
          </a:p>
          <a:p>
            <a:pPr marL="342900" lvl="1" indent="0" algn="l" rtl="0">
              <a:lnSpc>
                <a:spcPct val="90000"/>
              </a:lnSpc>
              <a:spcBef>
                <a:spcPts val="375"/>
              </a:spcBef>
              <a:spcAft>
                <a:spcPts val="0"/>
              </a:spcAft>
              <a:buClr>
                <a:schemeClr val="dk1"/>
              </a:buClr>
              <a:buSzPct val="100000"/>
              <a:buNone/>
            </a:pPr>
            <a:endParaRPr sz="900" b="1">
              <a:solidFill>
                <a:srgbClr val="212121"/>
              </a:solidFill>
              <a:latin typeface="Calibri"/>
              <a:ea typeface="Calibri"/>
              <a:cs typeface="Calibri"/>
              <a:sym typeface="Calibri"/>
            </a:endParaRPr>
          </a:p>
          <a:p>
            <a:pPr marL="342900" lvl="1" indent="0" algn="l" rtl="0">
              <a:lnSpc>
                <a:spcPct val="90000"/>
              </a:lnSpc>
              <a:spcBef>
                <a:spcPts val="375"/>
              </a:spcBef>
              <a:spcAft>
                <a:spcPts val="0"/>
              </a:spcAft>
              <a:buClr>
                <a:schemeClr val="dk1"/>
              </a:buClr>
              <a:buSzPct val="100000"/>
              <a:buNone/>
            </a:pPr>
            <a:endParaRPr sz="900" b="1">
              <a:solidFill>
                <a:srgbClr val="212121"/>
              </a:solidFill>
              <a:latin typeface="Calibri"/>
              <a:ea typeface="Calibri"/>
              <a:cs typeface="Calibri"/>
              <a:sym typeface="Calibri"/>
            </a:endParaRPr>
          </a:p>
          <a:p>
            <a:pPr marL="0" lvl="0" indent="0" algn="l" rtl="0">
              <a:lnSpc>
                <a:spcPct val="90000"/>
              </a:lnSpc>
              <a:spcBef>
                <a:spcPts val="750"/>
              </a:spcBef>
              <a:spcAft>
                <a:spcPts val="0"/>
              </a:spcAft>
              <a:buClr>
                <a:schemeClr val="dk1"/>
              </a:buClr>
              <a:buSzPct val="100000"/>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0"/>
          <p:cNvSpPr txBox="1">
            <a:spLocks noGrp="1"/>
          </p:cNvSpPr>
          <p:nvPr>
            <p:ph type="ctrTitle"/>
          </p:nvPr>
        </p:nvSpPr>
        <p:spPr>
          <a:xfrm>
            <a:off x="1021556" y="229791"/>
            <a:ext cx="6858000" cy="396085"/>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1800"/>
              <a:buFont typeface="Calibri"/>
              <a:buNone/>
            </a:pPr>
            <a:r>
              <a:rPr lang="en" sz="1800" b="1" u="sng"/>
              <a:t>Models Trained (With Word Embedding)</a:t>
            </a:r>
            <a:endParaRPr/>
          </a:p>
        </p:txBody>
      </p:sp>
      <p:sp>
        <p:nvSpPr>
          <p:cNvPr id="288" name="Google Shape;288;p50"/>
          <p:cNvSpPr txBox="1">
            <a:spLocks noGrp="1"/>
          </p:cNvSpPr>
          <p:nvPr>
            <p:ph type="subTitle" idx="1"/>
          </p:nvPr>
        </p:nvSpPr>
        <p:spPr>
          <a:xfrm>
            <a:off x="1021557" y="625876"/>
            <a:ext cx="7100887" cy="422799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500"/>
              <a:buNone/>
            </a:pPr>
            <a:endParaRPr sz="1500" b="1" i="0">
              <a:solidFill>
                <a:srgbClr val="212121"/>
              </a:solidFill>
              <a:latin typeface="Calibri"/>
              <a:ea typeface="Calibri"/>
              <a:cs typeface="Calibri"/>
              <a:sym typeface="Calibri"/>
            </a:endParaRPr>
          </a:p>
          <a:p>
            <a:pPr marL="469900" lvl="1" indent="-120650" algn="l" rtl="0">
              <a:lnSpc>
                <a:spcPct val="90000"/>
              </a:lnSpc>
              <a:spcBef>
                <a:spcPts val="400"/>
              </a:spcBef>
              <a:spcAft>
                <a:spcPts val="0"/>
              </a:spcAft>
              <a:buClr>
                <a:srgbClr val="212121"/>
              </a:buClr>
              <a:buSzPts val="1500"/>
              <a:buFont typeface="Noto Sans Symbols"/>
              <a:buChar char="✔"/>
            </a:pPr>
            <a:r>
              <a:rPr lang="en" b="1">
                <a:solidFill>
                  <a:srgbClr val="212121"/>
                </a:solidFill>
                <a:latin typeface="Calibri"/>
                <a:ea typeface="Calibri"/>
                <a:cs typeface="Calibri"/>
                <a:sym typeface="Calibri"/>
              </a:rPr>
              <a:t>Simple Sequential Neural Network</a:t>
            </a:r>
            <a:endParaRPr/>
          </a:p>
          <a:p>
            <a:pPr marL="469900" lvl="1" indent="-120650" algn="l" rtl="0">
              <a:lnSpc>
                <a:spcPct val="90000"/>
              </a:lnSpc>
              <a:spcBef>
                <a:spcPts val="400"/>
              </a:spcBef>
              <a:spcAft>
                <a:spcPts val="0"/>
              </a:spcAft>
              <a:buClr>
                <a:srgbClr val="212121"/>
              </a:buClr>
              <a:buSzPts val="1500"/>
              <a:buFont typeface="Noto Sans Symbols"/>
              <a:buChar char="✔"/>
            </a:pPr>
            <a:r>
              <a:rPr lang="en" b="1">
                <a:solidFill>
                  <a:srgbClr val="212121"/>
                </a:solidFill>
                <a:latin typeface="Calibri"/>
                <a:ea typeface="Calibri"/>
                <a:cs typeface="Calibri"/>
                <a:sym typeface="Calibri"/>
              </a:rPr>
              <a:t>Sequential Convolutional Neural Network</a:t>
            </a:r>
            <a:endParaRPr/>
          </a:p>
          <a:p>
            <a:pPr marL="469900" lvl="1" indent="-120650" algn="l" rtl="0">
              <a:lnSpc>
                <a:spcPct val="90000"/>
              </a:lnSpc>
              <a:spcBef>
                <a:spcPts val="400"/>
              </a:spcBef>
              <a:spcAft>
                <a:spcPts val="0"/>
              </a:spcAft>
              <a:buClr>
                <a:srgbClr val="212121"/>
              </a:buClr>
              <a:buSzPts val="1500"/>
              <a:buFont typeface="Noto Sans Symbols"/>
              <a:buChar char="✔"/>
            </a:pPr>
            <a:r>
              <a:rPr lang="en" b="1">
                <a:solidFill>
                  <a:srgbClr val="212121"/>
                </a:solidFill>
                <a:latin typeface="Calibri"/>
                <a:ea typeface="Calibri"/>
                <a:cs typeface="Calibri"/>
                <a:sym typeface="Calibri"/>
              </a:rPr>
              <a:t>Sequential Recurrent Neural Network (LSTM)</a:t>
            </a:r>
            <a:endParaRPr/>
          </a:p>
          <a:p>
            <a:pPr marL="469900" lvl="1" indent="-25400" algn="l" rtl="0">
              <a:lnSpc>
                <a:spcPct val="90000"/>
              </a:lnSpc>
              <a:spcBef>
                <a:spcPts val="400"/>
              </a:spcBef>
              <a:spcAft>
                <a:spcPts val="0"/>
              </a:spcAft>
              <a:buClr>
                <a:schemeClr val="dk1"/>
              </a:buClr>
              <a:buSzPts val="1500"/>
              <a:buFont typeface="Noto Sans Symbols"/>
              <a:buNone/>
            </a:pPr>
            <a:endParaRPr b="1">
              <a:solidFill>
                <a:srgbClr val="212121"/>
              </a:solidFill>
              <a:latin typeface="Calibri"/>
              <a:ea typeface="Calibri"/>
              <a:cs typeface="Calibri"/>
              <a:sym typeface="Calibri"/>
            </a:endParaRPr>
          </a:p>
          <a:p>
            <a:pPr marL="342900" lvl="1" indent="0" algn="l" rtl="0">
              <a:lnSpc>
                <a:spcPct val="90000"/>
              </a:lnSpc>
              <a:spcBef>
                <a:spcPts val="400"/>
              </a:spcBef>
              <a:spcAft>
                <a:spcPts val="0"/>
              </a:spcAft>
              <a:buClr>
                <a:srgbClr val="212121"/>
              </a:buClr>
              <a:buSzPts val="1500"/>
              <a:buNone/>
            </a:pPr>
            <a:r>
              <a:rPr lang="en" b="1">
                <a:solidFill>
                  <a:srgbClr val="212121"/>
                </a:solidFill>
                <a:latin typeface="Calibri"/>
                <a:ea typeface="Calibri"/>
                <a:cs typeface="Calibri"/>
                <a:sym typeface="Calibri"/>
              </a:rPr>
              <a:t>All the models are trained in small batches of few epochs and below were the results.</a:t>
            </a:r>
            <a:endParaRPr/>
          </a:p>
          <a:p>
            <a:pPr marL="342900" lvl="1" indent="0" algn="l" rtl="0">
              <a:lnSpc>
                <a:spcPct val="90000"/>
              </a:lnSpc>
              <a:spcBef>
                <a:spcPts val="400"/>
              </a:spcBef>
              <a:spcAft>
                <a:spcPts val="0"/>
              </a:spcAft>
              <a:buClr>
                <a:schemeClr val="dk1"/>
              </a:buClr>
              <a:buSzPts val="1500"/>
              <a:buNone/>
            </a:pPr>
            <a:endParaRPr b="1">
              <a:solidFill>
                <a:srgbClr val="212121"/>
              </a:solidFill>
              <a:latin typeface="Calibri"/>
              <a:ea typeface="Calibri"/>
              <a:cs typeface="Calibri"/>
              <a:sym typeface="Calibri"/>
            </a:endParaRPr>
          </a:p>
          <a:p>
            <a:pPr marL="342900" lvl="1" indent="0" algn="l" rtl="0">
              <a:lnSpc>
                <a:spcPct val="90000"/>
              </a:lnSpc>
              <a:spcBef>
                <a:spcPts val="400"/>
              </a:spcBef>
              <a:spcAft>
                <a:spcPts val="0"/>
              </a:spcAft>
              <a:buClr>
                <a:srgbClr val="212121"/>
              </a:buClr>
              <a:buSzPts val="1500"/>
              <a:buNone/>
            </a:pPr>
            <a:r>
              <a:rPr lang="en" b="1">
                <a:solidFill>
                  <a:srgbClr val="212121"/>
                </a:solidFill>
                <a:latin typeface="Calibri"/>
                <a:ea typeface="Calibri"/>
                <a:cs typeface="Calibri"/>
                <a:sym typeface="Calibri"/>
              </a:rPr>
              <a:t> </a:t>
            </a:r>
            <a:endParaRPr/>
          </a:p>
          <a:p>
            <a:pPr marL="469900" lvl="1" indent="-25400" algn="l" rtl="0">
              <a:lnSpc>
                <a:spcPct val="90000"/>
              </a:lnSpc>
              <a:spcBef>
                <a:spcPts val="400"/>
              </a:spcBef>
              <a:spcAft>
                <a:spcPts val="0"/>
              </a:spcAft>
              <a:buClr>
                <a:schemeClr val="dk1"/>
              </a:buClr>
              <a:buSzPts val="1500"/>
              <a:buFont typeface="Noto Sans Symbols"/>
              <a:buNone/>
            </a:pPr>
            <a:endParaRPr b="1">
              <a:solidFill>
                <a:srgbClr val="212121"/>
              </a:solidFill>
              <a:latin typeface="Calibri"/>
              <a:ea typeface="Calibri"/>
              <a:cs typeface="Calibri"/>
              <a:sym typeface="Calibri"/>
            </a:endParaRPr>
          </a:p>
          <a:p>
            <a:pPr marL="469900" lvl="1" indent="-25400" algn="l" rtl="0">
              <a:lnSpc>
                <a:spcPct val="90000"/>
              </a:lnSpc>
              <a:spcBef>
                <a:spcPts val="400"/>
              </a:spcBef>
              <a:spcAft>
                <a:spcPts val="0"/>
              </a:spcAft>
              <a:buClr>
                <a:schemeClr val="dk1"/>
              </a:buClr>
              <a:buSzPts val="1500"/>
              <a:buFont typeface="Noto Sans Symbols"/>
              <a:buNone/>
            </a:pPr>
            <a:endParaRPr b="1">
              <a:solidFill>
                <a:srgbClr val="212121"/>
              </a:solidFill>
              <a:latin typeface="Calibri"/>
              <a:ea typeface="Calibri"/>
              <a:cs typeface="Calibri"/>
              <a:sym typeface="Calibri"/>
            </a:endParaRPr>
          </a:p>
          <a:p>
            <a:pPr marL="469900" lvl="1" indent="-25400" algn="l" rtl="0">
              <a:lnSpc>
                <a:spcPct val="90000"/>
              </a:lnSpc>
              <a:spcBef>
                <a:spcPts val="400"/>
              </a:spcBef>
              <a:spcAft>
                <a:spcPts val="0"/>
              </a:spcAft>
              <a:buClr>
                <a:schemeClr val="dk1"/>
              </a:buClr>
              <a:buSzPts val="1500"/>
              <a:buFont typeface="Noto Sans Symbols"/>
              <a:buNone/>
            </a:pPr>
            <a:endParaRPr b="1">
              <a:solidFill>
                <a:srgbClr val="212121"/>
              </a:solidFill>
              <a:latin typeface="Calibri"/>
              <a:ea typeface="Calibri"/>
              <a:cs typeface="Calibri"/>
              <a:sym typeface="Calibri"/>
            </a:endParaRPr>
          </a:p>
          <a:p>
            <a:pPr marL="342900" lvl="1" indent="0" algn="l" rtl="0">
              <a:lnSpc>
                <a:spcPct val="90000"/>
              </a:lnSpc>
              <a:spcBef>
                <a:spcPts val="400"/>
              </a:spcBef>
              <a:spcAft>
                <a:spcPts val="0"/>
              </a:spcAft>
              <a:buClr>
                <a:schemeClr val="dk1"/>
              </a:buClr>
              <a:buSzPts val="1500"/>
              <a:buNone/>
            </a:pPr>
            <a:endParaRPr b="1" i="0">
              <a:solidFill>
                <a:srgbClr val="212121"/>
              </a:solidFill>
              <a:latin typeface="Calibri"/>
              <a:ea typeface="Calibri"/>
              <a:cs typeface="Calibri"/>
              <a:sym typeface="Calibri"/>
            </a:endParaRPr>
          </a:p>
          <a:p>
            <a:pPr marL="0" lvl="0" indent="0" algn="l" rtl="0">
              <a:lnSpc>
                <a:spcPct val="90000"/>
              </a:lnSpc>
              <a:spcBef>
                <a:spcPts val="800"/>
              </a:spcBef>
              <a:spcAft>
                <a:spcPts val="0"/>
              </a:spcAft>
              <a:buClr>
                <a:schemeClr val="dk1"/>
              </a:buClr>
              <a:buSzPts val="1500"/>
              <a:buNone/>
            </a:pPr>
            <a:endParaRPr sz="1500">
              <a:latin typeface="Calibri"/>
              <a:ea typeface="Calibri"/>
              <a:cs typeface="Calibri"/>
              <a:sym typeface="Calibri"/>
            </a:endParaRPr>
          </a:p>
        </p:txBody>
      </p:sp>
      <p:graphicFrame>
        <p:nvGraphicFramePr>
          <p:cNvPr id="289" name="Google Shape;289;p50"/>
          <p:cNvGraphicFramePr/>
          <p:nvPr/>
        </p:nvGraphicFramePr>
        <p:xfrm>
          <a:off x="1453997" y="2489167"/>
          <a:ext cx="5993100" cy="2408000"/>
        </p:xfrm>
        <a:graphic>
          <a:graphicData uri="http://schemas.openxmlformats.org/drawingml/2006/table">
            <a:tbl>
              <a:tblPr firstRow="1" bandRow="1">
                <a:noFill/>
                <a:tableStyleId>{11DC1A8F-C5E6-42A0-8052-7FDFFEED42D6}</a:tableStyleId>
              </a:tblPr>
              <a:tblGrid>
                <a:gridCol w="1725225">
                  <a:extLst>
                    <a:ext uri="{9D8B030D-6E8A-4147-A177-3AD203B41FA5}">
                      <a16:colId xmlns:a16="http://schemas.microsoft.com/office/drawing/2014/main" val="20000"/>
                    </a:ext>
                  </a:extLst>
                </a:gridCol>
                <a:gridCol w="1028800">
                  <a:extLst>
                    <a:ext uri="{9D8B030D-6E8A-4147-A177-3AD203B41FA5}">
                      <a16:colId xmlns:a16="http://schemas.microsoft.com/office/drawing/2014/main" val="20001"/>
                    </a:ext>
                  </a:extLst>
                </a:gridCol>
                <a:gridCol w="739050">
                  <a:extLst>
                    <a:ext uri="{9D8B030D-6E8A-4147-A177-3AD203B41FA5}">
                      <a16:colId xmlns:a16="http://schemas.microsoft.com/office/drawing/2014/main" val="20002"/>
                    </a:ext>
                  </a:extLst>
                </a:gridCol>
                <a:gridCol w="1078625">
                  <a:extLst>
                    <a:ext uri="{9D8B030D-6E8A-4147-A177-3AD203B41FA5}">
                      <a16:colId xmlns:a16="http://schemas.microsoft.com/office/drawing/2014/main" val="20003"/>
                    </a:ext>
                  </a:extLst>
                </a:gridCol>
                <a:gridCol w="1421400">
                  <a:extLst>
                    <a:ext uri="{9D8B030D-6E8A-4147-A177-3AD203B41FA5}">
                      <a16:colId xmlns:a16="http://schemas.microsoft.com/office/drawing/2014/main" val="20004"/>
                    </a:ext>
                  </a:extLst>
                </a:gridCol>
              </a:tblGrid>
              <a:tr h="278125">
                <a:tc>
                  <a:txBody>
                    <a:bodyPr/>
                    <a:lstStyle/>
                    <a:p>
                      <a:pPr marL="0" marR="0" lvl="0" indent="0" algn="l" rtl="0">
                        <a:spcBef>
                          <a:spcPts val="0"/>
                        </a:spcBef>
                        <a:spcAft>
                          <a:spcPts val="0"/>
                        </a:spcAft>
                        <a:buNone/>
                      </a:pPr>
                      <a:r>
                        <a:rPr lang="en" sz="1400" u="none" strike="noStrike" cap="none"/>
                        <a:t>Model</a:t>
                      </a:r>
                      <a:endParaRPr sz="1100"/>
                    </a:p>
                  </a:txBody>
                  <a:tcPr marL="68600" marR="68600" marT="34300" marB="34300"/>
                </a:tc>
                <a:tc>
                  <a:txBody>
                    <a:bodyPr/>
                    <a:lstStyle/>
                    <a:p>
                      <a:pPr marL="0" marR="0" lvl="0" indent="0" algn="l" rtl="0">
                        <a:spcBef>
                          <a:spcPts val="0"/>
                        </a:spcBef>
                        <a:spcAft>
                          <a:spcPts val="0"/>
                        </a:spcAft>
                        <a:buNone/>
                      </a:pPr>
                      <a:r>
                        <a:rPr lang="en" sz="1400"/>
                        <a:t>Batch Size</a:t>
                      </a:r>
                      <a:endParaRPr sz="1100"/>
                    </a:p>
                  </a:txBody>
                  <a:tcPr marL="68600" marR="68600" marT="34300" marB="34300"/>
                </a:tc>
                <a:tc>
                  <a:txBody>
                    <a:bodyPr/>
                    <a:lstStyle/>
                    <a:p>
                      <a:pPr marL="0" marR="0" lvl="0" indent="0" algn="l" rtl="0">
                        <a:spcBef>
                          <a:spcPts val="0"/>
                        </a:spcBef>
                        <a:spcAft>
                          <a:spcPts val="0"/>
                        </a:spcAft>
                        <a:buNone/>
                      </a:pPr>
                      <a:r>
                        <a:rPr lang="en" sz="1400"/>
                        <a:t>Epochs</a:t>
                      </a:r>
                      <a:endParaRPr sz="1100"/>
                    </a:p>
                  </a:txBody>
                  <a:tcPr marL="68600" marR="68600" marT="34300" marB="34300"/>
                </a:tc>
                <a:tc>
                  <a:txBody>
                    <a:bodyPr/>
                    <a:lstStyle/>
                    <a:p>
                      <a:pPr marL="0" marR="0" lvl="0" indent="0" algn="l" rtl="0">
                        <a:spcBef>
                          <a:spcPts val="0"/>
                        </a:spcBef>
                        <a:spcAft>
                          <a:spcPts val="0"/>
                        </a:spcAft>
                        <a:buNone/>
                      </a:pPr>
                      <a:r>
                        <a:rPr lang="en" sz="1400"/>
                        <a:t>Training Accuracy</a:t>
                      </a:r>
                      <a:endParaRPr sz="1100"/>
                    </a:p>
                  </a:txBody>
                  <a:tcPr marL="68600" marR="68600" marT="34300" marB="34300"/>
                </a:tc>
                <a:tc>
                  <a:txBody>
                    <a:bodyPr/>
                    <a:lstStyle/>
                    <a:p>
                      <a:pPr marL="0" marR="0" lvl="0" indent="0" algn="l" rtl="0">
                        <a:spcBef>
                          <a:spcPts val="0"/>
                        </a:spcBef>
                        <a:spcAft>
                          <a:spcPts val="0"/>
                        </a:spcAft>
                        <a:buNone/>
                      </a:pPr>
                      <a:r>
                        <a:rPr lang="en" sz="1400"/>
                        <a:t>Validation Accuracy</a:t>
                      </a:r>
                      <a:endParaRPr sz="1100"/>
                    </a:p>
                  </a:txBody>
                  <a:tcPr marL="68600" marR="6860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400"/>
                        <a:t>Simple Neural Network</a:t>
                      </a:r>
                      <a:endParaRPr sz="1100"/>
                    </a:p>
                  </a:txBody>
                  <a:tcPr marL="68600" marR="68600" marT="34300" marB="34300"/>
                </a:tc>
                <a:tc>
                  <a:txBody>
                    <a:bodyPr/>
                    <a:lstStyle/>
                    <a:p>
                      <a:pPr marL="0" marR="0" lvl="0" indent="0" algn="l" rtl="0">
                        <a:spcBef>
                          <a:spcPts val="0"/>
                        </a:spcBef>
                        <a:spcAft>
                          <a:spcPts val="0"/>
                        </a:spcAft>
                        <a:buNone/>
                      </a:pPr>
                      <a:r>
                        <a:rPr lang="en" sz="1400"/>
                        <a:t>128</a:t>
                      </a:r>
                      <a:endParaRPr sz="1100"/>
                    </a:p>
                  </a:txBody>
                  <a:tcPr marL="68600" marR="68600" marT="34300" marB="34300"/>
                </a:tc>
                <a:tc>
                  <a:txBody>
                    <a:bodyPr/>
                    <a:lstStyle/>
                    <a:p>
                      <a:pPr marL="0" marR="0" lvl="0" indent="0" algn="l" rtl="0">
                        <a:spcBef>
                          <a:spcPts val="0"/>
                        </a:spcBef>
                        <a:spcAft>
                          <a:spcPts val="0"/>
                        </a:spcAft>
                        <a:buNone/>
                      </a:pPr>
                      <a:r>
                        <a:rPr lang="en" sz="1400"/>
                        <a:t>10</a:t>
                      </a:r>
                      <a:endParaRPr sz="1100"/>
                    </a:p>
                  </a:txBody>
                  <a:tcPr marL="68600" marR="68600" marT="34300" marB="34300"/>
                </a:tc>
                <a:tc>
                  <a:txBody>
                    <a:bodyPr/>
                    <a:lstStyle/>
                    <a:p>
                      <a:pPr marL="0" marR="0" lvl="0" indent="0" algn="l" rtl="0">
                        <a:spcBef>
                          <a:spcPts val="0"/>
                        </a:spcBef>
                        <a:spcAft>
                          <a:spcPts val="0"/>
                        </a:spcAft>
                        <a:buNone/>
                      </a:pPr>
                      <a:r>
                        <a:rPr lang="en" sz="1400"/>
                        <a:t>65.80%</a:t>
                      </a:r>
                      <a:endParaRPr sz="1100"/>
                    </a:p>
                  </a:txBody>
                  <a:tcPr marL="68600" marR="68600" marT="34300" marB="34300"/>
                </a:tc>
                <a:tc>
                  <a:txBody>
                    <a:bodyPr/>
                    <a:lstStyle/>
                    <a:p>
                      <a:pPr marL="0" marR="0" lvl="0" indent="0" algn="l" rtl="0">
                        <a:spcBef>
                          <a:spcPts val="0"/>
                        </a:spcBef>
                        <a:spcAft>
                          <a:spcPts val="0"/>
                        </a:spcAft>
                        <a:buNone/>
                      </a:pPr>
                      <a:r>
                        <a:rPr lang="en" sz="1400"/>
                        <a:t>60.08%</a:t>
                      </a:r>
                      <a:endParaRPr sz="1100"/>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400"/>
                        <a:t>Sequential Convolutional Neural Network</a:t>
                      </a:r>
                      <a:endParaRPr sz="1100"/>
                    </a:p>
                  </a:txBody>
                  <a:tcPr marL="68600" marR="68600" marT="34300" marB="34300"/>
                </a:tc>
                <a:tc>
                  <a:txBody>
                    <a:bodyPr/>
                    <a:lstStyle/>
                    <a:p>
                      <a:pPr marL="0" marR="0" lvl="0" indent="0" algn="l" rtl="0">
                        <a:spcBef>
                          <a:spcPts val="0"/>
                        </a:spcBef>
                        <a:spcAft>
                          <a:spcPts val="0"/>
                        </a:spcAft>
                        <a:buNone/>
                      </a:pPr>
                      <a:r>
                        <a:rPr lang="en" sz="1400"/>
                        <a:t>128</a:t>
                      </a:r>
                      <a:endParaRPr sz="1100"/>
                    </a:p>
                  </a:txBody>
                  <a:tcPr marL="68600" marR="68600" marT="34300" marB="34300"/>
                </a:tc>
                <a:tc>
                  <a:txBody>
                    <a:bodyPr/>
                    <a:lstStyle/>
                    <a:p>
                      <a:pPr marL="0" marR="0" lvl="0" indent="0" algn="l" rtl="0">
                        <a:spcBef>
                          <a:spcPts val="0"/>
                        </a:spcBef>
                        <a:spcAft>
                          <a:spcPts val="0"/>
                        </a:spcAft>
                        <a:buNone/>
                      </a:pPr>
                      <a:r>
                        <a:rPr lang="en"/>
                        <a:t>20</a:t>
                      </a:r>
                      <a:endParaRPr sz="1100"/>
                    </a:p>
                  </a:txBody>
                  <a:tcPr marL="68600" marR="68600" marT="34300" marB="34300"/>
                </a:tc>
                <a:tc>
                  <a:txBody>
                    <a:bodyPr/>
                    <a:lstStyle/>
                    <a:p>
                      <a:pPr marL="0" marR="0" lvl="0" indent="0" algn="l" rtl="0">
                        <a:spcBef>
                          <a:spcPts val="0"/>
                        </a:spcBef>
                        <a:spcAft>
                          <a:spcPts val="0"/>
                        </a:spcAft>
                        <a:buNone/>
                      </a:pPr>
                      <a:r>
                        <a:rPr lang="en" sz="1400"/>
                        <a:t>7</a:t>
                      </a:r>
                      <a:r>
                        <a:rPr lang="en"/>
                        <a:t>2</a:t>
                      </a:r>
                      <a:r>
                        <a:rPr lang="en" sz="1400"/>
                        <a:t>.</a:t>
                      </a:r>
                      <a:r>
                        <a:rPr lang="en"/>
                        <a:t>1</a:t>
                      </a:r>
                      <a:r>
                        <a:rPr lang="en" sz="1400"/>
                        <a:t>8%</a:t>
                      </a:r>
                      <a:endParaRPr sz="1100"/>
                    </a:p>
                  </a:txBody>
                  <a:tcPr marL="68600" marR="68600" marT="34300" marB="34300"/>
                </a:tc>
                <a:tc>
                  <a:txBody>
                    <a:bodyPr/>
                    <a:lstStyle/>
                    <a:p>
                      <a:pPr marL="0" marR="0" lvl="0" indent="0" algn="l" rtl="0">
                        <a:spcBef>
                          <a:spcPts val="0"/>
                        </a:spcBef>
                        <a:spcAft>
                          <a:spcPts val="0"/>
                        </a:spcAft>
                        <a:buNone/>
                      </a:pPr>
                      <a:r>
                        <a:rPr lang="en" sz="1400"/>
                        <a:t>6</a:t>
                      </a:r>
                      <a:r>
                        <a:rPr lang="en"/>
                        <a:t>8</a:t>
                      </a:r>
                      <a:r>
                        <a:rPr lang="en" sz="1400"/>
                        <a:t>.</a:t>
                      </a:r>
                      <a:r>
                        <a:rPr lang="en"/>
                        <a:t>38</a:t>
                      </a:r>
                      <a:r>
                        <a:rPr lang="en" sz="1400"/>
                        <a:t>%</a:t>
                      </a:r>
                      <a:endParaRPr sz="1100"/>
                    </a:p>
                  </a:txBody>
                  <a:tcPr marL="68600" marR="68600"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 sz="1400"/>
                        <a:t>Sequential Recurrent Neural Network (LSTM)</a:t>
                      </a:r>
                      <a:endParaRPr sz="1100"/>
                    </a:p>
                  </a:txBody>
                  <a:tcPr marL="68600" marR="68600" marT="34300" marB="34300"/>
                </a:tc>
                <a:tc>
                  <a:txBody>
                    <a:bodyPr/>
                    <a:lstStyle/>
                    <a:p>
                      <a:pPr marL="0" marR="0" lvl="0" indent="0" algn="l" rtl="0">
                        <a:spcBef>
                          <a:spcPts val="0"/>
                        </a:spcBef>
                        <a:spcAft>
                          <a:spcPts val="0"/>
                        </a:spcAft>
                        <a:buNone/>
                      </a:pPr>
                      <a:r>
                        <a:rPr lang="en"/>
                        <a:t>128</a:t>
                      </a:r>
                      <a:endParaRPr sz="1100"/>
                    </a:p>
                  </a:txBody>
                  <a:tcPr marL="68600" marR="68600" marT="34300" marB="34300"/>
                </a:tc>
                <a:tc>
                  <a:txBody>
                    <a:bodyPr/>
                    <a:lstStyle/>
                    <a:p>
                      <a:pPr marL="0" marR="0" lvl="0" indent="0" algn="l" rtl="0">
                        <a:spcBef>
                          <a:spcPts val="0"/>
                        </a:spcBef>
                        <a:spcAft>
                          <a:spcPts val="0"/>
                        </a:spcAft>
                        <a:buNone/>
                      </a:pPr>
                      <a:r>
                        <a:rPr lang="en"/>
                        <a:t>10</a:t>
                      </a:r>
                      <a:endParaRPr sz="1100"/>
                    </a:p>
                  </a:txBody>
                  <a:tcPr marL="68600" marR="68600" marT="34300" marB="34300"/>
                </a:tc>
                <a:tc>
                  <a:txBody>
                    <a:bodyPr/>
                    <a:lstStyle/>
                    <a:p>
                      <a:pPr marL="0" marR="0" lvl="0" indent="0" algn="l" rtl="0">
                        <a:spcBef>
                          <a:spcPts val="0"/>
                        </a:spcBef>
                        <a:spcAft>
                          <a:spcPts val="0"/>
                        </a:spcAft>
                        <a:buNone/>
                      </a:pPr>
                      <a:r>
                        <a:rPr lang="en"/>
                        <a:t>63.46%</a:t>
                      </a:r>
                      <a:endParaRPr sz="1400"/>
                    </a:p>
                  </a:txBody>
                  <a:tcPr marL="68600" marR="68600" marT="34300" marB="34300"/>
                </a:tc>
                <a:tc>
                  <a:txBody>
                    <a:bodyPr/>
                    <a:lstStyle/>
                    <a:p>
                      <a:pPr marL="0" marR="0" lvl="0" indent="0" algn="l" rtl="0">
                        <a:spcBef>
                          <a:spcPts val="0"/>
                        </a:spcBef>
                        <a:spcAft>
                          <a:spcPts val="0"/>
                        </a:spcAft>
                        <a:buNone/>
                      </a:pPr>
                      <a:r>
                        <a:rPr lang="en"/>
                        <a:t>63.26%</a:t>
                      </a:r>
                      <a:endParaRPr sz="1400"/>
                    </a:p>
                  </a:txBody>
                  <a:tcPr marL="68600" marR="68600"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51"/>
          <p:cNvPicPr preferRelativeResize="0"/>
          <p:nvPr/>
        </p:nvPicPr>
        <p:blipFill>
          <a:blip r:embed="rId3">
            <a:alphaModFix/>
          </a:blip>
          <a:stretch>
            <a:fillRect/>
          </a:stretch>
        </p:blipFill>
        <p:spPr>
          <a:xfrm>
            <a:off x="142225" y="193150"/>
            <a:ext cx="4045901" cy="4516475"/>
          </a:xfrm>
          <a:prstGeom prst="rect">
            <a:avLst/>
          </a:prstGeom>
          <a:noFill/>
          <a:ln>
            <a:noFill/>
          </a:ln>
        </p:spPr>
      </p:pic>
      <p:pic>
        <p:nvPicPr>
          <p:cNvPr id="295" name="Google Shape;295;p51"/>
          <p:cNvPicPr preferRelativeResize="0"/>
          <p:nvPr/>
        </p:nvPicPr>
        <p:blipFill>
          <a:blip r:embed="rId4">
            <a:alphaModFix/>
          </a:blip>
          <a:stretch>
            <a:fillRect/>
          </a:stretch>
        </p:blipFill>
        <p:spPr>
          <a:xfrm>
            <a:off x="4402025" y="152400"/>
            <a:ext cx="4589576" cy="464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ctrTitle"/>
          </p:nvPr>
        </p:nvSpPr>
        <p:spPr>
          <a:xfrm>
            <a:off x="1021556" y="229791"/>
            <a:ext cx="6858000" cy="396085"/>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1800"/>
              <a:buFont typeface="Calibri"/>
              <a:buNone/>
            </a:pPr>
            <a:r>
              <a:rPr lang="en" sz="1800" b="1" u="sng"/>
              <a:t>Topic Modelling</a:t>
            </a:r>
            <a:endParaRPr/>
          </a:p>
        </p:txBody>
      </p:sp>
      <p:sp>
        <p:nvSpPr>
          <p:cNvPr id="301" name="Google Shape;301;p52"/>
          <p:cNvSpPr txBox="1">
            <a:spLocks noGrp="1"/>
          </p:cNvSpPr>
          <p:nvPr>
            <p:ph type="subTitle" idx="1"/>
          </p:nvPr>
        </p:nvSpPr>
        <p:spPr>
          <a:xfrm>
            <a:off x="1021557" y="625876"/>
            <a:ext cx="7100887" cy="422799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400"/>
              <a:buNone/>
            </a:pPr>
            <a:endParaRPr sz="1400" b="0" i="0">
              <a:solidFill>
                <a:srgbClr val="212121"/>
              </a:solidFill>
            </a:endParaRPr>
          </a:p>
          <a:p>
            <a:pPr marL="0" lvl="0" indent="0" algn="l" rtl="0">
              <a:lnSpc>
                <a:spcPct val="90000"/>
              </a:lnSpc>
              <a:spcBef>
                <a:spcPts val="800"/>
              </a:spcBef>
              <a:spcAft>
                <a:spcPts val="0"/>
              </a:spcAft>
              <a:buClr>
                <a:srgbClr val="212121"/>
              </a:buClr>
              <a:buSzPts val="1400"/>
              <a:buNone/>
            </a:pPr>
            <a:r>
              <a:rPr lang="en" sz="1400" b="0" i="0">
                <a:solidFill>
                  <a:srgbClr val="212121"/>
                </a:solidFill>
              </a:rPr>
              <a:t>Topic modeling can be described as a method of finding a topic from the collection of documents that best represents the information in those documents.</a:t>
            </a:r>
            <a:endParaRPr sz="1400">
              <a:solidFill>
                <a:srgbClr val="212121"/>
              </a:solidFill>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We are using </a:t>
            </a:r>
            <a:r>
              <a:rPr lang="en" sz="1400" b="1">
                <a:solidFill>
                  <a:srgbClr val="212121"/>
                </a:solidFill>
              </a:rPr>
              <a:t>Gensim implementation of LDA(Latent Dirichlet allocation), </a:t>
            </a:r>
            <a:r>
              <a:rPr lang="en" sz="1400">
                <a:solidFill>
                  <a:srgbClr val="212121"/>
                </a:solidFill>
              </a:rPr>
              <a:t>a generative probabilistic model for collections of discrete text data and building a topic model.</a:t>
            </a:r>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Model built with 10 Topics to start with.</a:t>
            </a:r>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Coherence score is used as an evaluation metrics</a:t>
            </a:r>
            <a:endParaRPr/>
          </a:p>
          <a:p>
            <a:pPr marL="558800" lvl="1" indent="-222250" algn="l" rtl="0">
              <a:lnSpc>
                <a:spcPct val="90000"/>
              </a:lnSpc>
              <a:spcBef>
                <a:spcPts val="400"/>
              </a:spcBef>
              <a:spcAft>
                <a:spcPts val="0"/>
              </a:spcAft>
              <a:buClr>
                <a:srgbClr val="212121"/>
              </a:buClr>
              <a:buSzPts val="1100"/>
              <a:buFont typeface="Calibri"/>
              <a:buChar char="-"/>
            </a:pPr>
            <a:r>
              <a:rPr lang="en" sz="1100">
                <a:solidFill>
                  <a:srgbClr val="212121"/>
                </a:solidFill>
              </a:rPr>
              <a:t>0.42 (Before Tuning)</a:t>
            </a:r>
            <a:endParaRPr/>
          </a:p>
          <a:p>
            <a:pPr marL="558800" lvl="1" indent="-152400" algn="l" rtl="0">
              <a:lnSpc>
                <a:spcPct val="90000"/>
              </a:lnSpc>
              <a:spcBef>
                <a:spcPts val="400"/>
              </a:spcBef>
              <a:spcAft>
                <a:spcPts val="0"/>
              </a:spcAft>
              <a:buClr>
                <a:schemeClr val="dk1"/>
              </a:buClr>
              <a:buSzPts val="1100"/>
              <a:buFont typeface="Calibri"/>
              <a:buNone/>
            </a:pPr>
            <a:endParaRPr sz="1100">
              <a:solidFill>
                <a:srgbClr val="212121"/>
              </a:solidFill>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Topic Coherence measures score a single topic by measuring the degree of semantic similarity between high scoring words in the topic.</a:t>
            </a:r>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Hyperparameter Tuning (Topic Counts, Alpha: document-topic density &amp; Beta: topic-word density)</a:t>
            </a:r>
            <a:endParaRPr/>
          </a:p>
          <a:p>
            <a:pPr marL="215900" lvl="0" indent="-215900" algn="l" rtl="0">
              <a:lnSpc>
                <a:spcPct val="90000"/>
              </a:lnSpc>
              <a:spcBef>
                <a:spcPts val="800"/>
              </a:spcBef>
              <a:spcAft>
                <a:spcPts val="0"/>
              </a:spcAft>
              <a:buClr>
                <a:srgbClr val="212121"/>
              </a:buClr>
              <a:buSzPts val="1400"/>
              <a:buFont typeface="Calibri"/>
              <a:buChar char="-"/>
            </a:pPr>
            <a:r>
              <a:rPr lang="en" sz="1400">
                <a:solidFill>
                  <a:srgbClr val="212121"/>
                </a:solidFill>
              </a:rPr>
              <a:t>Finally, using </a:t>
            </a:r>
            <a:r>
              <a:rPr lang="en" sz="1400" b="1">
                <a:solidFill>
                  <a:srgbClr val="212121"/>
                </a:solidFill>
              </a:rPr>
              <a:t>'pyLDAvis’</a:t>
            </a:r>
            <a:r>
              <a:rPr lang="en" sz="1400">
                <a:solidFill>
                  <a:srgbClr val="212121"/>
                </a:solidFill>
              </a:rPr>
              <a:t> for visualizing the topics and the word-topic distributions.</a:t>
            </a:r>
            <a:endParaRPr/>
          </a:p>
          <a:p>
            <a:pPr marL="215900" lvl="0" indent="-127000" algn="l" rtl="0">
              <a:lnSpc>
                <a:spcPct val="90000"/>
              </a:lnSpc>
              <a:spcBef>
                <a:spcPts val="800"/>
              </a:spcBef>
              <a:spcAft>
                <a:spcPts val="0"/>
              </a:spcAft>
              <a:buClr>
                <a:schemeClr val="dk1"/>
              </a:buClr>
              <a:buSzPts val="1400"/>
              <a:buFont typeface="Calibri"/>
              <a:buNone/>
            </a:pPr>
            <a:endParaRPr sz="1400">
              <a:solidFill>
                <a:srgbClr val="212121"/>
              </a:solidFill>
            </a:endParaRPr>
          </a:p>
          <a:p>
            <a:pPr marL="215900" lvl="0" indent="-127000" algn="l" rtl="0">
              <a:lnSpc>
                <a:spcPct val="90000"/>
              </a:lnSpc>
              <a:spcBef>
                <a:spcPts val="800"/>
              </a:spcBef>
              <a:spcAft>
                <a:spcPts val="0"/>
              </a:spcAft>
              <a:buClr>
                <a:schemeClr val="dk1"/>
              </a:buClr>
              <a:buSzPts val="1400"/>
              <a:buFont typeface="Calibri"/>
              <a:buNone/>
            </a:pPr>
            <a:endParaRPr sz="1400">
              <a:solidFill>
                <a:srgbClr val="212121"/>
              </a:solidFill>
            </a:endParaRPr>
          </a:p>
          <a:p>
            <a:pPr marL="558800" lvl="1" indent="-152400" algn="l" rtl="0">
              <a:lnSpc>
                <a:spcPct val="90000"/>
              </a:lnSpc>
              <a:spcBef>
                <a:spcPts val="400"/>
              </a:spcBef>
              <a:spcAft>
                <a:spcPts val="0"/>
              </a:spcAft>
              <a:buClr>
                <a:schemeClr val="dk1"/>
              </a:buClr>
              <a:buSzPts val="900"/>
              <a:buFont typeface="Calibri"/>
              <a:buNone/>
            </a:pPr>
            <a:endParaRPr sz="900" b="0" i="0">
              <a:solidFill>
                <a:srgbClr val="21212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53"/>
          <p:cNvPicPr preferRelativeResize="0"/>
          <p:nvPr/>
        </p:nvPicPr>
        <p:blipFill rotWithShape="1">
          <a:blip r:embed="rId3">
            <a:alphaModFix/>
          </a:blip>
          <a:srcRect/>
          <a:stretch/>
        </p:blipFill>
        <p:spPr>
          <a:xfrm>
            <a:off x="500062" y="142875"/>
            <a:ext cx="8132771" cy="48791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Modules</a:t>
            </a:r>
            <a:endParaRPr b="1"/>
          </a:p>
        </p:txBody>
      </p:sp>
      <p:sp>
        <p:nvSpPr>
          <p:cNvPr id="211" name="Google Shape;21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Data Exploration &amp; Visualization</a:t>
            </a:r>
            <a:endParaRPr/>
          </a:p>
          <a:p>
            <a:pPr marL="457200" lvl="0" indent="-342900" algn="l" rtl="0">
              <a:spcBef>
                <a:spcPts val="0"/>
              </a:spcBef>
              <a:spcAft>
                <a:spcPts val="0"/>
              </a:spcAft>
              <a:buSzPts val="1800"/>
              <a:buAutoNum type="arabicPeriod"/>
            </a:pPr>
            <a:r>
              <a:rPr lang="en"/>
              <a:t>Text Processing &amp; Normalization</a:t>
            </a:r>
            <a:endParaRPr/>
          </a:p>
          <a:p>
            <a:pPr marL="457200" lvl="0" indent="-342900" algn="l" rtl="0">
              <a:spcBef>
                <a:spcPts val="0"/>
              </a:spcBef>
              <a:spcAft>
                <a:spcPts val="0"/>
              </a:spcAft>
              <a:buSzPts val="1800"/>
              <a:buAutoNum type="arabicPeriod"/>
            </a:pPr>
            <a:r>
              <a:rPr lang="en"/>
              <a:t>Vector Space Model &amp; Feature Representation</a:t>
            </a:r>
            <a:endParaRPr/>
          </a:p>
          <a:p>
            <a:pPr marL="457200" lvl="0" indent="-342900" algn="l" rtl="0">
              <a:spcBef>
                <a:spcPts val="0"/>
              </a:spcBef>
              <a:spcAft>
                <a:spcPts val="0"/>
              </a:spcAft>
              <a:buSzPts val="1800"/>
              <a:buAutoNum type="arabicPeriod"/>
            </a:pPr>
            <a:r>
              <a:rPr lang="en"/>
              <a:t>Model Training</a:t>
            </a:r>
            <a:endParaRPr/>
          </a:p>
          <a:p>
            <a:pPr marL="457200" lvl="0" indent="-342900" algn="l" rtl="0">
              <a:spcBef>
                <a:spcPts val="0"/>
              </a:spcBef>
              <a:spcAft>
                <a:spcPts val="0"/>
              </a:spcAft>
              <a:buSzPts val="1800"/>
              <a:buAutoNum type="arabicPeriod"/>
            </a:pPr>
            <a:r>
              <a:rPr lang="en"/>
              <a:t>Modelling Text as a Sequence</a:t>
            </a:r>
            <a:endParaRPr/>
          </a:p>
          <a:p>
            <a:pPr marL="457200" lvl="0" indent="-342900" algn="l" rtl="0">
              <a:spcBef>
                <a:spcPts val="0"/>
              </a:spcBef>
              <a:spcAft>
                <a:spcPts val="0"/>
              </a:spcAft>
              <a:buSzPts val="1800"/>
              <a:buAutoNum type="arabicPeriod"/>
            </a:pPr>
            <a:r>
              <a:rPr lang="en"/>
              <a:t>High and Low Rating Modeling</a:t>
            </a:r>
            <a:endParaRPr/>
          </a:p>
          <a:p>
            <a:pPr marL="457200" lvl="0" indent="-342900" algn="l" rtl="0">
              <a:spcBef>
                <a:spcPts val="0"/>
              </a:spcBef>
              <a:spcAft>
                <a:spcPts val="0"/>
              </a:spcAft>
              <a:buSzPts val="1800"/>
              <a:buAutoNum type="arabicPeriod"/>
            </a:pPr>
            <a:r>
              <a:rPr lang="en"/>
              <a:t>Kaggle Competition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Data Visualization &amp; Exploration</a:t>
            </a:r>
            <a:endParaRPr b="1"/>
          </a:p>
        </p:txBody>
      </p:sp>
      <p:sp>
        <p:nvSpPr>
          <p:cNvPr id="217" name="Google Shape;21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We Visualize, Explore and find </a:t>
            </a:r>
            <a:endParaRPr/>
          </a:p>
          <a:p>
            <a:pPr marL="457200" lvl="0" indent="0" algn="l" rtl="0">
              <a:spcBef>
                <a:spcPts val="1200"/>
              </a:spcBef>
              <a:spcAft>
                <a:spcPts val="0"/>
              </a:spcAft>
              <a:buNone/>
            </a:pPr>
            <a:r>
              <a:rPr lang="en"/>
              <a:t>some relationship between </a:t>
            </a:r>
            <a:endParaRPr/>
          </a:p>
          <a:p>
            <a:pPr marL="457200" lvl="0" indent="0" algn="l" rtl="0">
              <a:spcBef>
                <a:spcPts val="1200"/>
              </a:spcBef>
              <a:spcAft>
                <a:spcPts val="0"/>
              </a:spcAft>
              <a:buNone/>
            </a:pPr>
            <a:r>
              <a:rPr lang="en"/>
              <a:t>attributes from given</a:t>
            </a:r>
            <a:endParaRPr/>
          </a:p>
          <a:p>
            <a:pPr marL="457200" lvl="0" indent="0" algn="l" rtl="0">
              <a:spcBef>
                <a:spcPts val="1200"/>
              </a:spcBef>
              <a:spcAft>
                <a:spcPts val="0"/>
              </a:spcAft>
              <a:buNone/>
            </a:pPr>
            <a:r>
              <a:rPr lang="en"/>
              <a:t>Dataset in the graphical </a:t>
            </a:r>
            <a:endParaRPr/>
          </a:p>
          <a:p>
            <a:pPr marL="457200" lvl="0" indent="0" algn="l" rtl="0">
              <a:spcBef>
                <a:spcPts val="1200"/>
              </a:spcBef>
              <a:spcAft>
                <a:spcPts val="0"/>
              </a:spcAft>
              <a:buNone/>
            </a:pPr>
            <a:r>
              <a:rPr lang="en"/>
              <a:t>Representation.</a:t>
            </a:r>
            <a:endParaRPr/>
          </a:p>
          <a:p>
            <a:pPr marL="457200" lvl="0" indent="-342900" algn="l" rtl="0">
              <a:spcBef>
                <a:spcPts val="1200"/>
              </a:spcBef>
              <a:spcAft>
                <a:spcPts val="0"/>
              </a:spcAft>
              <a:buSzPts val="1800"/>
              <a:buChar char="●"/>
            </a:pPr>
            <a:r>
              <a:rPr lang="en" b="1" i="1"/>
              <a:t>Attributes :</a:t>
            </a:r>
            <a:endParaRPr b="1" i="1"/>
          </a:p>
          <a:p>
            <a:pPr marL="914400" lvl="0" indent="-342900" algn="l" rtl="0">
              <a:spcBef>
                <a:spcPts val="0"/>
              </a:spcBef>
              <a:spcAft>
                <a:spcPts val="0"/>
              </a:spcAft>
              <a:buSzPts val="1800"/>
              <a:buAutoNum type="arabicPeriod"/>
            </a:pPr>
            <a:r>
              <a:rPr lang="en"/>
              <a:t>Overall</a:t>
            </a:r>
            <a:endParaRPr/>
          </a:p>
          <a:p>
            <a:pPr marL="914400" lvl="0" indent="-342900" algn="l" rtl="0">
              <a:spcBef>
                <a:spcPts val="0"/>
              </a:spcBef>
              <a:spcAft>
                <a:spcPts val="0"/>
              </a:spcAft>
              <a:buSzPts val="1800"/>
              <a:buAutoNum type="arabicPeriod"/>
            </a:pPr>
            <a:r>
              <a:rPr lang="en"/>
              <a:t>Review</a:t>
            </a:r>
            <a:endParaRPr/>
          </a:p>
        </p:txBody>
      </p:sp>
      <p:pic>
        <p:nvPicPr>
          <p:cNvPr id="218" name="Google Shape;218;p39"/>
          <p:cNvPicPr preferRelativeResize="0"/>
          <p:nvPr/>
        </p:nvPicPr>
        <p:blipFill>
          <a:blip r:embed="rId3">
            <a:alphaModFix/>
          </a:blip>
          <a:stretch>
            <a:fillRect/>
          </a:stretch>
        </p:blipFill>
        <p:spPr>
          <a:xfrm>
            <a:off x="3755725" y="1644675"/>
            <a:ext cx="5192801" cy="283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311700" y="2528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Data Visualization &amp; Exploration</a:t>
            </a:r>
            <a:endParaRPr b="1"/>
          </a:p>
        </p:txBody>
      </p:sp>
      <p:sp>
        <p:nvSpPr>
          <p:cNvPr id="224" name="Google Shape;22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25" name="Google Shape;225;p40"/>
          <p:cNvPicPr preferRelativeResize="0"/>
          <p:nvPr/>
        </p:nvPicPr>
        <p:blipFill>
          <a:blip r:embed="rId3">
            <a:alphaModFix/>
          </a:blip>
          <a:stretch>
            <a:fillRect/>
          </a:stretch>
        </p:blipFill>
        <p:spPr>
          <a:xfrm>
            <a:off x="894300" y="825575"/>
            <a:ext cx="6267073" cy="43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xfrm>
            <a:off x="311700" y="2085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Data Visualization &amp; Exploration</a:t>
            </a:r>
            <a:endParaRPr b="1"/>
          </a:p>
        </p:txBody>
      </p:sp>
      <p:sp>
        <p:nvSpPr>
          <p:cNvPr id="231" name="Google Shape;23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32" name="Google Shape;232;p41"/>
          <p:cNvPicPr preferRelativeResize="0"/>
          <p:nvPr/>
        </p:nvPicPr>
        <p:blipFill>
          <a:blip r:embed="rId3">
            <a:alphaModFix/>
          </a:blip>
          <a:stretch>
            <a:fillRect/>
          </a:stretch>
        </p:blipFill>
        <p:spPr>
          <a:xfrm>
            <a:off x="1944206" y="865162"/>
            <a:ext cx="4937930" cy="3991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11700" y="2085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Data Visualization &amp; Exploration</a:t>
            </a:r>
            <a:endParaRPr b="1"/>
          </a:p>
        </p:txBody>
      </p:sp>
      <p:sp>
        <p:nvSpPr>
          <p:cNvPr id="238" name="Google Shape;23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39" name="Google Shape;239;p42"/>
          <p:cNvPicPr preferRelativeResize="0"/>
          <p:nvPr/>
        </p:nvPicPr>
        <p:blipFill>
          <a:blip r:embed="rId3">
            <a:alphaModFix/>
          </a:blip>
          <a:stretch>
            <a:fillRect/>
          </a:stretch>
        </p:blipFill>
        <p:spPr>
          <a:xfrm>
            <a:off x="1529625" y="870925"/>
            <a:ext cx="6401874" cy="4199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238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Text Processing &amp; Normalization</a:t>
            </a:r>
            <a:endParaRPr b="1"/>
          </a:p>
        </p:txBody>
      </p:sp>
      <p:sp>
        <p:nvSpPr>
          <p:cNvPr id="245" name="Google Shape;245;p43"/>
          <p:cNvSpPr txBox="1">
            <a:spLocks noGrp="1"/>
          </p:cNvSpPr>
          <p:nvPr>
            <p:ph type="body" idx="1"/>
          </p:nvPr>
        </p:nvSpPr>
        <p:spPr>
          <a:xfrm>
            <a:off x="311700" y="715925"/>
            <a:ext cx="8520600" cy="4356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text processing (cleaning reviews) method includes two parameters:</a:t>
            </a:r>
            <a:endParaRPr/>
          </a:p>
          <a:p>
            <a:pPr marL="457200" lvl="0" indent="-342900" algn="l" rtl="0">
              <a:spcBef>
                <a:spcPts val="1200"/>
              </a:spcBef>
              <a:spcAft>
                <a:spcPts val="0"/>
              </a:spcAft>
              <a:buSzPts val="1800"/>
              <a:buChar char="-"/>
            </a:pPr>
            <a:r>
              <a:rPr lang="en"/>
              <a:t>The text we need to preprocess</a:t>
            </a:r>
            <a:endParaRPr/>
          </a:p>
          <a:p>
            <a:pPr marL="457200" lvl="0" indent="-342900" algn="l" rtl="0">
              <a:spcBef>
                <a:spcPts val="0"/>
              </a:spcBef>
              <a:spcAft>
                <a:spcPts val="0"/>
              </a:spcAft>
              <a:buSzPts val="1800"/>
              <a:buChar char="-"/>
            </a:pPr>
            <a:r>
              <a:rPr lang="en"/>
              <a:t>The technique of preprocessing</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 following steps are done in all the cases of preprocessing:</a:t>
            </a:r>
            <a:endParaRPr/>
          </a:p>
          <a:p>
            <a:pPr marL="914400" lvl="0" indent="-336550" algn="l" rtl="0">
              <a:spcBef>
                <a:spcPts val="1200"/>
              </a:spcBef>
              <a:spcAft>
                <a:spcPts val="0"/>
              </a:spcAft>
              <a:buClr>
                <a:schemeClr val="dk2"/>
              </a:buClr>
              <a:buSzPts val="1700"/>
              <a:buFont typeface="Arial"/>
              <a:buAutoNum type="arabicPeriod"/>
            </a:pPr>
            <a:r>
              <a:rPr lang="en" sz="1700"/>
              <a:t>Drop duplicates if any before pre-processing</a:t>
            </a:r>
            <a:endParaRPr sz="1700"/>
          </a:p>
          <a:p>
            <a:pPr marL="914400" lvl="0" indent="-336550" algn="l" rtl="0">
              <a:spcBef>
                <a:spcPts val="0"/>
              </a:spcBef>
              <a:spcAft>
                <a:spcPts val="0"/>
              </a:spcAft>
              <a:buClr>
                <a:schemeClr val="dk2"/>
              </a:buClr>
              <a:buSzPts val="1700"/>
              <a:buFont typeface="Arial"/>
              <a:buAutoNum type="arabicPeriod"/>
            </a:pPr>
            <a:r>
              <a:rPr lang="en" sz="1700"/>
              <a:t>Remove html links</a:t>
            </a:r>
            <a:endParaRPr sz="1700"/>
          </a:p>
          <a:p>
            <a:pPr marL="914400" lvl="0" indent="-336550" algn="l" rtl="0">
              <a:spcBef>
                <a:spcPts val="0"/>
              </a:spcBef>
              <a:spcAft>
                <a:spcPts val="0"/>
              </a:spcAft>
              <a:buClr>
                <a:schemeClr val="dk2"/>
              </a:buClr>
              <a:buSzPts val="1700"/>
              <a:buFont typeface="Arial"/>
              <a:buAutoNum type="arabicPeriod"/>
            </a:pPr>
            <a:r>
              <a:rPr lang="en" sz="1700"/>
              <a:t>Remove accented characters</a:t>
            </a:r>
            <a:endParaRPr sz="1700"/>
          </a:p>
          <a:p>
            <a:pPr marL="914400" lvl="0" indent="-336550" algn="l" rtl="0">
              <a:spcBef>
                <a:spcPts val="0"/>
              </a:spcBef>
              <a:spcAft>
                <a:spcPts val="0"/>
              </a:spcAft>
              <a:buClr>
                <a:schemeClr val="dk2"/>
              </a:buClr>
              <a:buSzPts val="1700"/>
              <a:buFont typeface="Arial"/>
              <a:buAutoNum type="arabicPeriod"/>
            </a:pPr>
            <a:r>
              <a:rPr lang="en" sz="1700"/>
              <a:t>Convert to lower case</a:t>
            </a:r>
            <a:endParaRPr sz="1700"/>
          </a:p>
          <a:p>
            <a:pPr marL="914400" lvl="0" indent="-336550" algn="l" rtl="0">
              <a:spcBef>
                <a:spcPts val="0"/>
              </a:spcBef>
              <a:spcAft>
                <a:spcPts val="0"/>
              </a:spcAft>
              <a:buClr>
                <a:schemeClr val="dk2"/>
              </a:buClr>
              <a:buSzPts val="1700"/>
              <a:buFont typeface="Arial"/>
              <a:buAutoNum type="arabicPeriod"/>
            </a:pPr>
            <a:r>
              <a:rPr lang="en" sz="1700"/>
              <a:t>Remove digits</a:t>
            </a:r>
            <a:endParaRPr sz="1700"/>
          </a:p>
          <a:p>
            <a:pPr marL="914400" lvl="0" indent="-336550" algn="l" rtl="0">
              <a:spcBef>
                <a:spcPts val="0"/>
              </a:spcBef>
              <a:spcAft>
                <a:spcPts val="0"/>
              </a:spcAft>
              <a:buClr>
                <a:schemeClr val="dk2"/>
              </a:buClr>
              <a:buSzPts val="1700"/>
              <a:buFont typeface="Arial"/>
              <a:buAutoNum type="arabicPeriod"/>
            </a:pPr>
            <a:r>
              <a:rPr lang="en" sz="1700"/>
              <a:t>Fix contractions</a:t>
            </a:r>
            <a:endParaRPr sz="1700"/>
          </a:p>
          <a:p>
            <a:pPr marL="914400" lvl="0" indent="-336550" algn="l" rtl="0">
              <a:spcBef>
                <a:spcPts val="0"/>
              </a:spcBef>
              <a:spcAft>
                <a:spcPts val="0"/>
              </a:spcAft>
              <a:buClr>
                <a:schemeClr val="dk2"/>
              </a:buClr>
              <a:buSzPts val="1700"/>
              <a:buFont typeface="Arial"/>
              <a:buAutoNum type="arabicPeriod"/>
            </a:pPr>
            <a:r>
              <a:rPr lang="en" sz="1700"/>
              <a:t>Tokenization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238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Text Processing &amp; Normalization</a:t>
            </a:r>
            <a:endParaRPr b="1"/>
          </a:p>
        </p:txBody>
      </p:sp>
      <p:sp>
        <p:nvSpPr>
          <p:cNvPr id="251" name="Google Shape;251;p44"/>
          <p:cNvSpPr txBox="1">
            <a:spLocks noGrp="1"/>
          </p:cNvSpPr>
          <p:nvPr>
            <p:ph type="body" idx="1"/>
          </p:nvPr>
        </p:nvSpPr>
        <p:spPr>
          <a:xfrm>
            <a:off x="311700" y="862525"/>
            <a:ext cx="8520600" cy="43566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
              <a:t>The following combinations of preprocessing techniques that the user might choose from:</a:t>
            </a:r>
            <a:endParaRPr/>
          </a:p>
          <a:p>
            <a:pPr marL="457200" lvl="0" indent="0" algn="l" rtl="0">
              <a:spcBef>
                <a:spcPts val="1200"/>
              </a:spcBef>
              <a:spcAft>
                <a:spcPts val="0"/>
              </a:spcAft>
              <a:buNone/>
            </a:pPr>
            <a:r>
              <a:rPr lang="en" sz="1500">
                <a:solidFill>
                  <a:schemeClr val="accent2"/>
                </a:solidFill>
                <a:latin typeface="Roboto"/>
                <a:ea typeface="Roboto"/>
                <a:cs typeface="Roboto"/>
                <a:sym typeface="Roboto"/>
              </a:rPr>
              <a:t>1) Stemming + Punctuation Removal: 'stem_punc'</a:t>
            </a:r>
            <a:endParaRPr sz="1500">
              <a:solidFill>
                <a:schemeClr val="accent2"/>
              </a:solidFill>
              <a:latin typeface="Roboto"/>
              <a:ea typeface="Roboto"/>
              <a:cs typeface="Roboto"/>
              <a:sym typeface="Roboto"/>
            </a:endParaRPr>
          </a:p>
          <a:p>
            <a:pPr marL="457200" lvl="0" indent="0" algn="l" rtl="0">
              <a:spcBef>
                <a:spcPts val="600"/>
              </a:spcBef>
              <a:spcAft>
                <a:spcPts val="0"/>
              </a:spcAft>
              <a:buNone/>
            </a:pPr>
            <a:r>
              <a:rPr lang="en" sz="1500">
                <a:solidFill>
                  <a:schemeClr val="accent2"/>
                </a:solidFill>
                <a:latin typeface="Roboto"/>
                <a:ea typeface="Roboto"/>
                <a:cs typeface="Roboto"/>
                <a:sym typeface="Roboto"/>
              </a:rPr>
              <a:t>2) Stemming + Stop Words Removal: 'stem_stop'</a:t>
            </a:r>
            <a:endParaRPr sz="1500">
              <a:solidFill>
                <a:schemeClr val="accent2"/>
              </a:solidFill>
              <a:latin typeface="Roboto"/>
              <a:ea typeface="Roboto"/>
              <a:cs typeface="Roboto"/>
              <a:sym typeface="Roboto"/>
            </a:endParaRPr>
          </a:p>
          <a:p>
            <a:pPr marL="457200" lvl="0" indent="0" algn="l" rtl="0">
              <a:spcBef>
                <a:spcPts val="600"/>
              </a:spcBef>
              <a:spcAft>
                <a:spcPts val="0"/>
              </a:spcAft>
              <a:buNone/>
            </a:pPr>
            <a:r>
              <a:rPr lang="en" sz="1500">
                <a:solidFill>
                  <a:schemeClr val="accent2"/>
                </a:solidFill>
                <a:latin typeface="Roboto"/>
                <a:ea typeface="Roboto"/>
                <a:cs typeface="Roboto"/>
                <a:sym typeface="Roboto"/>
              </a:rPr>
              <a:t>3) Lemmatization + Punctuation Removal: 'lemma_punc'</a:t>
            </a:r>
            <a:endParaRPr sz="1500">
              <a:solidFill>
                <a:schemeClr val="accent2"/>
              </a:solidFill>
              <a:latin typeface="Roboto"/>
              <a:ea typeface="Roboto"/>
              <a:cs typeface="Roboto"/>
              <a:sym typeface="Roboto"/>
            </a:endParaRPr>
          </a:p>
          <a:p>
            <a:pPr marL="457200" lvl="0" indent="0" algn="l" rtl="0">
              <a:spcBef>
                <a:spcPts val="600"/>
              </a:spcBef>
              <a:spcAft>
                <a:spcPts val="0"/>
              </a:spcAft>
              <a:buNone/>
            </a:pPr>
            <a:r>
              <a:rPr lang="en" sz="1500">
                <a:solidFill>
                  <a:schemeClr val="accent2"/>
                </a:solidFill>
                <a:latin typeface="Roboto"/>
                <a:ea typeface="Roboto"/>
                <a:cs typeface="Roboto"/>
                <a:sym typeface="Roboto"/>
              </a:rPr>
              <a:t>4) Lemmatization + Stop Words Removal: 'lemma_stop'</a:t>
            </a:r>
            <a:endParaRPr sz="1500">
              <a:solidFill>
                <a:schemeClr val="accent2"/>
              </a:solidFill>
              <a:latin typeface="Roboto"/>
              <a:ea typeface="Roboto"/>
              <a:cs typeface="Roboto"/>
              <a:sym typeface="Roboto"/>
            </a:endParaRPr>
          </a:p>
          <a:p>
            <a:pPr marL="457200" lvl="0" indent="0" algn="l" rtl="0">
              <a:spcBef>
                <a:spcPts val="600"/>
              </a:spcBef>
              <a:spcAft>
                <a:spcPts val="0"/>
              </a:spcAft>
              <a:buNone/>
            </a:pPr>
            <a:r>
              <a:rPr lang="en" sz="1500">
                <a:solidFill>
                  <a:schemeClr val="accent2"/>
                </a:solidFill>
                <a:latin typeface="Roboto"/>
                <a:ea typeface="Roboto"/>
                <a:cs typeface="Roboto"/>
                <a:sym typeface="Roboto"/>
              </a:rPr>
              <a:t>5) Stemming + Punctuation Removal + Stop Words Removal : 'stem_punc_stop'</a:t>
            </a:r>
            <a:endParaRPr sz="1500">
              <a:solidFill>
                <a:schemeClr val="accent2"/>
              </a:solidFill>
              <a:latin typeface="Roboto"/>
              <a:ea typeface="Roboto"/>
              <a:cs typeface="Roboto"/>
              <a:sym typeface="Roboto"/>
            </a:endParaRPr>
          </a:p>
          <a:p>
            <a:pPr marL="457200" lvl="0" indent="0" algn="l" rtl="0">
              <a:spcBef>
                <a:spcPts val="600"/>
              </a:spcBef>
              <a:spcAft>
                <a:spcPts val="0"/>
              </a:spcAft>
              <a:buNone/>
            </a:pPr>
            <a:r>
              <a:rPr lang="en" sz="1500">
                <a:solidFill>
                  <a:schemeClr val="accent2"/>
                </a:solidFill>
                <a:latin typeface="Roboto"/>
                <a:ea typeface="Roboto"/>
                <a:cs typeface="Roboto"/>
                <a:sym typeface="Roboto"/>
              </a:rPr>
              <a:t>6) Lemmatization + Punctuation Removal + Stop Words Removal : 'lemma_punc_stop'</a:t>
            </a:r>
            <a:endParaRPr sz="1500">
              <a:solidFill>
                <a:schemeClr val="accent2"/>
              </a:solidFill>
              <a:latin typeface="Roboto"/>
              <a:ea typeface="Roboto"/>
              <a:cs typeface="Roboto"/>
              <a:sym typeface="Roboto"/>
            </a:endParaRPr>
          </a:p>
          <a:p>
            <a:pPr marL="0" lvl="0" indent="0" algn="l" rtl="0">
              <a:spcBef>
                <a:spcPts val="6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238100"/>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1200"/>
              </a:spcAft>
              <a:buNone/>
            </a:pPr>
            <a:r>
              <a:rPr lang="en" sz="2400" b="1">
                <a:solidFill>
                  <a:schemeClr val="accent2"/>
                </a:solidFill>
              </a:rPr>
              <a:t>Vector space Model and feature representation</a:t>
            </a:r>
            <a:endParaRPr sz="2400" b="1"/>
          </a:p>
        </p:txBody>
      </p:sp>
      <p:sp>
        <p:nvSpPr>
          <p:cNvPr id="257" name="Google Shape;257;p45"/>
          <p:cNvSpPr txBox="1">
            <a:spLocks noGrp="1"/>
          </p:cNvSpPr>
          <p:nvPr>
            <p:ph type="body" idx="1"/>
          </p:nvPr>
        </p:nvSpPr>
        <p:spPr>
          <a:xfrm>
            <a:off x="311700" y="862525"/>
            <a:ext cx="8520600" cy="43566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
              <a:t>A nested loops on the following vectorizers and ngram ranges were done on some of the ML models in order to compare the scores of the models and choose the best vectorizer and ngram range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Results will be shown later after applying the models…</a:t>
            </a:r>
            <a:endParaRPr/>
          </a:p>
        </p:txBody>
      </p:sp>
      <p:pic>
        <p:nvPicPr>
          <p:cNvPr id="258" name="Google Shape;258;p45"/>
          <p:cNvPicPr preferRelativeResize="0"/>
          <p:nvPr/>
        </p:nvPicPr>
        <p:blipFill>
          <a:blip r:embed="rId3">
            <a:alphaModFix/>
          </a:blip>
          <a:stretch>
            <a:fillRect/>
          </a:stretch>
        </p:blipFill>
        <p:spPr>
          <a:xfrm>
            <a:off x="80900" y="2451725"/>
            <a:ext cx="8982200" cy="1178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749</Words>
  <Application>Microsoft Macintosh PowerPoint</Application>
  <PresentationFormat>On-screen Show (16:9)</PresentationFormat>
  <Paragraphs>125</Paragraphs>
  <Slides>17</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Roboto</vt:lpstr>
      <vt:lpstr>Calibri</vt:lpstr>
      <vt:lpstr>Arial</vt:lpstr>
      <vt:lpstr>Noto Sans Symbols</vt:lpstr>
      <vt:lpstr>Simple Light</vt:lpstr>
      <vt:lpstr>Office Theme</vt:lpstr>
      <vt:lpstr>Office Theme</vt:lpstr>
      <vt:lpstr>Amazon Review Analysis</vt:lpstr>
      <vt:lpstr>Modules</vt:lpstr>
      <vt:lpstr>Data Visualization &amp; Exploration</vt:lpstr>
      <vt:lpstr>Data Visualization &amp; Exploration</vt:lpstr>
      <vt:lpstr>Data Visualization &amp; Exploration</vt:lpstr>
      <vt:lpstr>Data Visualization &amp; Exploration</vt:lpstr>
      <vt:lpstr>Text Processing &amp; Normalization</vt:lpstr>
      <vt:lpstr>Text Processing &amp; Normalization</vt:lpstr>
      <vt:lpstr>Vector space Model and feature representation</vt:lpstr>
      <vt:lpstr>Model Training</vt:lpstr>
      <vt:lpstr>PowerPoint Presentation</vt:lpstr>
      <vt:lpstr>PowerPoint Presentation</vt:lpstr>
      <vt:lpstr>Modelling Text As A Sequence</vt:lpstr>
      <vt:lpstr>Models Trained (With Word Embedding)</vt:lpstr>
      <vt:lpstr>PowerPoint Presentation</vt:lpstr>
      <vt:lpstr>Topic 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Analysis</dc:title>
  <cp:lastModifiedBy>anithabanu2021@outlook.com</cp:lastModifiedBy>
  <cp:revision>2</cp:revision>
  <dcterms:modified xsi:type="dcterms:W3CDTF">2024-08-22T17:52:01Z</dcterms:modified>
</cp:coreProperties>
</file>