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6C6C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varScale="1">
        <p:scale>
          <a:sx n="68" d="100"/>
          <a:sy n="68" d="100"/>
        </p:scale>
        <p:origin x="-400" y="-6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1BEF0D-F0BB-DE4B-95CE-6DB70DBA9567}" type="datetimeFigureOut">
              <a:rPr lang="en-US" dirty="0"/>
              <a:pPr/>
              <a:t>11/5/2023</a:t>
            </a:fld>
            <a:endParaRPr lang="en-US" dirty="0"/>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57F1E4F-1CFF-5643-939E-217C01CDF565}" type="slidenum">
              <a:rPr lang="en-US" dirty="0"/>
              <a:pPr/>
              <a:t>‹#›</a:t>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B61BEF0D-F0BB-DE4B-95CE-6DB70DBA9567}" type="datetimeFigureOut">
              <a:rPr lang="en-US" dirty="0"/>
              <a:pPr/>
              <a:t>11/5/2023</a:t>
            </a:fld>
            <a:endParaRPr lang="en-US"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96766"/>
          </a:xfrm>
        </p:spPr>
        <p:txBody>
          <a:bodyPr>
            <a:normAutofit fontScale="90000"/>
            <a:scene3d>
              <a:camera prst="orthographicFront"/>
              <a:lightRig rig="threePt" dir="t"/>
            </a:scene3d>
          </a:bodyPr>
          <a:lstStyle/>
          <a:p>
            <a:r>
              <a:rPr lang="en-US" sz="5400" b="1" dirty="0">
                <a:ln/>
                <a:solidFill>
                  <a:schemeClr val="tx1"/>
                </a:solidFill>
                <a:effectLst>
                  <a:outerShdw blurRad="38100" dist="19050" dir="2700000" algn="tl" rotWithShape="0">
                    <a:schemeClr val="dk1">
                      <a:alpha val="40000"/>
                    </a:schemeClr>
                  </a:outerShdw>
                </a:effectLst>
                <a:latin typeface="Arial" panose="020B0604020202020204"/>
                <a:ea typeface="Calibri" panose="020F0502020204030204"/>
                <a:cs typeface="Browallia New"/>
              </a:rPr>
              <a:t>FOOD TRACKING SYSTEM</a:t>
            </a:r>
            <a:r>
              <a:rPr lang="en-US" sz="5400" dirty="0">
                <a:ln/>
                <a:solidFill>
                  <a:schemeClr val="tx1"/>
                </a:solidFill>
                <a:effectLst>
                  <a:outerShdw blurRad="38100" dist="19050" dir="2700000" algn="tl" rotWithShape="0">
                    <a:schemeClr val="dk1">
                      <a:alpha val="40000"/>
                    </a:schemeClr>
                  </a:outerShdw>
                </a:effectLst>
                <a:latin typeface="Arial" panose="020B0604020202020204"/>
                <a:ea typeface="Calibri" panose="020F0502020204030204"/>
                <a:cs typeface="Browallia New"/>
              </a:rPr>
              <a:t> </a:t>
            </a:r>
          </a:p>
        </p:txBody>
      </p:sp>
      <p:sp>
        <p:nvSpPr>
          <p:cNvPr id="5" name="Subtitle 4"/>
          <p:cNvSpPr>
            <a:spLocks noGrp="1"/>
          </p:cNvSpPr>
          <p:nvPr>
            <p:ph type="subTitle" idx="1"/>
          </p:nvPr>
        </p:nvSpPr>
        <p:spPr>
          <a:xfrm>
            <a:off x="5966616" y="4579594"/>
            <a:ext cx="4072890" cy="2127885"/>
          </a:xfrm>
        </p:spPr>
        <p:txBody>
          <a:bodyPr>
            <a:normAutofit/>
          </a:bodyPr>
          <a:lstStyle/>
          <a:p>
            <a:pPr algn="l"/>
            <a:r>
              <a:rPr lang="en-US" sz="2000" b="1" baseline="0" dirty="0" smtClean="0">
                <a:ln/>
                <a:solidFill>
                  <a:schemeClr val="tx1"/>
                </a:solidFill>
                <a:effectLst>
                  <a:outerShdw blurRad="38100" dist="19050" dir="2700000" algn="tl" rotWithShape="0">
                    <a:schemeClr val="dk1">
                      <a:alpha val="40000"/>
                    </a:schemeClr>
                  </a:outerShdw>
                </a:effectLst>
                <a:latin typeface="Times New Roman" panose="02020603050405020304"/>
                <a:ea typeface="Segoe UI" panose="020B0502040204020203"/>
                <a:cs typeface="Segoe UI" panose="020B0502040204020203"/>
              </a:rPr>
              <a:t>ANITHA.C -510520104004</a:t>
            </a:r>
            <a:endParaRPr lang="en-US" sz="2000" b="1" baseline="0" dirty="0">
              <a:ln/>
              <a:solidFill>
                <a:schemeClr val="tx1"/>
              </a:solidFill>
              <a:effectLst>
                <a:outerShdw blurRad="38100" dist="19050" dir="2700000" algn="tl" rotWithShape="0">
                  <a:schemeClr val="dk1">
                    <a:alpha val="40000"/>
                  </a:schemeClr>
                </a:outerShdw>
              </a:effectLst>
              <a:latin typeface="Times New Roman" panose="02020603050405020304"/>
              <a:ea typeface="Segoe UI" panose="020B0502040204020203"/>
              <a:cs typeface="Segoe UI" panose="020B0502040204020203"/>
            </a:endParaRPr>
          </a:p>
          <a:p>
            <a:pPr algn="l"/>
            <a:r>
              <a:rPr lang="en-US" sz="2000" b="1" baseline="0" dirty="0" smtClean="0">
                <a:ln/>
                <a:solidFill>
                  <a:schemeClr val="tx1"/>
                </a:solidFill>
                <a:effectLst>
                  <a:outerShdw blurRad="38100" dist="19050" dir="2700000" algn="tl" rotWithShape="0">
                    <a:schemeClr val="dk1">
                      <a:alpha val="40000"/>
                    </a:schemeClr>
                  </a:outerShdw>
                </a:effectLst>
                <a:latin typeface="Times New Roman" panose="02020603050405020304"/>
                <a:ea typeface="Segoe UI" panose="020B0502040204020203"/>
                <a:cs typeface="Segoe UI" panose="020B0502040204020203"/>
              </a:rPr>
              <a:t>ABITHA.G -510520104002</a:t>
            </a:r>
            <a:endParaRPr lang="en-US" sz="2000" b="1" baseline="0" dirty="0">
              <a:ln/>
              <a:solidFill>
                <a:schemeClr val="tx1"/>
              </a:solidFill>
              <a:effectLst>
                <a:outerShdw blurRad="38100" dist="19050" dir="2700000" algn="tl" rotWithShape="0">
                  <a:schemeClr val="dk1">
                    <a:alpha val="40000"/>
                  </a:schemeClr>
                </a:outerShdw>
              </a:effectLst>
              <a:latin typeface="Times New Roman" panose="02020603050405020304"/>
              <a:ea typeface="Segoe UI" panose="020B0502040204020203"/>
              <a:cs typeface="Segoe UI" panose="020B0502040204020203"/>
            </a:endParaRPr>
          </a:p>
          <a:p>
            <a:pPr algn="l"/>
            <a:r>
              <a:rPr lang="en-US" sz="2000" b="1" baseline="0" dirty="0" smtClean="0">
                <a:ln/>
                <a:solidFill>
                  <a:schemeClr val="tx1"/>
                </a:solidFill>
                <a:effectLst>
                  <a:outerShdw blurRad="38100" dist="19050" dir="2700000" algn="tl" rotWithShape="0">
                    <a:schemeClr val="dk1">
                      <a:alpha val="40000"/>
                    </a:schemeClr>
                  </a:outerShdw>
                </a:effectLst>
                <a:latin typeface="Times New Roman" panose="02020603050405020304"/>
                <a:ea typeface="Segoe UI" panose="020B0502040204020203"/>
                <a:cs typeface="Segoe UI" panose="020B0502040204020203"/>
              </a:rPr>
              <a:t>KAMALI.K</a:t>
            </a:r>
            <a:r>
              <a:rPr lang="en-US" sz="2000" b="1" dirty="0" smtClean="0">
                <a:ln/>
                <a:solidFill>
                  <a:schemeClr val="tx1"/>
                </a:solidFill>
                <a:effectLst>
                  <a:outerShdw blurRad="38100" dist="19050" dir="2700000" algn="tl" rotWithShape="0">
                    <a:schemeClr val="dk1">
                      <a:alpha val="40000"/>
                    </a:schemeClr>
                  </a:outerShdw>
                </a:effectLst>
                <a:latin typeface="Times New Roman" panose="02020603050405020304"/>
                <a:ea typeface="Segoe UI" panose="020B0502040204020203"/>
                <a:cs typeface="Segoe UI" panose="020B0502040204020203"/>
              </a:rPr>
              <a:t> -510520104021</a:t>
            </a:r>
            <a:r>
              <a:rPr lang="en-US" sz="2000" b="1" dirty="0">
                <a:ln/>
                <a:solidFill>
                  <a:schemeClr val="tx1"/>
                </a:solidFill>
                <a:effectLst>
                  <a:outerShdw blurRad="38100" dist="19050" dir="2700000" algn="tl" rotWithShape="0">
                    <a:schemeClr val="dk1">
                      <a:alpha val="40000"/>
                    </a:schemeClr>
                  </a:outerShdw>
                </a:effectLst>
                <a:latin typeface="Times New Roman" panose="02020603050405020304"/>
                <a:ea typeface="Segoe UI" panose="020B0502040204020203"/>
                <a:cs typeface="Segoe UI" panose="020B0502040204020203"/>
              </a:rPr>
              <a:t>    </a:t>
            </a:r>
            <a:r>
              <a:rPr lang="en-US" sz="1800" dirty="0">
                <a:ln/>
                <a:solidFill>
                  <a:schemeClr val="tx1"/>
                </a:solidFill>
                <a:effectLst>
                  <a:outerShdw blurRad="38100" dist="19050" dir="2700000" algn="tl" rotWithShape="0">
                    <a:schemeClr val="dk1">
                      <a:alpha val="40000"/>
                    </a:schemeClr>
                  </a:outerShdw>
                </a:effectLst>
                <a:latin typeface="Times New Roman" panose="02020603050405020304"/>
                <a:ea typeface="Segoe UI" panose="020B0502040204020203"/>
                <a:cs typeface="Segoe UI" panose="020B0502040204020203"/>
              </a:rPr>
              <a:t>        </a:t>
            </a:r>
          </a:p>
        </p:txBody>
      </p:sp>
      <p:sp>
        <p:nvSpPr>
          <p:cNvPr id="6" name="TextBox 5"/>
          <p:cNvSpPr txBox="1"/>
          <p:nvPr/>
        </p:nvSpPr>
        <p:spPr>
          <a:xfrm>
            <a:off x="3677047" y="3692142"/>
            <a:ext cx="33942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scene3d>
              <a:camera prst="orthographicFront"/>
              <a:lightRig rig="threePt" dir="t"/>
            </a:scene3d>
          </a:bodyPr>
          <a:lstStyle/>
          <a:p>
            <a:r>
              <a:rPr lang="en-US" sz="3600" b="1" dirty="0">
                <a:ln/>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rPr>
              <a:t>Presented By: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271510"/>
            <a:ext cx="10018713" cy="1044106"/>
          </a:xfrm>
        </p:spPr>
        <p:txBody>
          <a:bodyPr>
            <a:normAutofit/>
          </a:bodyPr>
          <a:lstStyle/>
          <a:p>
            <a:r>
              <a:rPr lang="en-SG" b="1" dirty="0">
                <a:latin typeface="Times New Roman" panose="02020603050405020304"/>
                <a:cs typeface="Arial" panose="020B0604020202020204"/>
              </a:rPr>
              <a:t>NON-FUNCTIONAL REQUIREMENT </a:t>
            </a:r>
            <a:endParaRPr lang="en-US" dirty="0">
              <a:latin typeface="Times New Roman" panose="02020603050405020304"/>
              <a:cs typeface="Times New Roman" panose="02020603050405020304"/>
            </a:endParaRPr>
          </a:p>
        </p:txBody>
      </p:sp>
      <p:sp>
        <p:nvSpPr>
          <p:cNvPr id="3" name="Content Placeholder 2"/>
          <p:cNvSpPr>
            <a:spLocks noGrp="1"/>
          </p:cNvSpPr>
          <p:nvPr>
            <p:ph idx="1"/>
          </p:nvPr>
        </p:nvSpPr>
        <p:spPr>
          <a:xfrm>
            <a:off x="1474979" y="1374423"/>
            <a:ext cx="10018713" cy="3819618"/>
          </a:xfrm>
        </p:spPr>
        <p:txBody>
          <a:bodyPr>
            <a:noAutofit/>
          </a:bodyPr>
          <a:lstStyle/>
          <a:p>
            <a:pPr>
              <a:buFont typeface="Wingdings" panose="05000000000000000000"/>
              <a:buChar char="Ø"/>
            </a:pPr>
            <a:r>
              <a:rPr lang="en-US" sz="2800" dirty="0">
                <a:latin typeface="Calibri" pitchFamily="34" charset="0"/>
                <a:cs typeface="Calibri" pitchFamily="34" charset="0"/>
              </a:rPr>
              <a:t>Security: The system should prevent </a:t>
            </a:r>
            <a:r>
              <a:rPr lang="en-US" sz="2800" dirty="0" err="1">
                <a:latin typeface="Calibri" pitchFamily="34" charset="0"/>
                <a:cs typeface="Calibri" pitchFamily="34" charset="0"/>
              </a:rPr>
              <a:t>unauthorised</a:t>
            </a:r>
            <a:r>
              <a:rPr lang="en-US" sz="2800" dirty="0">
                <a:latin typeface="Calibri" pitchFamily="34" charset="0"/>
                <a:cs typeface="Calibri" pitchFamily="34" charset="0"/>
              </a:rPr>
              <a:t> access or misuse of sensitive information, such as consumer payment and personal information. </a:t>
            </a:r>
          </a:p>
          <a:p>
            <a:pPr>
              <a:buClr>
                <a:srgbClr val="1287C3"/>
              </a:buClr>
              <a:buFont typeface="Wingdings" panose="05000000000000000000"/>
              <a:buChar char="Ø"/>
            </a:pPr>
            <a:endParaRPr lang="en-US" sz="2800" dirty="0">
              <a:latin typeface="Calibri" pitchFamily="34" charset="0"/>
              <a:cs typeface="Calibri" pitchFamily="34" charset="0"/>
            </a:endParaRPr>
          </a:p>
          <a:p>
            <a:pPr>
              <a:buClr>
                <a:srgbClr val="1287C3"/>
              </a:buClr>
              <a:buFont typeface="Wingdings" panose="05000000000000000000"/>
              <a:buChar char="Ø"/>
            </a:pPr>
            <a:r>
              <a:rPr lang="en-US" sz="2800" dirty="0">
                <a:latin typeface="Calibri" pitchFamily="34" charset="0"/>
                <a:cs typeface="Calibri" pitchFamily="34" charset="0"/>
              </a:rPr>
              <a:t>Scalability refers to the system’s ability to accommodate increases in the number of users or orders without deteriorating performance.</a:t>
            </a:r>
          </a:p>
          <a:p>
            <a:pPr>
              <a:buClr>
                <a:srgbClr val="1287C3"/>
              </a:buClr>
              <a:buFont typeface="Wingdings" panose="05000000000000000000"/>
              <a:buChar char="Ø"/>
            </a:pPr>
            <a:endParaRPr lang="en-US" sz="2800" dirty="0">
              <a:latin typeface="Calibri" pitchFamily="34" charset="0"/>
              <a:cs typeface="Calibri" pitchFamily="34" charset="0"/>
            </a:endParaRPr>
          </a:p>
          <a:p>
            <a:pPr>
              <a:buClr>
                <a:srgbClr val="1287C3"/>
              </a:buClr>
              <a:buFont typeface="Wingdings" panose="05000000000000000000"/>
              <a:buChar char="Ø"/>
            </a:pPr>
            <a:r>
              <a:rPr lang="en-US" sz="2800" dirty="0">
                <a:latin typeface="Calibri" pitchFamily="34" charset="0"/>
                <a:cs typeface="Calibri" pitchFamily="34" charset="0"/>
              </a:rPr>
              <a:t>Reliability: The system should be available and working when required, with as little downtime as possible. This could include requirements for the system’s ability to handle failures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9" name="Group 8"/>
          <p:cNvGrpSpPr>
            <a:grpSpLocks noGrp="1" noUngrp="1" noRot="1" noChangeAspect="1" noMove="1" noResize="1"/>
          </p:cNvGrpSpPr>
          <p:nvPr/>
        </p:nvGrpSpPr>
        <p:grpSpPr>
          <a:xfrm>
            <a:off x="546100" y="-4763"/>
            <a:ext cx="5014912" cy="6862763"/>
            <a:chOff x="2928938" y="-4763"/>
            <a:chExt cx="5014912" cy="6862763"/>
          </a:xfrm>
        </p:grpSpPr>
        <p:sp>
          <p:nvSpPr>
            <p:cNvPr id="10"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7" name="Rectangle 16"/>
          <p:cNvSpPr>
            <a:spLocks noGrp="1" noRot="1" noChangeAspect="1" noMove="1" noResize="1" noEditPoints="1" noAdjustHandles="1" noChangeArrowheads="1" noChangeShapeType="1" noTextEdit="1"/>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3576" y="1408922"/>
            <a:ext cx="3732243" cy="2164266"/>
          </a:xfrm>
        </p:spPr>
        <p:txBody>
          <a:bodyPr vert="horz" lIns="91440" tIns="45720" rIns="91440" bIns="45720" rtlCol="0" anchor="b">
            <a:normAutofit/>
          </a:bodyPr>
          <a:lstStyle/>
          <a:p>
            <a:r>
              <a:rPr lang="en-US" sz="3200" b="1" dirty="0">
                <a:latin typeface="Times New Roman" panose="02020603050405020304"/>
                <a:cs typeface="Times New Roman" panose="02020603050405020304"/>
              </a:rPr>
              <a:t>TECHNICAL ARCHITECTURE DAIGRAM</a:t>
            </a:r>
            <a:r>
              <a:rPr lang="en-US" sz="4000" b="1" dirty="0">
                <a:latin typeface="Times New Roman" panose="02020603050405020304"/>
                <a:cs typeface="Times New Roman" panose="02020603050405020304"/>
              </a:rPr>
              <a:t> </a:t>
            </a:r>
            <a:endParaRPr lang="en-US" sz="4000" dirty="0">
              <a:latin typeface="Times New Roman" panose="02020603050405020304"/>
              <a:cs typeface="Times New Roman" panose="02020603050405020304"/>
            </a:endParaRPr>
          </a:p>
        </p:txBody>
      </p:sp>
      <p:grpSp>
        <p:nvGrpSpPr>
          <p:cNvPr id="19" name="Group 18"/>
          <p:cNvGrpSpPr>
            <a:grpSpLocks noGrp="1" noUngrp="1" noRot="1" noChangeAspect="1" noMove="1" noResize="1"/>
          </p:cNvGrpSpPr>
          <p:nvPr/>
        </p:nvGrpSpPr>
        <p:grpSpPr>
          <a:xfrm>
            <a:off x="886714" y="-4763"/>
            <a:ext cx="5014912" cy="6862763"/>
            <a:chOff x="2928938" y="-4763"/>
            <a:chExt cx="5014912" cy="6862763"/>
          </a:xfrm>
        </p:grpSpPr>
        <p:sp>
          <p:nvSpPr>
            <p:cNvPr id="20"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1"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25"/>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3" name="Freeform 26"/>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27"/>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28"/>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10242" name="Picture 2" descr="Blockchain at Walmart: Tracking Food from Farm to Fork | Altoros"/>
          <p:cNvPicPr>
            <a:picLocks noChangeAspect="1" noChangeArrowheads="1"/>
          </p:cNvPicPr>
          <p:nvPr/>
        </p:nvPicPr>
        <p:blipFill>
          <a:blip r:embed="rId2"/>
          <a:srcRect/>
          <a:stretch>
            <a:fillRect/>
          </a:stretch>
        </p:blipFill>
        <p:spPr bwMode="auto">
          <a:xfrm>
            <a:off x="289248" y="682363"/>
            <a:ext cx="7585789" cy="5276671"/>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227121"/>
            <a:ext cx="10018713" cy="1200463"/>
          </a:xfrm>
        </p:spPr>
        <p:txBody>
          <a:bodyPr/>
          <a:lstStyle/>
          <a:p>
            <a:r>
              <a:rPr lang="en-US" b="1" dirty="0">
                <a:latin typeface="Times New Roman" panose="02020603050405020304"/>
                <a:ea typeface="Arial" panose="020B0604020202020204"/>
                <a:cs typeface="Arial" panose="020B0604020202020204"/>
              </a:rPr>
              <a:t>PROJECT DESIGNING</a:t>
            </a:r>
            <a:endParaRPr lang="en-US" dirty="0">
              <a:latin typeface="Times New Roman" panose="02020603050405020304"/>
            </a:endParaRPr>
          </a:p>
        </p:txBody>
      </p:sp>
      <p:sp>
        <p:nvSpPr>
          <p:cNvPr id="3" name="Content Placeholder 2"/>
          <p:cNvSpPr>
            <a:spLocks noGrp="1"/>
          </p:cNvSpPr>
          <p:nvPr>
            <p:ph idx="1"/>
          </p:nvPr>
        </p:nvSpPr>
        <p:spPr>
          <a:xfrm>
            <a:off x="1484310" y="1971582"/>
            <a:ext cx="10018713" cy="3819618"/>
          </a:xfrm>
        </p:spPr>
        <p:txBody>
          <a:bodyPr/>
          <a:lstStyle/>
          <a:p>
            <a:pPr>
              <a:buFont typeface="Wingdings" panose="05000000000000000000"/>
              <a:buChar char="Ø"/>
            </a:pPr>
            <a:r>
              <a:rPr lang="en-US" sz="2800" dirty="0">
                <a:latin typeface="Calibri" pitchFamily="34" charset="0"/>
                <a:cs typeface="Calibri" pitchFamily="34" charset="0"/>
              </a:rPr>
              <a:t>This article provides a detailed analysis of the component design and architecture of </a:t>
            </a:r>
            <a:r>
              <a:rPr lang="en-US" sz="2800" dirty="0" smtClean="0">
                <a:latin typeface="Calibri" pitchFamily="34" charset="0"/>
                <a:cs typeface="Calibri" pitchFamily="34" charset="0"/>
              </a:rPr>
              <a:t>Door Dash, </a:t>
            </a:r>
            <a:r>
              <a:rPr lang="en-US" sz="2800" dirty="0">
                <a:latin typeface="Calibri" pitchFamily="34" charset="0"/>
                <a:cs typeface="Calibri" pitchFamily="34" charset="0"/>
              </a:rPr>
              <a:t>a popular prepared food delivery service. It discusses the data model, scalability, redundancy, fault tolerance, and other important pieces of the puzzle.</a:t>
            </a:r>
          </a:p>
          <a:p>
            <a:pPr>
              <a:buClr>
                <a:srgbClr val="1287C3"/>
              </a:buClr>
              <a:buFont typeface="Wingdings" panose="05000000000000000000"/>
              <a:buChar char="Ø"/>
            </a:pPr>
            <a:endParaRPr lang="en-US" sz="2800" dirty="0">
              <a:latin typeface="Calibri" pitchFamily="34" charset="0"/>
              <a:ea typeface="+mn-lt"/>
              <a:cs typeface="Calibri" pitchFamily="34" charset="0"/>
            </a:endParaRPr>
          </a:p>
          <a:p>
            <a:pPr>
              <a:buClr>
                <a:srgbClr val="1287C3"/>
              </a:buClr>
              <a:buFont typeface="Wingdings" panose="05000000000000000000"/>
              <a:buChar char="Ø"/>
            </a:pPr>
            <a:r>
              <a:rPr lang="en-US" sz="2800" dirty="0">
                <a:latin typeface="Calibri" pitchFamily="34" charset="0"/>
                <a:ea typeface="+mn-lt"/>
                <a:cs typeface="Calibri" pitchFamily="34" charset="0"/>
              </a:rPr>
              <a:t>This research paper proposes a smart expiry food tracking system that uses RFID technology to track food expiration dates and reduce food waste.</a:t>
            </a:r>
          </a:p>
          <a:p>
            <a:pPr>
              <a:buClr>
                <a:srgbClr val="30ACEC">
                  <a:lumMod val="75000"/>
                </a:srgbClr>
              </a:buClr>
              <a:buFont typeface="Wingdings" panose="05000000000000000000"/>
              <a:buChar char="Ø"/>
            </a:pPr>
            <a:endParaRPr lang="en-US" sz="2800" dirty="0">
              <a:latin typeface="Calibri" pitchFamily="34" charset="0"/>
              <a:cs typeface="Calibri" pitchFamily="34" charset="0"/>
            </a:endParaRPr>
          </a:p>
          <a:p>
            <a:pPr>
              <a:buClr>
                <a:srgbClr val="1287C3"/>
              </a:buClr>
              <a:buFont typeface="Wingdings" panose="05000000000000000000"/>
              <a:buChar char="Ø"/>
            </a:pPr>
            <a:endParaRPr lang="en-US" sz="2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906516" y="1198279"/>
            <a:ext cx="2387298" cy="1807567"/>
          </a:xfrm>
        </p:spPr>
        <p:txBody>
          <a:bodyPr>
            <a:normAutofit/>
          </a:bodyPr>
          <a:lstStyle/>
          <a:p>
            <a:r>
              <a:rPr lang="en-SG" sz="2400" b="1" dirty="0">
                <a:latin typeface="Times New Roman" panose="02020603050405020304"/>
                <a:cs typeface="Times New Roman" panose="02020603050405020304"/>
              </a:rPr>
              <a:t>DATA FLOW DIAGRAM</a:t>
            </a:r>
            <a:endParaRPr lang="en-US" sz="2400" dirty="0">
              <a:latin typeface="Times New Roman" panose="02020603050405020304"/>
              <a:cs typeface="Times New Roman" panose="02020603050405020304"/>
            </a:endParaRPr>
          </a:p>
        </p:txBody>
      </p:sp>
      <p:sp>
        <p:nvSpPr>
          <p:cNvPr id="11" name="Rectangle: Rounded Corners 10"/>
          <p:cNvSpPr/>
          <p:nvPr/>
        </p:nvSpPr>
        <p:spPr>
          <a:xfrm>
            <a:off x="12569627" y="2090442"/>
            <a:ext cx="917097" cy="9170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p:cNvSpPr/>
          <p:nvPr/>
        </p:nvSpPr>
        <p:spPr>
          <a:xfrm>
            <a:off x="12529167" y="755256"/>
            <a:ext cx="917097" cy="9170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MG_256"/>
          <p:cNvPicPr>
            <a:picLocks noChangeAspect="1"/>
          </p:cNvPicPr>
          <p:nvPr/>
        </p:nvPicPr>
        <p:blipFill>
          <a:blip r:embed="rId2"/>
          <a:stretch>
            <a:fillRect/>
          </a:stretch>
        </p:blipFill>
        <p:spPr>
          <a:xfrm>
            <a:off x="766863" y="1183536"/>
            <a:ext cx="7845800" cy="4565511"/>
          </a:xfrm>
          <a:prstGeom prst="rect">
            <a:avLst/>
          </a:prstGeom>
          <a:noFill/>
          <a:ln w="9525">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70369"/>
          </a:xfrm>
        </p:spPr>
        <p:txBody>
          <a:bodyPr/>
          <a:lstStyle/>
          <a:p>
            <a:r>
              <a:rPr lang="en-US" b="1" dirty="0">
                <a:latin typeface="Times New Roman" panose="02020603050405020304"/>
                <a:cs typeface="Times New Roman" panose="02020603050405020304"/>
              </a:rPr>
              <a:t>OUTPUT SCREENSHOTS</a:t>
            </a:r>
          </a:p>
        </p:txBody>
      </p:sp>
      <p:pic>
        <p:nvPicPr>
          <p:cNvPr id="7" name="Picture 6" descr="8cd5c91c-17ab-4963-8245-0bf334a43c43"/>
          <p:cNvPicPr>
            <a:picLocks noChangeAspect="1"/>
          </p:cNvPicPr>
          <p:nvPr/>
        </p:nvPicPr>
        <p:blipFill>
          <a:blip r:embed="rId2"/>
          <a:stretch>
            <a:fillRect/>
          </a:stretch>
        </p:blipFill>
        <p:spPr>
          <a:xfrm>
            <a:off x="2063308" y="2472029"/>
            <a:ext cx="6570618" cy="205331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416066"/>
            <a:ext cx="10018713" cy="680405"/>
          </a:xfrm>
        </p:spPr>
        <p:txBody>
          <a:bodyPr>
            <a:noAutofit/>
          </a:bodyPr>
          <a:lstStyle/>
          <a:p>
            <a:r>
              <a:rPr lang="en-SG" b="1" dirty="0">
                <a:latin typeface="Times New Roman" panose="02020603050405020304"/>
                <a:cs typeface="Arial" panose="020B0604020202020204"/>
              </a:rPr>
              <a:t>ADVANTAGES</a:t>
            </a:r>
            <a:endParaRPr lang="en-US" dirty="0">
              <a:latin typeface="Times New Roman" panose="02020603050405020304"/>
              <a:cs typeface="Times New Roman" panose="02020603050405020304"/>
            </a:endParaRPr>
          </a:p>
        </p:txBody>
      </p:sp>
      <p:sp>
        <p:nvSpPr>
          <p:cNvPr id="3" name="Content Placeholder 2"/>
          <p:cNvSpPr>
            <a:spLocks noGrp="1"/>
          </p:cNvSpPr>
          <p:nvPr>
            <p:ph idx="1"/>
          </p:nvPr>
        </p:nvSpPr>
        <p:spPr>
          <a:xfrm>
            <a:off x="1633601" y="1105760"/>
            <a:ext cx="4589918" cy="2346567"/>
          </a:xfrm>
        </p:spPr>
        <p:txBody>
          <a:bodyPr>
            <a:noAutofit/>
          </a:bodyPr>
          <a:lstStyle/>
          <a:p>
            <a:pPr>
              <a:buNone/>
            </a:pPr>
            <a:r>
              <a:rPr lang="en-SG" sz="2400" dirty="0">
                <a:latin typeface="Calibri" pitchFamily="34" charset="0"/>
                <a:cs typeface="Calibri" pitchFamily="34" charset="0"/>
              </a:rPr>
              <a:t>*Improved </a:t>
            </a:r>
            <a:r>
              <a:rPr lang="en-SG" sz="2400" dirty="0" smtClean="0">
                <a:latin typeface="Calibri" pitchFamily="34" charset="0"/>
                <a:cs typeface="Calibri" pitchFamily="34" charset="0"/>
              </a:rPr>
              <a:t>Efficiency</a:t>
            </a:r>
            <a:endParaRPr lang="en-US" sz="2400" dirty="0">
              <a:latin typeface="Calibri" pitchFamily="34" charset="0"/>
              <a:cs typeface="Calibri" pitchFamily="34" charset="0"/>
            </a:endParaRPr>
          </a:p>
          <a:p>
            <a:pPr>
              <a:buClr>
                <a:srgbClr val="1287C3"/>
              </a:buClr>
              <a:buNone/>
            </a:pPr>
            <a:r>
              <a:rPr lang="en-SG" sz="2400" dirty="0">
                <a:latin typeface="Calibri" pitchFamily="34" charset="0"/>
                <a:cs typeface="Calibri" pitchFamily="34" charset="0"/>
              </a:rPr>
              <a:t>*Enhanced Customer </a:t>
            </a:r>
            <a:r>
              <a:rPr lang="en-SG" sz="2400" dirty="0" smtClean="0">
                <a:latin typeface="Calibri" pitchFamily="34" charset="0"/>
                <a:cs typeface="Calibri" pitchFamily="34" charset="0"/>
              </a:rPr>
              <a:t>Experience</a:t>
            </a:r>
            <a:endParaRPr lang="en-SG" sz="2400" dirty="0">
              <a:latin typeface="Calibri" pitchFamily="34" charset="0"/>
              <a:cs typeface="Calibri" pitchFamily="34" charset="0"/>
            </a:endParaRPr>
          </a:p>
          <a:p>
            <a:pPr>
              <a:buClr>
                <a:srgbClr val="1287C3"/>
              </a:buClr>
              <a:buNone/>
            </a:pPr>
            <a:r>
              <a:rPr lang="en-SG" sz="2400" dirty="0">
                <a:latin typeface="Calibri" pitchFamily="34" charset="0"/>
                <a:cs typeface="Calibri" pitchFamily="34" charset="0"/>
              </a:rPr>
              <a:t>*</a:t>
            </a:r>
            <a:r>
              <a:rPr lang="en-SG" sz="2400" dirty="0" smtClean="0">
                <a:latin typeface="Calibri" pitchFamily="34" charset="0"/>
                <a:cs typeface="Calibri" pitchFamily="34" charset="0"/>
              </a:rPr>
              <a:t>Data-Driven Insights</a:t>
            </a:r>
            <a:endParaRPr lang="en-SG" sz="2400" dirty="0" smtClean="0">
              <a:latin typeface="Calibri" pitchFamily="34" charset="0"/>
              <a:cs typeface="Calibri" pitchFamily="34" charset="0"/>
            </a:endParaRPr>
          </a:p>
          <a:p>
            <a:pPr>
              <a:buClr>
                <a:srgbClr val="1287C3"/>
              </a:buClr>
              <a:buNone/>
            </a:pPr>
            <a:r>
              <a:rPr lang="en-US" sz="2400" b="1" dirty="0" smtClean="0">
                <a:latin typeface="Calibri" pitchFamily="34" charset="0"/>
                <a:cs typeface="Calibri" pitchFamily="34" charset="0"/>
              </a:rPr>
              <a:t>*</a:t>
            </a:r>
            <a:r>
              <a:rPr lang="en-US" sz="2400" dirty="0" smtClean="0">
                <a:latin typeface="Calibri" pitchFamily="34" charset="0"/>
                <a:cs typeface="Calibri" pitchFamily="34" charset="0"/>
              </a:rPr>
              <a:t>Increased </a:t>
            </a:r>
            <a:r>
              <a:rPr lang="en-US" sz="2400" dirty="0" smtClean="0">
                <a:latin typeface="Calibri" pitchFamily="34" charset="0"/>
                <a:cs typeface="Calibri" pitchFamily="34" charset="0"/>
              </a:rPr>
              <a:t>Accountability</a:t>
            </a:r>
            <a:endParaRPr lang="en-US" sz="2400" dirty="0" smtClean="0">
              <a:latin typeface="Calibri" pitchFamily="34" charset="0"/>
              <a:cs typeface="Calibri" pitchFamily="34" charset="0"/>
            </a:endParaRPr>
          </a:p>
          <a:p>
            <a:pPr>
              <a:buClr>
                <a:srgbClr val="1287C3"/>
              </a:buClr>
              <a:buNone/>
            </a:pPr>
            <a:endParaRPr lang="en-SG" sz="2400" dirty="0">
              <a:latin typeface="Calibri" pitchFamily="34" charset="0"/>
              <a:cs typeface="Calibri" pitchFamily="34" charset="0"/>
            </a:endParaRPr>
          </a:p>
        </p:txBody>
      </p:sp>
      <p:sp>
        <p:nvSpPr>
          <p:cNvPr id="4" name="Rectangle 3"/>
          <p:cNvSpPr/>
          <p:nvPr/>
        </p:nvSpPr>
        <p:spPr>
          <a:xfrm>
            <a:off x="1751046" y="3844413"/>
            <a:ext cx="5078962" cy="1938992"/>
          </a:xfrm>
          <a:prstGeom prst="rect">
            <a:avLst/>
          </a:prstGeom>
        </p:spPr>
        <p:txBody>
          <a:bodyPr wrap="square">
            <a:spAutoFit/>
          </a:bodyPr>
          <a:lstStyle/>
          <a:p>
            <a:pPr algn="just">
              <a:buNone/>
            </a:pPr>
            <a:r>
              <a:rPr lang="en-SG" sz="2400" dirty="0" smtClean="0">
                <a:latin typeface="Calibri" pitchFamily="34" charset="0"/>
                <a:cs typeface="Calibri" pitchFamily="34" charset="0"/>
              </a:rPr>
              <a:t>*Initial Implementation Cost</a:t>
            </a:r>
            <a:endParaRPr lang="en-US" sz="2400" dirty="0" smtClean="0">
              <a:latin typeface="Calibri" pitchFamily="34" charset="0"/>
              <a:cs typeface="Calibri" pitchFamily="34" charset="0"/>
            </a:endParaRPr>
          </a:p>
          <a:p>
            <a:pPr algn="just">
              <a:buClr>
                <a:srgbClr val="1287C3"/>
              </a:buClr>
              <a:buNone/>
            </a:pPr>
            <a:r>
              <a:rPr lang="en-SG" sz="2400" dirty="0" smtClean="0">
                <a:latin typeface="Calibri" pitchFamily="34" charset="0"/>
                <a:cs typeface="Calibri" pitchFamily="34" charset="0"/>
              </a:rPr>
              <a:t>*Technical Challenges</a:t>
            </a:r>
          </a:p>
          <a:p>
            <a:pPr algn="just">
              <a:buClr>
                <a:srgbClr val="1287C3"/>
              </a:buClr>
              <a:buNone/>
            </a:pPr>
            <a:r>
              <a:rPr lang="en-SG" sz="2400" dirty="0" smtClean="0">
                <a:latin typeface="Calibri" pitchFamily="34" charset="0"/>
                <a:cs typeface="Calibri" pitchFamily="34" charset="0"/>
              </a:rPr>
              <a:t>*User Privacy </a:t>
            </a:r>
            <a:r>
              <a:rPr lang="en-SG" sz="2400" dirty="0" smtClean="0">
                <a:latin typeface="Calibri" pitchFamily="34" charset="0"/>
                <a:cs typeface="Calibri" pitchFamily="34" charset="0"/>
              </a:rPr>
              <a:t>Concerns</a:t>
            </a:r>
          </a:p>
          <a:p>
            <a:pPr algn="just">
              <a:buClr>
                <a:srgbClr val="1287C3"/>
              </a:buClr>
            </a:pPr>
            <a:r>
              <a:rPr lang="en-US" sz="2400" dirty="0" smtClean="0">
                <a:latin typeface="Calibri" pitchFamily="34" charset="0"/>
                <a:cs typeface="Calibri" pitchFamily="34" charset="0"/>
              </a:rPr>
              <a:t>*Dependency on Technology</a:t>
            </a:r>
          </a:p>
          <a:p>
            <a:pPr algn="just">
              <a:buClr>
                <a:srgbClr val="1287C3"/>
              </a:buClr>
              <a:buNone/>
            </a:pPr>
            <a:endParaRPr lang="en-SG" sz="2400" dirty="0">
              <a:latin typeface="Calibri" pitchFamily="34" charset="0"/>
              <a:cs typeface="Calibri" pitchFamily="34" charset="0"/>
            </a:endParaRPr>
          </a:p>
        </p:txBody>
      </p:sp>
      <p:sp>
        <p:nvSpPr>
          <p:cNvPr id="5" name="Title 1"/>
          <p:cNvSpPr txBox="1">
            <a:spLocks/>
          </p:cNvSpPr>
          <p:nvPr/>
        </p:nvSpPr>
        <p:spPr>
          <a:xfrm>
            <a:off x="1409666" y="2978928"/>
            <a:ext cx="8909991" cy="855732"/>
          </a:xfrm>
          <a:prstGeom prst="rect">
            <a:avLst/>
          </a:prstGeom>
          <a:noFill/>
          <a:ln w="9525">
            <a:noFill/>
          </a:ln>
        </p:spPr>
        <p:txBody>
          <a:bodyPr anchor="ctr" anchorCtr="0">
            <a:norm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SG" sz="3600" b="1" i="0" u="none" strike="noStrike" kern="1200" cap="none" spc="0" normalizeH="0" baseline="0" noProof="0" dirty="0" smtClean="0">
                <a:ln>
                  <a:noFill/>
                </a:ln>
                <a:solidFill>
                  <a:schemeClr val="tx1"/>
                </a:solidFill>
                <a:effectLst/>
                <a:uLnTx/>
                <a:uFillTx/>
                <a:latin typeface="Times New Roman" panose="02020603050405020304"/>
                <a:ea typeface="+mj-ea"/>
                <a:cs typeface="Times New Roman" panose="02020603050405020304"/>
              </a:rPr>
              <a:t>DISADVANTAGES</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88368" y="359229"/>
            <a:ext cx="10018713" cy="848989"/>
          </a:xfrm>
        </p:spPr>
        <p:txBody>
          <a:bodyPr>
            <a:normAutofit/>
          </a:bodyPr>
          <a:lstStyle/>
          <a:p>
            <a:r>
              <a:rPr lang="en-SG" b="1" dirty="0">
                <a:latin typeface="Times New Roman" panose="02020603050405020304"/>
                <a:cs typeface="Arial" panose="020B0604020202020204"/>
              </a:rPr>
              <a:t>CONCLUSION</a:t>
            </a:r>
            <a:endParaRPr lang="en-US" dirty="0">
              <a:latin typeface="Times New Roman" panose="02020603050405020304"/>
            </a:endParaRPr>
          </a:p>
        </p:txBody>
      </p:sp>
      <p:sp>
        <p:nvSpPr>
          <p:cNvPr id="3" name="Content Placeholder 2"/>
          <p:cNvSpPr>
            <a:spLocks noGrp="1"/>
          </p:cNvSpPr>
          <p:nvPr>
            <p:ph idx="1"/>
          </p:nvPr>
        </p:nvSpPr>
        <p:spPr>
          <a:xfrm>
            <a:off x="1139077" y="1119674"/>
            <a:ext cx="10018713" cy="3794448"/>
          </a:xfrm>
        </p:spPr>
        <p:txBody>
          <a:bodyPr>
            <a:noAutofit/>
          </a:bodyPr>
          <a:lstStyle/>
          <a:p>
            <a:pPr algn="just"/>
            <a:endParaRPr lang="en-US" sz="2800" dirty="0">
              <a:latin typeface="Calibri" pitchFamily="34" charset="0"/>
              <a:cs typeface="Calibri" pitchFamily="34" charset="0"/>
            </a:endParaRPr>
          </a:p>
          <a:p>
            <a:pPr algn="just">
              <a:buClr>
                <a:srgbClr val="1287C3"/>
              </a:buClr>
              <a:buFont typeface="Wingdings" panose="05000000000000000000"/>
              <a:buChar char="Ø"/>
            </a:pPr>
            <a:r>
              <a:rPr lang="en-SG" sz="2800" dirty="0">
                <a:latin typeface="Calibri" pitchFamily="34" charset="0"/>
                <a:ea typeface="+mn-lt"/>
                <a:cs typeface="Calibri" pitchFamily="34" charset="0"/>
              </a:rPr>
              <a:t> </a:t>
            </a:r>
            <a:r>
              <a:rPr lang="en-US" sz="2800" dirty="0">
                <a:latin typeface="Calibri" pitchFamily="34" charset="0"/>
                <a:cs typeface="Calibri" pitchFamily="34" charset="0"/>
              </a:rPr>
              <a:t>In this study, the establishment of a </a:t>
            </a:r>
            <a:r>
              <a:rPr lang="en-SG" sz="2800" dirty="0">
                <a:latin typeface="Calibri" pitchFamily="34" charset="0"/>
                <a:cs typeface="Calibri" pitchFamily="34" charset="0"/>
              </a:rPr>
              <a:t>block chain-based</a:t>
            </a:r>
            <a:r>
              <a:rPr lang="en-US" sz="2800" dirty="0">
                <a:latin typeface="Calibri" pitchFamily="34" charset="0"/>
                <a:cs typeface="Calibri" pitchFamily="34" charset="0"/>
              </a:rPr>
              <a:t> food tracking system in Turkey, its performance comparison, the operation of the system, and the results are discussed. </a:t>
            </a:r>
          </a:p>
          <a:p>
            <a:pPr algn="just">
              <a:buClr>
                <a:srgbClr val="1287C3"/>
              </a:buClr>
              <a:buFont typeface="Wingdings" panose="05000000000000000000"/>
              <a:buChar char="Ø"/>
            </a:pPr>
            <a:r>
              <a:rPr lang="en-US" sz="2800" dirty="0">
                <a:latin typeface="Calibri" pitchFamily="34" charset="0"/>
                <a:cs typeface="Calibri" pitchFamily="34" charset="0"/>
              </a:rPr>
              <a:t>The flow of a food tracking system has been demonstrated in Turkey, and accordingly, the 12-step system flow required to develop a </a:t>
            </a:r>
            <a:r>
              <a:rPr lang="en-SG" sz="2800" dirty="0">
                <a:latin typeface="Calibri" pitchFamily="34" charset="0"/>
                <a:cs typeface="Calibri" pitchFamily="34" charset="0"/>
              </a:rPr>
              <a:t>block chain-based</a:t>
            </a:r>
            <a:r>
              <a:rPr lang="en-US" sz="2800" dirty="0">
                <a:latin typeface="Calibri" pitchFamily="34" charset="0"/>
                <a:cs typeface="Calibri" pitchFamily="34" charset="0"/>
              </a:rPr>
              <a:t> food tracking system has been obtained</a:t>
            </a:r>
            <a:r>
              <a:rPr lang="en-US" sz="2800" dirty="0" smtClean="0">
                <a:latin typeface="Calibri" pitchFamily="34" charset="0"/>
                <a:cs typeface="Calibri" pitchFamily="34" charset="0"/>
              </a:rPr>
              <a:t>.</a:t>
            </a:r>
            <a:endParaRPr lang="en-US" sz="2800" dirty="0">
              <a:latin typeface="Calibri" pitchFamily="34" charset="0"/>
              <a:cs typeface="Calibri" pitchFamily="34" charset="0"/>
            </a:endParaRPr>
          </a:p>
          <a:p>
            <a:pPr algn="just">
              <a:buClr>
                <a:srgbClr val="1287C3"/>
              </a:buClr>
              <a:buFont typeface="Wingdings" panose="05000000000000000000"/>
              <a:buChar char="Ø"/>
            </a:pPr>
            <a:r>
              <a:rPr lang="en-US" sz="2800" dirty="0">
                <a:latin typeface="Calibri" pitchFamily="34" charset="0"/>
                <a:cs typeface="Calibri" pitchFamily="34" charset="0"/>
              </a:rPr>
              <a:t>A transmission per second value of 285, reception per second value of 335, and CPU load rate value of 19.22 are obtained with the proposed system</a:t>
            </a:r>
          </a:p>
          <a:p>
            <a:pPr>
              <a:buClr>
                <a:srgbClr val="1287C3"/>
              </a:buClr>
              <a:buFont typeface="Wingdings" panose="05000000000000000000"/>
              <a:buChar char="Ø"/>
            </a:pPr>
            <a:endParaRPr lang="en-US" sz="2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286305"/>
            <a:ext cx="10018713" cy="1279124"/>
          </a:xfrm>
        </p:spPr>
        <p:txBody>
          <a:bodyPr>
            <a:normAutofit/>
          </a:bodyPr>
          <a:lstStyle/>
          <a:p>
            <a:r>
              <a:rPr lang="en-SG" b="1" dirty="0">
                <a:latin typeface="Times New Roman" panose="02020603050405020304"/>
                <a:cs typeface="Times New Roman" panose="02020603050405020304"/>
              </a:rPr>
              <a:t>REFERENCES </a:t>
            </a:r>
            <a:endParaRPr lang="en-US" dirty="0">
              <a:latin typeface="Times New Roman" panose="02020603050405020304"/>
              <a:cs typeface="Times New Roman" panose="02020603050405020304"/>
            </a:endParaRPr>
          </a:p>
        </p:txBody>
      </p:sp>
      <p:sp>
        <p:nvSpPr>
          <p:cNvPr id="3" name="Content Placeholder 2"/>
          <p:cNvSpPr>
            <a:spLocks noGrp="1"/>
          </p:cNvSpPr>
          <p:nvPr>
            <p:ph idx="1"/>
          </p:nvPr>
        </p:nvSpPr>
        <p:spPr>
          <a:xfrm>
            <a:off x="1232383" y="1382002"/>
            <a:ext cx="10141633" cy="4455851"/>
          </a:xfrm>
        </p:spPr>
        <p:txBody>
          <a:bodyPr/>
          <a:lstStyle/>
          <a:p>
            <a:pPr>
              <a:buFont typeface="Wingdings" panose="05000000000000000000"/>
              <a:buChar char="Ø"/>
            </a:pPr>
            <a:r>
              <a:rPr lang="en-SG" dirty="0">
                <a:latin typeface="Calibri" pitchFamily="34" charset="0"/>
                <a:cs typeface="Calibri" pitchFamily="34" charset="0"/>
              </a:rPr>
              <a:t>Blockbusting</a:t>
            </a:r>
            <a:r>
              <a:rPr lang="en-US" dirty="0">
                <a:latin typeface="Calibri" pitchFamily="34" charset="0"/>
                <a:cs typeface="Calibri" pitchFamily="34" charset="0"/>
              </a:rPr>
              <a:t> is a fully distributed system that uses </a:t>
            </a:r>
            <a:r>
              <a:rPr lang="en-SG" dirty="0">
                <a:latin typeface="Calibri" pitchFamily="34" charset="0"/>
                <a:cs typeface="Calibri" pitchFamily="34" charset="0"/>
              </a:rPr>
              <a:t>block chain</a:t>
            </a:r>
            <a:r>
              <a:rPr lang="en-US" dirty="0">
                <a:latin typeface="Calibri" pitchFamily="34" charset="0"/>
                <a:cs typeface="Calibri" pitchFamily="34" charset="0"/>
              </a:rPr>
              <a:t> technology in combination with IoT devices to collect and distribute traceability data.</a:t>
            </a:r>
          </a:p>
          <a:p>
            <a:pPr>
              <a:buClr>
                <a:srgbClr val="1287C3"/>
              </a:buClr>
              <a:buFont typeface="Wingdings" panose="05000000000000000000"/>
              <a:buChar char="Ø"/>
            </a:pPr>
            <a:r>
              <a:rPr lang="en-US" dirty="0">
                <a:latin typeface="Calibri" pitchFamily="34" charset="0"/>
                <a:cs typeface="Calibri" pitchFamily="34" charset="0"/>
              </a:rPr>
              <a:t>The proposed solution was tested with two </a:t>
            </a:r>
            <a:r>
              <a:rPr lang="en-SG" dirty="0">
                <a:latin typeface="Calibri" pitchFamily="34" charset="0"/>
                <a:cs typeface="Calibri" pitchFamily="34" charset="0"/>
              </a:rPr>
              <a:t>Reuther</a:t>
            </a:r>
            <a:r>
              <a:rPr lang="en-US" dirty="0">
                <a:latin typeface="Calibri" pitchFamily="34" charset="0"/>
                <a:cs typeface="Calibri" pitchFamily="34" charset="0"/>
              </a:rPr>
              <a:t> and </a:t>
            </a:r>
            <a:r>
              <a:rPr lang="en-SG" dirty="0">
                <a:latin typeface="Calibri" pitchFamily="34" charset="0"/>
                <a:cs typeface="Calibri" pitchFamily="34" charset="0"/>
              </a:rPr>
              <a:t>Hyper ledger</a:t>
            </a:r>
            <a:r>
              <a:rPr lang="en-US" dirty="0">
                <a:latin typeface="Calibri" pitchFamily="34" charset="0"/>
                <a:cs typeface="Calibri" pitchFamily="34" charset="0"/>
              </a:rPr>
              <a:t> </a:t>
            </a:r>
            <a:r>
              <a:rPr lang="en-SG" dirty="0">
                <a:latin typeface="Calibri" pitchFamily="34" charset="0"/>
                <a:cs typeface="Calibri" pitchFamily="34" charset="0"/>
              </a:rPr>
              <a:t>Saw tooth</a:t>
            </a:r>
            <a:r>
              <a:rPr lang="en-US" dirty="0">
                <a:latin typeface="Calibri" pitchFamily="34" charset="0"/>
                <a:cs typeface="Calibri" pitchFamily="34" charset="0"/>
              </a:rPr>
              <a:t> </a:t>
            </a:r>
            <a:r>
              <a:rPr lang="en-SG" dirty="0">
                <a:latin typeface="Calibri" pitchFamily="34" charset="0"/>
                <a:cs typeface="Calibri" pitchFamily="34" charset="0"/>
              </a:rPr>
              <a:t>block chain</a:t>
            </a:r>
            <a:r>
              <a:rPr lang="en-US" dirty="0">
                <a:latin typeface="Calibri" pitchFamily="34" charset="0"/>
                <a:cs typeface="Calibri" pitchFamily="34" charset="0"/>
              </a:rPr>
              <a:t> platforms.</a:t>
            </a:r>
          </a:p>
          <a:p>
            <a:pPr>
              <a:buClr>
                <a:srgbClr val="1287C3"/>
              </a:buClr>
              <a:buFont typeface="Wingdings" panose="05000000000000000000"/>
              <a:buChar char="Ø"/>
            </a:pPr>
            <a:r>
              <a:rPr lang="en-SG" dirty="0">
                <a:latin typeface="Calibri" pitchFamily="34" charset="0"/>
                <a:cs typeface="Calibri" pitchFamily="34" charset="0"/>
              </a:rPr>
              <a:t>Blockbusting</a:t>
            </a:r>
            <a:r>
              <a:rPr lang="en-US" dirty="0">
                <a:latin typeface="Calibri" pitchFamily="34" charset="0"/>
                <a:cs typeface="Calibri" pitchFamily="34" charset="0"/>
              </a:rPr>
              <a:t> enables the integration of </a:t>
            </a:r>
            <a:r>
              <a:rPr lang="en-SG" dirty="0">
                <a:latin typeface="Calibri" pitchFamily="34" charset="0"/>
                <a:cs typeface="Calibri" pitchFamily="34" charset="0"/>
              </a:rPr>
              <a:t>Io T</a:t>
            </a:r>
            <a:r>
              <a:rPr lang="en-US" dirty="0">
                <a:latin typeface="Calibri" pitchFamily="34" charset="0"/>
                <a:cs typeface="Calibri" pitchFamily="34" charset="0"/>
              </a:rPr>
              <a:t> and </a:t>
            </a:r>
            <a:r>
              <a:rPr lang="en-SG" dirty="0">
                <a:latin typeface="Calibri" pitchFamily="34" charset="0"/>
                <a:cs typeface="Calibri" pitchFamily="34" charset="0"/>
              </a:rPr>
              <a:t>block chain</a:t>
            </a:r>
            <a:r>
              <a:rPr lang="en-US" dirty="0">
                <a:latin typeface="Calibri" pitchFamily="34" charset="0"/>
                <a:cs typeface="Calibri" pitchFamily="34" charset="0"/>
              </a:rPr>
              <a:t> technologies, creating transparent, fault-tolerant, immutable, and </a:t>
            </a:r>
            <a:r>
              <a:rPr lang="en-SG" dirty="0">
                <a:latin typeface="Calibri" pitchFamily="34" charset="0"/>
                <a:cs typeface="Calibri" pitchFamily="34" charset="0"/>
              </a:rPr>
              <a:t>editable</a:t>
            </a:r>
            <a:r>
              <a:rPr lang="en-US" dirty="0">
                <a:latin typeface="Calibri" pitchFamily="34" charset="0"/>
                <a:cs typeface="Calibri" pitchFamily="34" charset="0"/>
              </a:rPr>
              <a:t> records which can be used for an agri-food traceability system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1" y="0"/>
            <a:ext cx="12192000" cy="6858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 name="Content Placeholder 2"/>
          <p:cNvSpPr>
            <a:spLocks noGrp="1"/>
          </p:cNvSpPr>
          <p:nvPr>
            <p:ph idx="1"/>
          </p:nvPr>
        </p:nvSpPr>
        <p:spPr>
          <a:xfrm>
            <a:off x="233465" y="1844882"/>
            <a:ext cx="11157626" cy="3417782"/>
          </a:xfrm>
        </p:spPr>
        <p:txBody>
          <a:bodyPr anchor="ctr">
            <a:normAutofit/>
          </a:bodyPr>
          <a:lstStyle/>
          <a:p>
            <a:pPr marL="0" indent="0">
              <a:buNone/>
            </a:pPr>
            <a:r>
              <a:rPr lang="en-US" sz="2000" dirty="0">
                <a:latin typeface="Times New Roman" panose="02020603050405020304"/>
                <a:cs typeface="Arial" panose="020B0604020202020204"/>
              </a:rPr>
              <a:t>      </a:t>
            </a:r>
            <a:r>
              <a:rPr lang="en-US" sz="1600" dirty="0">
                <a:latin typeface="Times New Roman" panose="02020603050405020304"/>
                <a:cs typeface="Arial" panose="020B0604020202020204"/>
              </a:rPr>
              <a:t>              </a:t>
            </a:r>
            <a:r>
              <a:rPr lang="en-US" sz="9600" b="1" dirty="0">
                <a:latin typeface="Times New Roman" panose="02020603050405020304"/>
                <a:cs typeface="Arial" panose="020B0604020202020204"/>
              </a:rPr>
              <a:t>THANKING YOU</a:t>
            </a:r>
            <a:endParaRPr lang="en-US" sz="4000" b="1" dirty="0"/>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463270"/>
            <a:ext cx="10018713" cy="1058033"/>
          </a:xfrm>
        </p:spPr>
        <p:txBody>
          <a:bodyPr/>
          <a:lstStyle/>
          <a:p>
            <a:r>
              <a:rPr lang="en-IN" b="1" dirty="0">
                <a:ln/>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rPr>
              <a:t>     </a:t>
            </a:r>
          </a:p>
        </p:txBody>
      </p:sp>
      <p:sp>
        <p:nvSpPr>
          <p:cNvPr id="3" name="Content Placeholder 2"/>
          <p:cNvSpPr>
            <a:spLocks noGrp="1"/>
          </p:cNvSpPr>
          <p:nvPr>
            <p:ph idx="1"/>
          </p:nvPr>
        </p:nvSpPr>
        <p:spPr>
          <a:xfrm>
            <a:off x="1251044" y="1739003"/>
            <a:ext cx="10018713" cy="4061528"/>
          </a:xfrm>
        </p:spPr>
        <p:txBody>
          <a:bodyPr>
            <a:scene3d>
              <a:camera prst="orthographicFront"/>
              <a:lightRig rig="threePt" dir="t"/>
            </a:scene3d>
          </a:bodyPr>
          <a:lstStyle/>
          <a:p>
            <a:pPr>
              <a:buFont typeface="Wingdings" panose="05000000000000000000"/>
              <a:buChar char="Ø"/>
            </a:pPr>
            <a:r>
              <a:rPr lang="en-US" dirty="0">
                <a:ln/>
                <a:solidFill>
                  <a:schemeClr val="tx1"/>
                </a:solidFill>
                <a:effectLst>
                  <a:outerShdw blurRad="38100" dist="19050" dir="2700000" algn="tl" rotWithShape="0">
                    <a:schemeClr val="dk1">
                      <a:alpha val="40000"/>
                    </a:schemeClr>
                  </a:outerShdw>
                </a:effectLst>
                <a:latin typeface="Calibri" pitchFamily="34" charset="0"/>
                <a:cs typeface="Calibri" pitchFamily="34" charset="0"/>
              </a:rPr>
              <a:t>A food shortage, which has increased with the climate crisis, will be one of the biggest problems of the world, together with water scarcity, in the future and will damage the sustainability of the food supply system. </a:t>
            </a:r>
          </a:p>
          <a:p>
            <a:pPr marL="0" indent="0">
              <a:buClr>
                <a:srgbClr val="1287C3"/>
              </a:buClr>
              <a:buNone/>
            </a:pPr>
            <a:endParaRPr lang="en-US" dirty="0">
              <a:ln/>
              <a:solidFill>
                <a:schemeClr val="tx1"/>
              </a:solidFill>
              <a:effectLst>
                <a:outerShdw blurRad="38100" dist="19050" dir="2700000" algn="tl" rotWithShape="0">
                  <a:schemeClr val="dk1">
                    <a:alpha val="40000"/>
                  </a:schemeClr>
                </a:outerShdw>
              </a:effectLst>
              <a:latin typeface="Calibri" pitchFamily="34" charset="0"/>
              <a:cs typeface="Calibri" pitchFamily="34" charset="0"/>
            </a:endParaRPr>
          </a:p>
          <a:p>
            <a:pPr>
              <a:buClr>
                <a:srgbClr val="1287C3"/>
              </a:buClr>
              <a:buFont typeface="Wingdings" panose="05000000000000000000"/>
              <a:buChar char="Ø"/>
            </a:pPr>
            <a:r>
              <a:rPr lang="en-US" dirty="0">
                <a:ln/>
                <a:solidFill>
                  <a:schemeClr val="tx1"/>
                </a:solidFill>
                <a:effectLst>
                  <a:outerShdw blurRad="38100" dist="19050" dir="2700000" algn="tl" rotWithShape="0">
                    <a:schemeClr val="dk1">
                      <a:alpha val="40000"/>
                    </a:schemeClr>
                  </a:outerShdw>
                </a:effectLst>
                <a:latin typeface="Calibri" pitchFamily="34" charset="0"/>
                <a:cs typeface="Calibri" pitchFamily="34" charset="0"/>
              </a:rPr>
              <a:t>The importance of food tracking even more. The exorbitant price increases after the COVID-19 pandemic are the most concrete indicators </a:t>
            </a:r>
            <a:endParaRPr lang="en-US" dirty="0">
              <a:ln/>
              <a:solidFill>
                <a:schemeClr val="tx1"/>
              </a:solidFill>
              <a:effectLst>
                <a:outerShdw blurRad="38100" dist="19050" dir="2700000" algn="tl" rotWithShape="0">
                  <a:schemeClr val="dk1">
                    <a:alpha val="40000"/>
                  </a:schemeClr>
                </a:outerShdw>
              </a:effectLst>
              <a:highlight>
                <a:srgbClr val="FFFFFF"/>
              </a:highlight>
              <a:latin typeface="Calibri" pitchFamily="34" charset="0"/>
              <a:cs typeface="Calibri" pitchFamily="34" charset="0"/>
            </a:endParaRPr>
          </a:p>
          <a:p>
            <a:pPr>
              <a:buClr>
                <a:srgbClr val="1287C3"/>
              </a:buClr>
            </a:pPr>
            <a:endParaRPr lang="en-US" dirty="0">
              <a:ln/>
              <a:solidFill>
                <a:schemeClr val="tx1"/>
              </a:solidFill>
              <a:effectLst>
                <a:outerShdw blurRad="38100" dist="19050" dir="2700000" algn="tl" rotWithShape="0">
                  <a:schemeClr val="dk1">
                    <a:alpha val="40000"/>
                  </a:schemeClr>
                </a:outerShdw>
              </a:effectLst>
              <a:highlight>
                <a:srgbClr val="FFFFFF"/>
              </a:highlight>
              <a:latin typeface="Times New Roman" panose="02020603050405020304"/>
              <a:cs typeface="Times New Roman" panose="02020603050405020304"/>
            </a:endParaRPr>
          </a:p>
        </p:txBody>
      </p:sp>
      <p:sp>
        <p:nvSpPr>
          <p:cNvPr id="4" name="Rectangle 3"/>
          <p:cNvSpPr/>
          <p:nvPr/>
        </p:nvSpPr>
        <p:spPr>
          <a:xfrm>
            <a:off x="1945252" y="529126"/>
            <a:ext cx="4464879" cy="646331"/>
          </a:xfrm>
          <a:prstGeom prst="rect">
            <a:avLst/>
          </a:prstGeom>
        </p:spPr>
        <p:txBody>
          <a:bodyPr wrap="square">
            <a:spAutoFit/>
          </a:bodyPr>
          <a:lstStyle/>
          <a:p>
            <a:r>
              <a:rPr lang="en-US" sz="3600" b="1" dirty="0" smtClean="0">
                <a:latin typeface="Times New Roman" panose="02020603050405020304"/>
                <a:cs typeface="Times New Roman" panose="02020603050405020304"/>
              </a:rPr>
              <a:t>INTRODUCTION</a:t>
            </a:r>
            <a:endParaRPr lang="en-US"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468740"/>
            <a:ext cx="10018713" cy="4322460"/>
          </a:xfrm>
        </p:spPr>
        <p:txBody>
          <a:bodyPr/>
          <a:lstStyle/>
          <a:p>
            <a:pPr>
              <a:buFont typeface="Wingdings" panose="05000000000000000000"/>
              <a:buChar char="Ø"/>
            </a:pPr>
            <a:r>
              <a:rPr lang="en-US" dirty="0">
                <a:latin typeface="Calibri" pitchFamily="34" charset="0"/>
                <a:cs typeface="Calibri" pitchFamily="34" charset="0"/>
              </a:rPr>
              <a:t>In this study, the establishment of a block chain-based food tracking system in Turkey, its operation, and its results will be discussed. It was concluded that 97.54% </a:t>
            </a:r>
          </a:p>
          <a:p>
            <a:pPr>
              <a:buClr>
                <a:srgbClr val="1287C3"/>
              </a:buClr>
              <a:buFont typeface="Wingdings" panose="05000000000000000000"/>
              <a:buChar char="Ø"/>
            </a:pPr>
            <a:endParaRPr lang="en-US" dirty="0">
              <a:latin typeface="Calibri" pitchFamily="34" charset="0"/>
              <a:cs typeface="Calibri" pitchFamily="34" charset="0"/>
            </a:endParaRPr>
          </a:p>
          <a:p>
            <a:pPr>
              <a:buClr>
                <a:srgbClr val="1287C3"/>
              </a:buClr>
              <a:buFont typeface="Wingdings" panose="05000000000000000000"/>
              <a:buChar char="Ø"/>
            </a:pPr>
            <a:r>
              <a:rPr lang="en-US" dirty="0">
                <a:latin typeface="Calibri" pitchFamily="34" charset="0"/>
                <a:cs typeface="Calibri" pitchFamily="34" charset="0"/>
              </a:rPr>
              <a:t>The participants using the established system found the application useful and wanted such an application to become widespread. </a:t>
            </a:r>
          </a:p>
        </p:txBody>
      </p:sp>
      <p:sp>
        <p:nvSpPr>
          <p:cNvPr id="5" name="Rectangle 4"/>
          <p:cNvSpPr/>
          <p:nvPr/>
        </p:nvSpPr>
        <p:spPr>
          <a:xfrm>
            <a:off x="1941625" y="538456"/>
            <a:ext cx="2698175" cy="646331"/>
          </a:xfrm>
          <a:prstGeom prst="rect">
            <a:avLst/>
          </a:prstGeom>
        </p:spPr>
        <p:txBody>
          <a:bodyPr wrap="none">
            <a:spAutoFit/>
          </a:bodyPr>
          <a:lstStyle/>
          <a:p>
            <a:pPr>
              <a:buClr>
                <a:srgbClr val="1287C3"/>
              </a:buClr>
            </a:pPr>
            <a:r>
              <a:rPr lang="en-IN" sz="3600" b="1" dirty="0" smtClean="0">
                <a:ln/>
                <a:effectLst>
                  <a:outerShdw blurRad="38100" dist="19050" dir="2700000" algn="tl" rotWithShape="0">
                    <a:schemeClr val="dk1">
                      <a:alpha val="40000"/>
                    </a:schemeClr>
                  </a:outerShdw>
                </a:effectLst>
                <a:latin typeface="Times New Roman" panose="02020603050405020304"/>
                <a:cs typeface="Times New Roman" panose="02020603050405020304"/>
              </a:rPr>
              <a:t>ABSTRACT</a:t>
            </a:r>
            <a:endParaRPr lang="en-US" sz="36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406594"/>
            <a:ext cx="10018713" cy="1019684"/>
          </a:xfrm>
        </p:spPr>
        <p:txBody>
          <a:bodyPr>
            <a:normAutofit/>
          </a:bodyPr>
          <a:lstStyle/>
          <a:p>
            <a:r>
              <a:rPr lang="en-US" b="1" dirty="0">
                <a:latin typeface="Times New Roman" panose="02020603050405020304"/>
                <a:cs typeface="Times New Roman" panose="02020603050405020304"/>
              </a:rPr>
              <a:t>PURPOSED SYSTEM  </a:t>
            </a:r>
          </a:p>
        </p:txBody>
      </p:sp>
      <p:sp>
        <p:nvSpPr>
          <p:cNvPr id="3" name="Content Placeholder 2"/>
          <p:cNvSpPr>
            <a:spLocks noGrp="1"/>
          </p:cNvSpPr>
          <p:nvPr>
            <p:ph idx="1"/>
          </p:nvPr>
        </p:nvSpPr>
        <p:spPr>
          <a:xfrm>
            <a:off x="1484310" y="1538542"/>
            <a:ext cx="10018713" cy="4252658"/>
          </a:xfrm>
        </p:spPr>
        <p:txBody>
          <a:bodyPr/>
          <a:lstStyle/>
          <a:p>
            <a:pPr>
              <a:buFont typeface="Wingdings" panose="05000000000000000000"/>
              <a:buChar char="Ø"/>
            </a:pPr>
            <a:r>
              <a:rPr lang="en-US" dirty="0">
                <a:latin typeface="Calibri" pitchFamily="34" charset="0"/>
                <a:cs typeface="Calibri" pitchFamily="34" charset="0"/>
              </a:rPr>
              <a:t>To define block chain technology, it is technology that eliminates the need for a central trust or authority, allowing trust to be distributed participants In the system.</a:t>
            </a:r>
          </a:p>
          <a:p>
            <a:pPr>
              <a:buClr>
                <a:srgbClr val="1287C3"/>
              </a:buClr>
              <a:buFont typeface="Wingdings" panose="05000000000000000000"/>
              <a:buChar char="Ø"/>
            </a:pPr>
            <a:endParaRPr lang="en-US" dirty="0">
              <a:latin typeface="Calibri" pitchFamily="34" charset="0"/>
              <a:cs typeface="Calibri" pitchFamily="34" charset="0"/>
            </a:endParaRPr>
          </a:p>
          <a:p>
            <a:pPr>
              <a:buClr>
                <a:srgbClr val="1287C3"/>
              </a:buClr>
              <a:buFont typeface="Wingdings" panose="05000000000000000000"/>
              <a:buChar char="Ø"/>
            </a:pPr>
            <a:r>
              <a:rPr lang="en-US" dirty="0">
                <a:latin typeface="Calibri" pitchFamily="34" charset="0"/>
                <a:cs typeface="Calibri" pitchFamily="34" charset="0"/>
              </a:rPr>
              <a:t>The hash code of the block, the hash code of the previous block, the index information, and the nonce value.</a:t>
            </a:r>
          </a:p>
          <a:p>
            <a:pPr>
              <a:buClr>
                <a:srgbClr val="1287C3"/>
              </a:buClr>
            </a:pP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508247"/>
            <a:ext cx="10018713" cy="1353104"/>
          </a:xfrm>
        </p:spPr>
        <p:txBody>
          <a:bodyPr>
            <a:normAutofit/>
          </a:bodyPr>
          <a:lstStyle/>
          <a:p>
            <a:r>
              <a:rPr lang="en-US" b="1" dirty="0">
                <a:latin typeface="Times New Roman" panose="02020603050405020304"/>
                <a:cs typeface="Times New Roman" panose="02020603050405020304"/>
              </a:rPr>
              <a:t>EXISTING SYSTEM</a:t>
            </a:r>
          </a:p>
        </p:txBody>
      </p:sp>
      <p:sp>
        <p:nvSpPr>
          <p:cNvPr id="3" name="Content Placeholder 2"/>
          <p:cNvSpPr>
            <a:spLocks noGrp="1"/>
          </p:cNvSpPr>
          <p:nvPr>
            <p:ph idx="1"/>
          </p:nvPr>
        </p:nvSpPr>
        <p:spPr>
          <a:xfrm>
            <a:off x="1484310" y="2104747"/>
            <a:ext cx="10018713" cy="3686453"/>
          </a:xfrm>
        </p:spPr>
        <p:txBody>
          <a:bodyPr/>
          <a:lstStyle/>
          <a:p>
            <a:pPr>
              <a:buFont typeface="Wingdings" panose="05000000000000000000"/>
              <a:buChar char="Ø"/>
            </a:pPr>
            <a:r>
              <a:rPr lang="en-US" dirty="0">
                <a:latin typeface="Calibri" pitchFamily="34" charset="0"/>
                <a:cs typeface="Calibri" pitchFamily="34" charset="0"/>
              </a:rPr>
              <a:t>Focus on the increasingly serious problem of food safety in China and propose a </a:t>
            </a:r>
            <a:r>
              <a:rPr lang="en-SG" dirty="0">
                <a:latin typeface="Calibri" pitchFamily="34" charset="0"/>
                <a:cs typeface="Calibri" pitchFamily="34" charset="0"/>
              </a:rPr>
              <a:t>block chain</a:t>
            </a:r>
            <a:r>
              <a:rPr lang="en-US" dirty="0">
                <a:latin typeface="Calibri" pitchFamily="34" charset="0"/>
                <a:cs typeface="Calibri" pitchFamily="34" charset="0"/>
              </a:rPr>
              <a:t> solution for the agriculture supply chain, based on the information and transaction security between all the involved parties.</a:t>
            </a:r>
          </a:p>
          <a:p>
            <a:pPr>
              <a:buClr>
                <a:srgbClr val="1287C3"/>
              </a:buClr>
              <a:buFont typeface="Wingdings" panose="05000000000000000000"/>
              <a:buChar char="Ø"/>
            </a:pPr>
            <a:endParaRPr lang="en-US" dirty="0">
              <a:latin typeface="Calibri" pitchFamily="34" charset="0"/>
              <a:cs typeface="Calibri" pitchFamily="34" charset="0"/>
            </a:endParaRPr>
          </a:p>
          <a:p>
            <a:pPr>
              <a:buClr>
                <a:srgbClr val="1287C3"/>
              </a:buClr>
              <a:buFont typeface="Wingdings" panose="05000000000000000000"/>
              <a:buChar char="Ø"/>
            </a:pPr>
            <a:r>
              <a:rPr lang="en-US" dirty="0">
                <a:latin typeface="Calibri" pitchFamily="34" charset="0"/>
                <a:cs typeface="Calibri" pitchFamily="34" charset="0"/>
              </a:rPr>
              <a:t>The significance of voluntary traceability is highlighted, focusing on the volume and the quality of the data collected for each product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6319" y="240588"/>
            <a:ext cx="10018713" cy="1441881"/>
          </a:xfrm>
        </p:spPr>
        <p:txBody>
          <a:bodyPr vert="horz" lIns="91440" tIns="45720" rIns="91440" bIns="45720" rtlCol="0" anchor="ctr">
            <a:noAutofit/>
          </a:bodyPr>
          <a:lstStyle/>
          <a:p>
            <a:r>
              <a:rPr lang="en-IN" b="1" dirty="0">
                <a:latin typeface="Times New Roman" panose="02020603050405020304"/>
                <a:cs typeface="Times New Roman" panose="02020603050405020304"/>
              </a:rPr>
              <a:t>REQUIREMENT</a:t>
            </a:r>
            <a:r>
              <a:rPr lang="en-IN" dirty="0">
                <a:latin typeface="Times New Roman" panose="02020603050405020304"/>
                <a:cs typeface="Times New Roman" panose="02020603050405020304"/>
              </a:rPr>
              <a:t> </a:t>
            </a:r>
            <a:r>
              <a:rPr lang="en-IN" b="1" dirty="0">
                <a:latin typeface="Times New Roman" panose="02020603050405020304"/>
                <a:cs typeface="Times New Roman" panose="02020603050405020304"/>
              </a:rPr>
              <a:t>SPECIFICATION</a:t>
            </a:r>
            <a:endParaRPr lang="en-US" b="1" dirty="0">
              <a:latin typeface="Times New Roman" panose="02020603050405020304"/>
              <a:cs typeface="Times New Roman" panose="02020603050405020304"/>
            </a:endParaRPr>
          </a:p>
          <a:p>
            <a:endParaRPr lang="en-US" dirty="0"/>
          </a:p>
        </p:txBody>
      </p:sp>
      <p:sp>
        <p:nvSpPr>
          <p:cNvPr id="3" name="Content Placeholder 2"/>
          <p:cNvSpPr>
            <a:spLocks noGrp="1"/>
          </p:cNvSpPr>
          <p:nvPr>
            <p:ph idx="1"/>
          </p:nvPr>
        </p:nvSpPr>
        <p:spPr>
          <a:xfrm>
            <a:off x="1335020" y="2556588"/>
            <a:ext cx="10244269" cy="3666930"/>
          </a:xfrm>
        </p:spPr>
        <p:txBody>
          <a:bodyPr vert="horz" lIns="91440" tIns="45720" rIns="91440" bIns="45720" rtlCol="0" anchor="ctr">
            <a:noAutofit/>
          </a:bodyPr>
          <a:lstStyle/>
          <a:p>
            <a:pPr>
              <a:spcBef>
                <a:spcPts val="1000"/>
              </a:spcBef>
              <a:spcAft>
                <a:spcPts val="0"/>
              </a:spcAft>
              <a:buFont typeface="Wingdings" panose="05000000000000000000"/>
              <a:buChar char="Ø"/>
            </a:pPr>
            <a:r>
              <a:rPr lang="en-IN" sz="2800" b="1" dirty="0">
                <a:latin typeface="Calibri" pitchFamily="34" charset="0"/>
                <a:cs typeface="Calibri" pitchFamily="34" charset="0"/>
              </a:rPr>
              <a:t>Hardware Requirements :</a:t>
            </a:r>
            <a:endParaRPr lang="en-US" sz="2800" dirty="0">
              <a:latin typeface="Calibri" pitchFamily="34" charset="0"/>
              <a:cs typeface="Calibri" pitchFamily="34" charset="0"/>
            </a:endParaRPr>
          </a:p>
          <a:p>
            <a:pPr>
              <a:spcBef>
                <a:spcPts val="1000"/>
              </a:spcBef>
              <a:spcAft>
                <a:spcPts val="0"/>
              </a:spcAft>
              <a:buClr>
                <a:srgbClr val="1287C3"/>
              </a:buClr>
            </a:pPr>
            <a:r>
              <a:rPr lang="en-IN" sz="2800" dirty="0" smtClean="0">
                <a:latin typeface="Calibri" pitchFamily="34" charset="0"/>
                <a:cs typeface="Calibri" pitchFamily="34" charset="0"/>
              </a:rPr>
              <a:t>Processor</a:t>
            </a:r>
            <a:r>
              <a:rPr lang="en-IN" sz="2800" dirty="0">
                <a:latin typeface="Calibri" pitchFamily="34" charset="0"/>
                <a:cs typeface="Calibri" pitchFamily="34" charset="0"/>
              </a:rPr>
              <a:t>: AMD PRO A4-4350B R4, 5 Computer Cores 2C+3G. </a:t>
            </a:r>
            <a:endParaRPr lang="en-US" sz="2800" dirty="0">
              <a:latin typeface="Calibri" pitchFamily="34" charset="0"/>
              <a:cs typeface="Calibri" pitchFamily="34" charset="0"/>
            </a:endParaRPr>
          </a:p>
          <a:p>
            <a:pPr>
              <a:spcBef>
                <a:spcPts val="1000"/>
              </a:spcBef>
              <a:spcAft>
                <a:spcPts val="0"/>
              </a:spcAft>
              <a:buClr>
                <a:srgbClr val="1287C3"/>
              </a:buClr>
            </a:pPr>
            <a:r>
              <a:rPr lang="en-IN" sz="2800" dirty="0" smtClean="0">
                <a:latin typeface="Calibri" pitchFamily="34" charset="0"/>
                <a:cs typeface="Calibri" pitchFamily="34" charset="0"/>
              </a:rPr>
              <a:t>Memory(Ram</a:t>
            </a:r>
            <a:r>
              <a:rPr lang="en-IN" sz="2800" dirty="0">
                <a:latin typeface="Calibri" pitchFamily="34" charset="0"/>
                <a:cs typeface="Calibri" pitchFamily="34" charset="0"/>
              </a:rPr>
              <a:t>):4 GB </a:t>
            </a:r>
            <a:r>
              <a:rPr lang="en-US" sz="2800" dirty="0">
                <a:latin typeface="Calibri" pitchFamily="34" charset="0"/>
                <a:cs typeface="Calibri" pitchFamily="34" charset="0"/>
              </a:rPr>
              <a:t>Ram</a:t>
            </a:r>
            <a:r>
              <a:rPr lang="en-IN" sz="2800" dirty="0">
                <a:latin typeface="Calibri" pitchFamily="34" charset="0"/>
                <a:cs typeface="Calibri" pitchFamily="34" charset="0"/>
              </a:rPr>
              <a:t>.</a:t>
            </a:r>
            <a:endParaRPr lang="en-US" sz="2800" dirty="0">
              <a:latin typeface="Calibri" pitchFamily="34" charset="0"/>
              <a:cs typeface="Calibri" pitchFamily="34" charset="0"/>
            </a:endParaRPr>
          </a:p>
          <a:p>
            <a:pPr>
              <a:spcBef>
                <a:spcPts val="1000"/>
              </a:spcBef>
              <a:spcAft>
                <a:spcPts val="0"/>
              </a:spcAft>
              <a:buClr>
                <a:srgbClr val="1287C3"/>
              </a:buClr>
            </a:pPr>
            <a:r>
              <a:rPr lang="en-IN" sz="2800" dirty="0" smtClean="0">
                <a:latin typeface="Calibri" pitchFamily="34" charset="0"/>
                <a:cs typeface="Calibri" pitchFamily="34" charset="0"/>
              </a:rPr>
              <a:t>System</a:t>
            </a:r>
            <a:r>
              <a:rPr lang="en-IN" sz="2800" dirty="0">
                <a:latin typeface="Calibri" pitchFamily="34" charset="0"/>
                <a:cs typeface="Calibri" pitchFamily="34" charset="0"/>
              </a:rPr>
              <a:t>: 64-Bit Operating System. </a:t>
            </a:r>
            <a:endParaRPr lang="en-US" sz="2800" dirty="0">
              <a:latin typeface="Calibri" pitchFamily="34" charset="0"/>
              <a:cs typeface="Calibri" pitchFamily="34" charset="0"/>
            </a:endParaRPr>
          </a:p>
          <a:p>
            <a:pPr>
              <a:spcBef>
                <a:spcPts val="1000"/>
              </a:spcBef>
              <a:spcAft>
                <a:spcPts val="0"/>
              </a:spcAft>
              <a:buClr>
                <a:srgbClr val="1287C3"/>
              </a:buClr>
              <a:buFont typeface="Wingdings" panose="05000000000000000000"/>
              <a:buChar char="Ø"/>
            </a:pPr>
            <a:r>
              <a:rPr lang="en-IN" sz="2800" b="1" dirty="0">
                <a:latin typeface="Calibri" pitchFamily="34" charset="0"/>
                <a:cs typeface="Calibri" pitchFamily="34" charset="0"/>
              </a:rPr>
              <a:t>Software Requirements :</a:t>
            </a:r>
            <a:endParaRPr lang="en-US" sz="2800" dirty="0">
              <a:latin typeface="Calibri" pitchFamily="34" charset="0"/>
              <a:cs typeface="Calibri" pitchFamily="34" charset="0"/>
            </a:endParaRPr>
          </a:p>
          <a:p>
            <a:pPr>
              <a:spcBef>
                <a:spcPts val="1000"/>
              </a:spcBef>
              <a:spcAft>
                <a:spcPts val="0"/>
              </a:spcAft>
              <a:buClr>
                <a:srgbClr val="1287C3"/>
              </a:buClr>
            </a:pPr>
            <a:r>
              <a:rPr lang="en-IN" sz="2800" dirty="0" smtClean="0">
                <a:latin typeface="Calibri" pitchFamily="34" charset="0"/>
                <a:cs typeface="Calibri" pitchFamily="34" charset="0"/>
              </a:rPr>
              <a:t>Operating </a:t>
            </a:r>
            <a:r>
              <a:rPr lang="en-IN" sz="2800" dirty="0">
                <a:latin typeface="Calibri" pitchFamily="34" charset="0"/>
                <a:cs typeface="Calibri" pitchFamily="34" charset="0"/>
              </a:rPr>
              <a:t>System: Windows 10.</a:t>
            </a:r>
            <a:endParaRPr lang="en-US" sz="2800" dirty="0">
              <a:latin typeface="Calibri" pitchFamily="34" charset="0"/>
              <a:cs typeface="Calibri" pitchFamily="34" charset="0"/>
            </a:endParaRPr>
          </a:p>
          <a:p>
            <a:pPr>
              <a:spcBef>
                <a:spcPts val="1000"/>
              </a:spcBef>
              <a:spcAft>
                <a:spcPts val="0"/>
              </a:spcAft>
              <a:buClr>
                <a:srgbClr val="1287C3"/>
              </a:buClr>
            </a:pPr>
            <a:r>
              <a:rPr lang="en-IN" sz="2800" dirty="0" smtClean="0">
                <a:latin typeface="Calibri" pitchFamily="34" charset="0"/>
                <a:cs typeface="Calibri" pitchFamily="34" charset="0"/>
              </a:rPr>
              <a:t>Programming</a:t>
            </a:r>
            <a:r>
              <a:rPr lang="en-IN" sz="2800" dirty="0">
                <a:latin typeface="Calibri" pitchFamily="34" charset="0"/>
                <a:cs typeface="Calibri" pitchFamily="34" charset="0"/>
              </a:rPr>
              <a:t> Languages: React </a:t>
            </a:r>
            <a:r>
              <a:rPr lang="en-IN" sz="2800" dirty="0" err="1">
                <a:latin typeface="Calibri" pitchFamily="34" charset="0"/>
                <a:cs typeface="Calibri" pitchFamily="34" charset="0"/>
              </a:rPr>
              <a:t>js</a:t>
            </a:r>
            <a:r>
              <a:rPr lang="en-IN" sz="2800" dirty="0">
                <a:latin typeface="Calibri" pitchFamily="34" charset="0"/>
                <a:cs typeface="Calibri" pitchFamily="34" charset="0"/>
              </a:rPr>
              <a:t> , Blockchain . </a:t>
            </a:r>
            <a:endParaRPr lang="en-US" sz="2800" dirty="0">
              <a:latin typeface="Calibri" pitchFamily="34" charset="0"/>
              <a:cs typeface="Calibri" pitchFamily="34" charset="0"/>
            </a:endParaRPr>
          </a:p>
          <a:p>
            <a:pPr>
              <a:spcBef>
                <a:spcPts val="1000"/>
              </a:spcBef>
              <a:spcAft>
                <a:spcPts val="0"/>
              </a:spcAft>
              <a:buClr>
                <a:srgbClr val="1287C3"/>
              </a:buClr>
            </a:pPr>
            <a:r>
              <a:rPr lang="en-IN" sz="2800" dirty="0" smtClean="0">
                <a:latin typeface="Calibri" pitchFamily="34" charset="0"/>
                <a:cs typeface="Calibri" pitchFamily="34" charset="0"/>
              </a:rPr>
              <a:t>Text </a:t>
            </a:r>
            <a:r>
              <a:rPr lang="en-IN" sz="2800" dirty="0">
                <a:latin typeface="Calibri" pitchFamily="34" charset="0"/>
                <a:cs typeface="Calibri" pitchFamily="34" charset="0"/>
              </a:rPr>
              <a:t>Editor: Microsoft Visual Code &amp; Sublime Text.</a:t>
            </a:r>
            <a:endParaRPr lang="en-US" sz="2800" dirty="0">
              <a:latin typeface="Calibri" pitchFamily="34" charset="0"/>
              <a:cs typeface="Calibri" pitchFamily="34" charset="0"/>
            </a:endParaRPr>
          </a:p>
          <a:p>
            <a:pPr>
              <a:spcBef>
                <a:spcPts val="1000"/>
              </a:spcBef>
              <a:spcAft>
                <a:spcPts val="0"/>
              </a:spcAft>
              <a:buClr>
                <a:srgbClr val="1287C3"/>
              </a:buClr>
            </a:pPr>
            <a:r>
              <a:rPr lang="en-IN" sz="2800" dirty="0" smtClean="0">
                <a:latin typeface="Calibri" pitchFamily="34" charset="0"/>
                <a:cs typeface="Calibri" pitchFamily="34" charset="0"/>
              </a:rPr>
              <a:t>Hosting </a:t>
            </a:r>
            <a:r>
              <a:rPr lang="en-IN" sz="2800" dirty="0">
                <a:latin typeface="Calibri" pitchFamily="34" charset="0"/>
                <a:cs typeface="Calibri" pitchFamily="34" charset="0"/>
              </a:rPr>
              <a:t>and Deployment: GitHub or Webhost000.</a:t>
            </a:r>
            <a:endParaRPr lang="en-US" sz="2800" dirty="0">
              <a:latin typeface="Calibri" pitchFamily="34" charset="0"/>
              <a:cs typeface="Calibri" pitchFamily="34" charset="0"/>
            </a:endParaRPr>
          </a:p>
          <a:p>
            <a:pPr>
              <a:spcBef>
                <a:spcPts val="1000"/>
              </a:spcBef>
              <a:spcAft>
                <a:spcPts val="0"/>
              </a:spcAft>
              <a:buClr>
                <a:srgbClr val="1287C3"/>
              </a:buClr>
            </a:pPr>
            <a:endParaRPr lang="en-IN" sz="2800" dirty="0">
              <a:latin typeface="Calibri" pitchFamily="34" charset="0"/>
              <a:cs typeface="Calibri" pitchFamily="34" charset="0"/>
            </a:endParaRPr>
          </a:p>
          <a:p>
            <a:pPr>
              <a:buClr>
                <a:srgbClr val="1287C3"/>
              </a:buClr>
            </a:pPr>
            <a:endParaRPr lang="en-US" sz="2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315898"/>
            <a:ext cx="10018713" cy="1552851"/>
          </a:xfrm>
        </p:spPr>
        <p:txBody>
          <a:bodyPr>
            <a:normAutofit/>
          </a:bodyPr>
          <a:lstStyle/>
          <a:p>
            <a:r>
              <a:rPr lang="en-US" b="1" dirty="0">
                <a:latin typeface="Arial" panose="020B0604020202020204"/>
                <a:cs typeface="Arial" panose="020B0604020202020204"/>
              </a:rPr>
              <a:t>PROJECT OVERVIEW   </a:t>
            </a:r>
            <a:endParaRPr lang="en-US" dirty="0"/>
          </a:p>
        </p:txBody>
      </p:sp>
      <p:sp>
        <p:nvSpPr>
          <p:cNvPr id="3" name="Content Placeholder 2"/>
          <p:cNvSpPr>
            <a:spLocks noGrp="1"/>
          </p:cNvSpPr>
          <p:nvPr>
            <p:ph idx="1"/>
          </p:nvPr>
        </p:nvSpPr>
        <p:spPr>
          <a:xfrm>
            <a:off x="1484310" y="1875407"/>
            <a:ext cx="10018713" cy="3915793"/>
          </a:xfrm>
        </p:spPr>
        <p:txBody>
          <a:bodyPr/>
          <a:lstStyle/>
          <a:p>
            <a:pPr>
              <a:buFont typeface="Wingdings" panose="05000000000000000000"/>
              <a:buChar char="Ø"/>
            </a:pPr>
            <a:r>
              <a:rPr lang="en-SG" dirty="0">
                <a:latin typeface="Calibri" pitchFamily="34" charset="0"/>
                <a:cs typeface="Calibri" pitchFamily="34" charset="0"/>
              </a:rPr>
              <a:t>T</a:t>
            </a:r>
            <a:r>
              <a:rPr lang="en-US" dirty="0">
                <a:latin typeface="Calibri" pitchFamily="34" charset="0"/>
                <a:cs typeface="Calibri" pitchFamily="34" charset="0"/>
              </a:rPr>
              <a:t>he awareness of protecting human health, which has increased on a global scale in recent years, has also shown itself in the food industry, and it has gained great importance that food be safe in order to lead a healthy life</a:t>
            </a:r>
          </a:p>
          <a:p>
            <a:pPr>
              <a:buClr>
                <a:srgbClr val="1287C3"/>
              </a:buClr>
              <a:buFont typeface="Wingdings" panose="05000000000000000000"/>
              <a:buChar char="Ø"/>
            </a:pPr>
            <a:endParaRPr lang="en-US" dirty="0">
              <a:latin typeface="Calibri" pitchFamily="34" charset="0"/>
              <a:cs typeface="Calibri" pitchFamily="34" charset="0"/>
            </a:endParaRPr>
          </a:p>
          <a:p>
            <a:pPr>
              <a:buClr>
                <a:srgbClr val="1287C3"/>
              </a:buClr>
              <a:buFont typeface="Wingdings" panose="05000000000000000000"/>
              <a:buChar char="Ø"/>
            </a:pPr>
            <a:r>
              <a:rPr lang="en-US" dirty="0">
                <a:latin typeface="Calibri" pitchFamily="34" charset="0"/>
                <a:cs typeface="Calibri" pitchFamily="34" charset="0"/>
              </a:rPr>
              <a:t>Food safety covers the whole process from the production stage of the food until it reaches the consumer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286305"/>
            <a:ext cx="10018713" cy="1101571"/>
          </a:xfrm>
        </p:spPr>
        <p:txBody>
          <a:bodyPr>
            <a:normAutofit/>
          </a:bodyPr>
          <a:lstStyle/>
          <a:p>
            <a:r>
              <a:rPr lang="en-US" b="1" dirty="0">
                <a:latin typeface="Times New Roman" panose="02020603050405020304"/>
                <a:cs typeface="Arial" panose="020B0604020202020204"/>
              </a:rPr>
              <a:t>PROBLEM SATEMENT DEFINITION</a:t>
            </a:r>
            <a:endParaRPr lang="en-US" dirty="0">
              <a:latin typeface="Times New Roman" panose="02020603050405020304"/>
              <a:cs typeface="Times New Roman" panose="02020603050405020304"/>
            </a:endParaRPr>
          </a:p>
        </p:txBody>
      </p:sp>
      <p:sp>
        <p:nvSpPr>
          <p:cNvPr id="3" name="Content Placeholder 2"/>
          <p:cNvSpPr>
            <a:spLocks noGrp="1"/>
          </p:cNvSpPr>
          <p:nvPr>
            <p:ph idx="1"/>
          </p:nvPr>
        </p:nvSpPr>
        <p:spPr>
          <a:xfrm>
            <a:off x="1484310" y="1498107"/>
            <a:ext cx="10018713" cy="4722180"/>
          </a:xfrm>
        </p:spPr>
        <p:txBody>
          <a:bodyPr>
            <a:normAutofit fontScale="92500"/>
          </a:bodyPr>
          <a:lstStyle/>
          <a:p>
            <a:pPr>
              <a:buFont typeface="Wingdings" panose="05000000000000000000"/>
              <a:buChar char="Ø"/>
            </a:pPr>
            <a:r>
              <a:rPr lang="en-US" dirty="0">
                <a:latin typeface="Calibri" pitchFamily="34" charset="0"/>
                <a:cs typeface="Calibri" pitchFamily="34" charset="0"/>
              </a:rPr>
              <a:t>A problem statement is a brief and concise explanation of a problem that needs to be addressed.</a:t>
            </a:r>
          </a:p>
          <a:p>
            <a:pPr>
              <a:buClr>
                <a:srgbClr val="1287C3"/>
              </a:buClr>
              <a:buFont typeface="Wingdings" panose="05000000000000000000"/>
              <a:buChar char="Ø"/>
            </a:pPr>
            <a:endParaRPr lang="en-US" dirty="0">
              <a:latin typeface="Calibri" pitchFamily="34" charset="0"/>
              <a:cs typeface="Calibri" pitchFamily="34" charset="0"/>
            </a:endParaRPr>
          </a:p>
          <a:p>
            <a:pPr>
              <a:buClr>
                <a:srgbClr val="1287C3"/>
              </a:buClr>
              <a:buFont typeface="Wingdings" panose="05000000000000000000"/>
              <a:buChar char="Ø"/>
            </a:pPr>
            <a:r>
              <a:rPr lang="en-US" dirty="0">
                <a:latin typeface="Calibri" pitchFamily="34" charset="0"/>
                <a:cs typeface="Calibri" pitchFamily="34" charset="0"/>
              </a:rPr>
              <a:t> The lack of an efficient and user-friendly food tracking system makes it difficult for people to monitor their food intake and achieve their nutritional goals</a:t>
            </a:r>
          </a:p>
          <a:p>
            <a:pPr>
              <a:buClr>
                <a:srgbClr val="1287C3"/>
              </a:buClr>
              <a:buFont typeface="Wingdings" panose="05000000000000000000"/>
              <a:buChar char="Ø"/>
            </a:pPr>
            <a:endParaRPr lang="en-US" dirty="0">
              <a:latin typeface="Calibri" pitchFamily="34" charset="0"/>
              <a:cs typeface="Calibri" pitchFamily="34" charset="0"/>
            </a:endParaRPr>
          </a:p>
          <a:p>
            <a:pPr>
              <a:buClr>
                <a:srgbClr val="1287C3"/>
              </a:buClr>
              <a:buFont typeface="Wingdings" panose="05000000000000000000"/>
              <a:buChar char="Ø"/>
            </a:pPr>
            <a:r>
              <a:rPr lang="en-US" dirty="0">
                <a:latin typeface="Calibri" pitchFamily="34" charset="0"/>
                <a:cs typeface="Calibri" pitchFamily="34" charset="0"/>
              </a:rPr>
              <a:t>It can also help users identify food allergies and intolerances, and provide recommendations for healthier food choices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034988"/>
          </a:xfrm>
        </p:spPr>
        <p:txBody>
          <a:bodyPr>
            <a:normAutofit/>
          </a:bodyPr>
          <a:lstStyle/>
          <a:p>
            <a:r>
              <a:rPr lang="en-US" b="1" dirty="0">
                <a:latin typeface="Times New Roman" panose="02020603050405020304"/>
                <a:cs typeface="Arial" panose="020B0604020202020204"/>
              </a:rPr>
              <a:t>FUNCTIONAL REQUIREMENTS </a:t>
            </a:r>
            <a:endParaRPr lang="en-US" dirty="0">
              <a:latin typeface="Times New Roman" panose="02020603050405020304"/>
            </a:endParaRPr>
          </a:p>
        </p:txBody>
      </p:sp>
      <p:sp>
        <p:nvSpPr>
          <p:cNvPr id="3" name="Content Placeholder 2"/>
          <p:cNvSpPr>
            <a:spLocks noGrp="1"/>
          </p:cNvSpPr>
          <p:nvPr>
            <p:ph idx="1"/>
          </p:nvPr>
        </p:nvSpPr>
        <p:spPr>
          <a:xfrm>
            <a:off x="1484310" y="1712650"/>
            <a:ext cx="10018713" cy="4759171"/>
          </a:xfrm>
        </p:spPr>
        <p:txBody>
          <a:bodyPr>
            <a:normAutofit fontScale="92500" lnSpcReduction="20000"/>
          </a:bodyPr>
          <a:lstStyle/>
          <a:p>
            <a:pPr>
              <a:buFont typeface="Wingdings" panose="05000000000000000000"/>
              <a:buChar char="Ø"/>
            </a:pPr>
            <a:r>
              <a:rPr lang="en-US" dirty="0">
                <a:latin typeface="Calibri" pitchFamily="34" charset="0"/>
                <a:cs typeface="Calibri" pitchFamily="34" charset="0"/>
              </a:rPr>
              <a:t>Customers should be able to view the status of their orders, including when they were placed, when they are expected to be ready, and when they have been delivered (if applicable).</a:t>
            </a:r>
          </a:p>
          <a:p>
            <a:pPr>
              <a:buClr>
                <a:srgbClr val="1287C3"/>
              </a:buClr>
              <a:buFont typeface="Wingdings" panose="05000000000000000000"/>
              <a:buChar char="Ø"/>
            </a:pPr>
            <a:endParaRPr lang="en-US" dirty="0">
              <a:latin typeface="Calibri" pitchFamily="34" charset="0"/>
              <a:cs typeface="Calibri" pitchFamily="34" charset="0"/>
            </a:endParaRPr>
          </a:p>
          <a:p>
            <a:pPr>
              <a:buClr>
                <a:srgbClr val="1287C3"/>
              </a:buClr>
              <a:buFont typeface="Wingdings" panose="05000000000000000000"/>
              <a:buChar char="Ø"/>
            </a:pPr>
            <a:r>
              <a:rPr lang="en-US" dirty="0">
                <a:latin typeface="Calibri" pitchFamily="34" charset="0"/>
                <a:cs typeface="Calibri" pitchFamily="34" charset="0"/>
              </a:rPr>
              <a:t>Order modification: Customers should be allowed to make changes to their orders until they are ready for preparation by the kitchen.</a:t>
            </a:r>
          </a:p>
          <a:p>
            <a:pPr>
              <a:buClr>
                <a:srgbClr val="1287C3"/>
              </a:buClr>
              <a:buFont typeface="Wingdings" panose="05000000000000000000"/>
              <a:buChar char="Ø"/>
            </a:pPr>
            <a:endParaRPr lang="en-US" dirty="0">
              <a:latin typeface="Calibri" pitchFamily="34" charset="0"/>
              <a:cs typeface="Calibri" pitchFamily="34" charset="0"/>
            </a:endParaRPr>
          </a:p>
          <a:p>
            <a:pPr>
              <a:buClr>
                <a:srgbClr val="1287C3"/>
              </a:buClr>
              <a:buFont typeface="Wingdings" panose="05000000000000000000"/>
              <a:buChar char="Ø"/>
            </a:pPr>
            <a:r>
              <a:rPr lang="en-US" dirty="0">
                <a:latin typeface="Calibri" pitchFamily="34" charset="0"/>
                <a:cs typeface="Calibri" pitchFamily="34" charset="0"/>
              </a:rPr>
              <a:t>Customers should be able to choose goods from the menu and add them to their order, as well as express any special instructions or alterations.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TotalTime>
  <Words>602</Words>
  <Application>WPS Presentation</Application>
  <PresentationFormat>Custom</PresentationFormat>
  <Paragraphs>81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Blue Waves</vt:lpstr>
      <vt:lpstr>FOOD TRACKING SYSTEM </vt:lpstr>
      <vt:lpstr>     </vt:lpstr>
      <vt:lpstr>Slide 3</vt:lpstr>
      <vt:lpstr>PURPOSED SYSTEM  </vt:lpstr>
      <vt:lpstr>EXISTING SYSTEM</vt:lpstr>
      <vt:lpstr>REQUIREMENT SPECIFICATION </vt:lpstr>
      <vt:lpstr>PROJECT OVERVIEW   </vt:lpstr>
      <vt:lpstr>PROBLEM SATEMENT DEFINITION</vt:lpstr>
      <vt:lpstr>FUNCTIONAL REQUIREMENTS </vt:lpstr>
      <vt:lpstr>NON-FUNCTIONAL REQUIREMENT </vt:lpstr>
      <vt:lpstr>TECHNICAL ARCHITECTURE DAIGRAM </vt:lpstr>
      <vt:lpstr>PROJECT DESIGNING</vt:lpstr>
      <vt:lpstr>DATA FLOW DIAGRAM</vt:lpstr>
      <vt:lpstr>OUTPUT SCREENSHOTS</vt:lpstr>
      <vt:lpstr>ADVANTAGES</vt:lpstr>
      <vt:lpstr>CONCLUSION</vt:lpstr>
      <vt:lpstr>REFERENCES </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Vijay Vijay</cp:lastModifiedBy>
  <cp:revision>493</cp:revision>
  <dcterms:created xsi:type="dcterms:W3CDTF">2023-11-05T02:50:00Z</dcterms:created>
  <dcterms:modified xsi:type="dcterms:W3CDTF">2023-11-05T07:14:08Z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5625C8C4E0E345DA8EB8328EF10F2E55_13</vt:lpwstr>
  </property>
  <property fmtid="{D5CDD505-2E9C-101B-9397-08002B2CF9AE}" pid="3" name="KSOProductBuildVer">
    <vt:lpwstr>1033-12.2.0.13215</vt:lpwstr>
  </property>
</Properties>
</file>