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0" r:id="rId1"/>
  </p:sldMasterIdLst>
  <p:notesMasterIdLst>
    <p:notesMasterId r:id="rId17"/>
  </p:notesMasterIdLst>
  <p:sldIdLst>
    <p:sldId id="256" r:id="rId2"/>
    <p:sldId id="257" r:id="rId3"/>
    <p:sldId id="258" r:id="rId4"/>
    <p:sldId id="259" r:id="rId5"/>
    <p:sldId id="260" r:id="rId6"/>
    <p:sldId id="269" r:id="rId7"/>
    <p:sldId id="291" r:id="rId8"/>
    <p:sldId id="292" r:id="rId9"/>
    <p:sldId id="293" r:id="rId10"/>
    <p:sldId id="294" r:id="rId11"/>
    <p:sldId id="295" r:id="rId12"/>
    <p:sldId id="298" r:id="rId13"/>
    <p:sldId id="297" r:id="rId14"/>
    <p:sldId id="296" r:id="rId15"/>
    <p:sldId id="290" r:id="rId16"/>
  </p:sldIdLst>
  <p:sldSz cx="13004800" cy="9753600"/>
  <p:notesSz cx="6858000" cy="9144000"/>
  <p:defaultTextStyle>
    <a:defPPr marL="0" marR="0" indent="0" algn="l" defTabSz="914354"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589"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176"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765"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354"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2941"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530"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119"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706" algn="ctr" defTabSz="58417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255" autoAdjust="0"/>
  </p:normalViewPr>
  <p:slideViewPr>
    <p:cSldViewPr>
      <p:cViewPr varScale="1">
        <p:scale>
          <a:sx n="35" d="100"/>
          <a:sy n="35" d="100"/>
        </p:scale>
        <p:origin x="-1277" y="-86"/>
      </p:cViewPr>
      <p:guideLst>
        <p:guide orient="horz" pos="3072"/>
        <p:guide pos="4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211909843"/>
      </p:ext>
    </p:extLst>
  </p:cSld>
  <p:clrMap bg1="lt1" tx1="dk1" bg2="lt2" tx2="dk2" accent1="accent1" accent2="accent2" accent3="accent3" accent4="accent4" accent5="accent5" accent6="accent6" hlink="hlink" folHlink="folHlink"/>
  <p:notesStyle>
    <a:lvl1pPr defTabSz="457176" latinLnBrk="0">
      <a:lnSpc>
        <a:spcPct val="117999"/>
      </a:lnSpc>
      <a:defRPr sz="2100">
        <a:latin typeface="Helvetica Neue"/>
        <a:ea typeface="Helvetica Neue"/>
        <a:cs typeface="Helvetica Neue"/>
        <a:sym typeface="Helvetica Neue"/>
      </a:defRPr>
    </a:lvl1pPr>
    <a:lvl2pPr indent="228589" defTabSz="457176" latinLnBrk="0">
      <a:lnSpc>
        <a:spcPct val="117999"/>
      </a:lnSpc>
      <a:defRPr sz="2100">
        <a:latin typeface="Helvetica Neue"/>
        <a:ea typeface="Helvetica Neue"/>
        <a:cs typeface="Helvetica Neue"/>
        <a:sym typeface="Helvetica Neue"/>
      </a:defRPr>
    </a:lvl2pPr>
    <a:lvl3pPr indent="457176" defTabSz="457176" latinLnBrk="0">
      <a:lnSpc>
        <a:spcPct val="117999"/>
      </a:lnSpc>
      <a:defRPr sz="2100">
        <a:latin typeface="Helvetica Neue"/>
        <a:ea typeface="Helvetica Neue"/>
        <a:cs typeface="Helvetica Neue"/>
        <a:sym typeface="Helvetica Neue"/>
      </a:defRPr>
    </a:lvl3pPr>
    <a:lvl4pPr indent="685765" defTabSz="457176" latinLnBrk="0">
      <a:lnSpc>
        <a:spcPct val="117999"/>
      </a:lnSpc>
      <a:defRPr sz="2100">
        <a:latin typeface="Helvetica Neue"/>
        <a:ea typeface="Helvetica Neue"/>
        <a:cs typeface="Helvetica Neue"/>
        <a:sym typeface="Helvetica Neue"/>
      </a:defRPr>
    </a:lvl4pPr>
    <a:lvl5pPr indent="914354" defTabSz="457176" latinLnBrk="0">
      <a:lnSpc>
        <a:spcPct val="117999"/>
      </a:lnSpc>
      <a:defRPr sz="2100">
        <a:latin typeface="Helvetica Neue"/>
        <a:ea typeface="Helvetica Neue"/>
        <a:cs typeface="Helvetica Neue"/>
        <a:sym typeface="Helvetica Neue"/>
      </a:defRPr>
    </a:lvl5pPr>
    <a:lvl6pPr indent="1142941" defTabSz="457176" latinLnBrk="0">
      <a:lnSpc>
        <a:spcPct val="117999"/>
      </a:lnSpc>
      <a:defRPr sz="2100">
        <a:latin typeface="Helvetica Neue"/>
        <a:ea typeface="Helvetica Neue"/>
        <a:cs typeface="Helvetica Neue"/>
        <a:sym typeface="Helvetica Neue"/>
      </a:defRPr>
    </a:lvl6pPr>
    <a:lvl7pPr indent="1371530" defTabSz="457176" latinLnBrk="0">
      <a:lnSpc>
        <a:spcPct val="117999"/>
      </a:lnSpc>
      <a:defRPr sz="2100">
        <a:latin typeface="Helvetica Neue"/>
        <a:ea typeface="Helvetica Neue"/>
        <a:cs typeface="Helvetica Neue"/>
        <a:sym typeface="Helvetica Neue"/>
      </a:defRPr>
    </a:lvl7pPr>
    <a:lvl8pPr indent="1600119" defTabSz="457176" latinLnBrk="0">
      <a:lnSpc>
        <a:spcPct val="117999"/>
      </a:lnSpc>
      <a:defRPr sz="2100">
        <a:latin typeface="Helvetica Neue"/>
        <a:ea typeface="Helvetica Neue"/>
        <a:cs typeface="Helvetica Neue"/>
        <a:sym typeface="Helvetica Neue"/>
      </a:defRPr>
    </a:lvl8pPr>
    <a:lvl9pPr indent="1828706" defTabSz="457176" latinLnBrk="0">
      <a:lnSpc>
        <a:spcPct val="117999"/>
      </a:lnSpc>
      <a:defRPr sz="2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smtClean="0"/>
              <a:t>Matches Played Vs Matches won by each team.(Success rate)</a:t>
            </a:r>
          </a:p>
          <a:p>
            <a:endParaRPr lang="en-IN" dirty="0" smtClean="0"/>
          </a:p>
          <a:p>
            <a:endParaRPr lang="en-IN" dirty="0"/>
          </a:p>
        </p:txBody>
      </p:sp>
    </p:spTree>
    <p:extLst>
      <p:ext uri="{BB962C8B-B14F-4D97-AF65-F5344CB8AC3E}">
        <p14:creationId xmlns="" xmlns:p14="http://schemas.microsoft.com/office/powerpoint/2010/main" val="2606040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130" indent="0" algn="ctr">
              <a:buNone/>
              <a:defRPr>
                <a:solidFill>
                  <a:schemeClr val="tx1">
                    <a:tint val="75000"/>
                  </a:schemeClr>
                </a:solidFill>
              </a:defRPr>
            </a:lvl2pPr>
            <a:lvl3pPr marL="1300259" indent="0" algn="ctr">
              <a:buNone/>
              <a:defRPr>
                <a:solidFill>
                  <a:schemeClr val="tx1">
                    <a:tint val="75000"/>
                  </a:schemeClr>
                </a:solidFill>
              </a:defRPr>
            </a:lvl3pPr>
            <a:lvl4pPr marL="1950391" indent="0" algn="ctr">
              <a:buNone/>
              <a:defRPr>
                <a:solidFill>
                  <a:schemeClr val="tx1">
                    <a:tint val="75000"/>
                  </a:schemeClr>
                </a:solidFill>
              </a:defRPr>
            </a:lvl4pPr>
            <a:lvl5pPr marL="2600520" indent="0" algn="ctr">
              <a:buNone/>
              <a:defRPr>
                <a:solidFill>
                  <a:schemeClr val="tx1">
                    <a:tint val="75000"/>
                  </a:schemeClr>
                </a:solidFill>
              </a:defRPr>
            </a:lvl5pPr>
            <a:lvl6pPr marL="3250650" indent="0" algn="ctr">
              <a:buNone/>
              <a:defRPr>
                <a:solidFill>
                  <a:schemeClr val="tx1">
                    <a:tint val="75000"/>
                  </a:schemeClr>
                </a:solidFill>
              </a:defRPr>
            </a:lvl6pPr>
            <a:lvl7pPr marL="3900782" indent="0" algn="ctr">
              <a:buNone/>
              <a:defRPr>
                <a:solidFill>
                  <a:schemeClr val="tx1">
                    <a:tint val="75000"/>
                  </a:schemeClr>
                </a:solidFill>
              </a:defRPr>
            </a:lvl7pPr>
            <a:lvl8pPr marL="4550909" indent="0" algn="ctr">
              <a:buNone/>
              <a:defRPr>
                <a:solidFill>
                  <a:schemeClr val="tx1">
                    <a:tint val="75000"/>
                  </a:schemeClr>
                </a:solidFill>
              </a:defRPr>
            </a:lvl8pPr>
            <a:lvl9pPr marL="520104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1DBFBA-A50C-44D1-8A7A-3B703FD47A54}" type="datetimeFigureOut">
              <a:rPr lang="en-US" smtClean="0"/>
              <a:pPr/>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DBFBA-A50C-44D1-8A7A-3B703FD47A54}" type="datetimeFigureOut">
              <a:rPr lang="en-US" smtClean="0"/>
              <a:pPr/>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08943" y="555418"/>
            <a:ext cx="4161084" cy="11835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5689" y="555418"/>
            <a:ext cx="12266507" cy="11835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DBFBA-A50C-44D1-8A7A-3B703FD47A54}" type="datetimeFigureOut">
              <a:rPr lang="en-US" smtClean="0"/>
              <a:pPr/>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Lorem Ipsum Dolor"/>
          <p:cNvSpPr txBox="1">
            <a:spLocks noGrp="1"/>
          </p:cNvSpPr>
          <p:nvPr>
            <p:ph type="body" sz="quarter" idx="13"/>
          </p:nvPr>
        </p:nvSpPr>
        <p:spPr>
          <a:xfrm>
            <a:off x="508000" y="3505200"/>
            <a:ext cx="7200900" cy="540581"/>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1"/>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399" y="4140200"/>
            <a:ext cx="4241801" cy="2413001"/>
          </a:xfrm>
          <a:prstGeom prst="rect">
            <a:avLst/>
          </a:prstGeom>
        </p:spPr>
        <p:txBody>
          <a:bodyPr/>
          <a:lstStyle>
            <a:lvl1pPr marL="0" indent="0">
              <a:spcBef>
                <a:spcPts val="0"/>
              </a:spcBef>
              <a:buClrTx/>
              <a:buSzTx/>
              <a:buFontTx/>
              <a:buNone/>
              <a:defRPr sz="2400"/>
            </a:lvl1pPr>
            <a:lvl2pPr marL="0" indent="228589">
              <a:spcBef>
                <a:spcPts val="0"/>
              </a:spcBef>
              <a:buClrTx/>
              <a:buSzTx/>
              <a:buFontTx/>
              <a:buNone/>
              <a:defRPr sz="2400"/>
            </a:lvl2pPr>
            <a:lvl3pPr marL="0" indent="457176">
              <a:spcBef>
                <a:spcPts val="0"/>
              </a:spcBef>
              <a:buClrTx/>
              <a:buSzTx/>
              <a:buFontTx/>
              <a:buNone/>
              <a:defRPr sz="2400"/>
            </a:lvl3pPr>
            <a:lvl4pPr marL="0" indent="685765">
              <a:spcBef>
                <a:spcPts val="0"/>
              </a:spcBef>
              <a:buClrTx/>
              <a:buSzTx/>
              <a:buFontTx/>
              <a:buNone/>
              <a:defRPr sz="2400"/>
            </a:lvl4pPr>
            <a:lvl5pPr marL="0" indent="914354">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DBFBA-A50C-44D1-8A7A-3B703FD47A54}" type="datetimeFigureOut">
              <a:rPr lang="en-US" smtClean="0"/>
              <a:pPr/>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6"/>
            <a:ext cx="11054080" cy="1937173"/>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27290" y="4133997"/>
            <a:ext cx="11054080" cy="2133599"/>
          </a:xfrm>
        </p:spPr>
        <p:txBody>
          <a:bodyPr anchor="b"/>
          <a:lstStyle>
            <a:lvl1pPr marL="0" indent="0">
              <a:buNone/>
              <a:defRPr sz="2800">
                <a:solidFill>
                  <a:schemeClr val="tx1">
                    <a:tint val="75000"/>
                  </a:schemeClr>
                </a:solidFill>
              </a:defRPr>
            </a:lvl1pPr>
            <a:lvl2pPr marL="650130" indent="0">
              <a:buNone/>
              <a:defRPr sz="2600">
                <a:solidFill>
                  <a:schemeClr val="tx1">
                    <a:tint val="75000"/>
                  </a:schemeClr>
                </a:solidFill>
              </a:defRPr>
            </a:lvl2pPr>
            <a:lvl3pPr marL="1300259" indent="0">
              <a:buNone/>
              <a:defRPr sz="2300">
                <a:solidFill>
                  <a:schemeClr val="tx1">
                    <a:tint val="75000"/>
                  </a:schemeClr>
                </a:solidFill>
              </a:defRPr>
            </a:lvl3pPr>
            <a:lvl4pPr marL="1950391" indent="0">
              <a:buNone/>
              <a:defRPr sz="2000">
                <a:solidFill>
                  <a:schemeClr val="tx1">
                    <a:tint val="75000"/>
                  </a:schemeClr>
                </a:solidFill>
              </a:defRPr>
            </a:lvl4pPr>
            <a:lvl5pPr marL="2600520" indent="0">
              <a:buNone/>
              <a:defRPr sz="2000">
                <a:solidFill>
                  <a:schemeClr val="tx1">
                    <a:tint val="75000"/>
                  </a:schemeClr>
                </a:solidFill>
              </a:defRPr>
            </a:lvl5pPr>
            <a:lvl6pPr marL="3250650" indent="0">
              <a:buNone/>
              <a:defRPr sz="2000">
                <a:solidFill>
                  <a:schemeClr val="tx1">
                    <a:tint val="75000"/>
                  </a:schemeClr>
                </a:solidFill>
              </a:defRPr>
            </a:lvl6pPr>
            <a:lvl7pPr marL="3900782" indent="0">
              <a:buNone/>
              <a:defRPr sz="2000">
                <a:solidFill>
                  <a:schemeClr val="tx1">
                    <a:tint val="75000"/>
                  </a:schemeClr>
                </a:solidFill>
              </a:defRPr>
            </a:lvl7pPr>
            <a:lvl8pPr marL="4550909" indent="0">
              <a:buNone/>
              <a:defRPr sz="2000">
                <a:solidFill>
                  <a:schemeClr val="tx1">
                    <a:tint val="75000"/>
                  </a:schemeClr>
                </a:solidFill>
              </a:defRPr>
            </a:lvl8pPr>
            <a:lvl9pPr marL="5201041"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DBFBA-A50C-44D1-8A7A-3B703FD47A54}" type="datetimeFigureOut">
              <a:rPr lang="en-US" smtClean="0"/>
              <a:pPr/>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25689" y="3237658"/>
            <a:ext cx="8213796" cy="9153031"/>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356233" y="3237658"/>
            <a:ext cx="8213796" cy="9153031"/>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1DBFBA-A50C-44D1-8A7A-3B703FD47A54}" type="datetimeFigureOut">
              <a:rPr lang="en-US" smtClean="0"/>
              <a:pPr/>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130" indent="0">
              <a:buNone/>
              <a:defRPr sz="2800" b="1"/>
            </a:lvl2pPr>
            <a:lvl3pPr marL="1300259" indent="0">
              <a:buNone/>
              <a:defRPr sz="2600" b="1"/>
            </a:lvl3pPr>
            <a:lvl4pPr marL="1950391" indent="0">
              <a:buNone/>
              <a:defRPr sz="2300" b="1"/>
            </a:lvl4pPr>
            <a:lvl5pPr marL="2600520" indent="0">
              <a:buNone/>
              <a:defRPr sz="2300" b="1"/>
            </a:lvl5pPr>
            <a:lvl6pPr marL="3250650" indent="0">
              <a:buNone/>
              <a:defRPr sz="2300" b="1"/>
            </a:lvl6pPr>
            <a:lvl7pPr marL="3900782" indent="0">
              <a:buNone/>
              <a:defRPr sz="2300" b="1"/>
            </a:lvl7pPr>
            <a:lvl8pPr marL="4550909" indent="0">
              <a:buNone/>
              <a:defRPr sz="2300" b="1"/>
            </a:lvl8pPr>
            <a:lvl9pPr marL="5201041"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130" indent="0">
              <a:buNone/>
              <a:defRPr sz="2800" b="1"/>
            </a:lvl2pPr>
            <a:lvl3pPr marL="1300259" indent="0">
              <a:buNone/>
              <a:defRPr sz="2600" b="1"/>
            </a:lvl3pPr>
            <a:lvl4pPr marL="1950391" indent="0">
              <a:buNone/>
              <a:defRPr sz="2300" b="1"/>
            </a:lvl4pPr>
            <a:lvl5pPr marL="2600520" indent="0">
              <a:buNone/>
              <a:defRPr sz="2300" b="1"/>
            </a:lvl5pPr>
            <a:lvl6pPr marL="3250650" indent="0">
              <a:buNone/>
              <a:defRPr sz="2300" b="1"/>
            </a:lvl6pPr>
            <a:lvl7pPr marL="3900782" indent="0">
              <a:buNone/>
              <a:defRPr sz="2300" b="1"/>
            </a:lvl7pPr>
            <a:lvl8pPr marL="4550909" indent="0">
              <a:buNone/>
              <a:defRPr sz="2300" b="1"/>
            </a:lvl8pPr>
            <a:lvl9pPr marL="5201041"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1DBFBA-A50C-44D1-8A7A-3B703FD47A54}" type="datetimeFigureOut">
              <a:rPr lang="en-US" smtClean="0"/>
              <a:pPr/>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1DBFBA-A50C-44D1-8A7A-3B703FD47A54}" type="datetimeFigureOut">
              <a:rPr lang="en-US" smtClean="0"/>
              <a:pPr/>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DBFBA-A50C-44D1-8A7A-3B703FD47A54}" type="datetimeFigureOut">
              <a:rPr lang="en-US" smtClean="0"/>
              <a:pPr/>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084516" y="388343"/>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130" indent="0">
              <a:buNone/>
              <a:defRPr sz="1700"/>
            </a:lvl2pPr>
            <a:lvl3pPr marL="1300259" indent="0">
              <a:buNone/>
              <a:defRPr sz="1400"/>
            </a:lvl3pPr>
            <a:lvl4pPr marL="1950391" indent="0">
              <a:buNone/>
              <a:defRPr sz="1300"/>
            </a:lvl4pPr>
            <a:lvl5pPr marL="2600520" indent="0">
              <a:buNone/>
              <a:defRPr sz="1300"/>
            </a:lvl5pPr>
            <a:lvl6pPr marL="3250650" indent="0">
              <a:buNone/>
              <a:defRPr sz="1300"/>
            </a:lvl6pPr>
            <a:lvl7pPr marL="3900782" indent="0">
              <a:buNone/>
              <a:defRPr sz="1300"/>
            </a:lvl7pPr>
            <a:lvl8pPr marL="4550909" indent="0">
              <a:buNone/>
              <a:defRPr sz="1300"/>
            </a:lvl8pPr>
            <a:lvl9pPr marL="5201041"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DBFBA-A50C-44D1-8A7A-3B703FD47A54}" type="datetimeFigureOut">
              <a:rPr lang="en-US" smtClean="0"/>
              <a:pPr/>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130" indent="0">
              <a:buNone/>
              <a:defRPr sz="4000"/>
            </a:lvl2pPr>
            <a:lvl3pPr marL="1300259" indent="0">
              <a:buNone/>
              <a:defRPr sz="3400"/>
            </a:lvl3pPr>
            <a:lvl4pPr marL="1950391" indent="0">
              <a:buNone/>
              <a:defRPr sz="2800"/>
            </a:lvl4pPr>
            <a:lvl5pPr marL="2600520" indent="0">
              <a:buNone/>
              <a:defRPr sz="2800"/>
            </a:lvl5pPr>
            <a:lvl6pPr marL="3250650" indent="0">
              <a:buNone/>
              <a:defRPr sz="2800"/>
            </a:lvl6pPr>
            <a:lvl7pPr marL="3900782" indent="0">
              <a:buNone/>
              <a:defRPr sz="2800"/>
            </a:lvl7pPr>
            <a:lvl8pPr marL="4550909" indent="0">
              <a:buNone/>
              <a:defRPr sz="2800"/>
            </a:lvl8pPr>
            <a:lvl9pPr marL="5201041" indent="0">
              <a:buNone/>
              <a:defRPr sz="2800"/>
            </a:lvl9pPr>
          </a:lstStyle>
          <a:p>
            <a:endParaRPr lang="en-US"/>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130" indent="0">
              <a:buNone/>
              <a:defRPr sz="1700"/>
            </a:lvl2pPr>
            <a:lvl3pPr marL="1300259" indent="0">
              <a:buNone/>
              <a:defRPr sz="1400"/>
            </a:lvl3pPr>
            <a:lvl4pPr marL="1950391" indent="0">
              <a:buNone/>
              <a:defRPr sz="1300"/>
            </a:lvl4pPr>
            <a:lvl5pPr marL="2600520" indent="0">
              <a:buNone/>
              <a:defRPr sz="1300"/>
            </a:lvl5pPr>
            <a:lvl6pPr marL="3250650" indent="0">
              <a:buNone/>
              <a:defRPr sz="1300"/>
            </a:lvl6pPr>
            <a:lvl7pPr marL="3900782" indent="0">
              <a:buNone/>
              <a:defRPr sz="1300"/>
            </a:lvl7pPr>
            <a:lvl8pPr marL="4550909" indent="0">
              <a:buNone/>
              <a:defRPr sz="1300"/>
            </a:lvl8pPr>
            <a:lvl9pPr marL="5201041"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DBFBA-A50C-44D1-8A7A-3B703FD47A54}" type="datetimeFigureOut">
              <a:rPr lang="en-US" smtClean="0"/>
              <a:pPr/>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390596"/>
            <a:ext cx="11704320" cy="1625600"/>
          </a:xfrm>
          <a:prstGeom prst="rect">
            <a:avLst/>
          </a:prstGeom>
        </p:spPr>
        <p:txBody>
          <a:bodyPr vert="horz" lIns="130025" tIns="65013" rIns="130025" bIns="650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50240" y="2275845"/>
            <a:ext cx="11704320" cy="6436925"/>
          </a:xfrm>
          <a:prstGeom prst="rect">
            <a:avLst/>
          </a:prstGeom>
        </p:spPr>
        <p:txBody>
          <a:bodyPr vert="horz" lIns="130025" tIns="65013" rIns="130025" bIns="650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0240" y="9040147"/>
            <a:ext cx="3034453" cy="519289"/>
          </a:xfrm>
          <a:prstGeom prst="rect">
            <a:avLst/>
          </a:prstGeom>
        </p:spPr>
        <p:txBody>
          <a:bodyPr vert="horz" lIns="130025" tIns="65013" rIns="130025" bIns="65013" rtlCol="0" anchor="ctr"/>
          <a:lstStyle>
            <a:lvl1pPr algn="l">
              <a:defRPr sz="1700">
                <a:solidFill>
                  <a:schemeClr val="tx1">
                    <a:tint val="75000"/>
                  </a:schemeClr>
                </a:solidFill>
              </a:defRPr>
            </a:lvl1pPr>
          </a:lstStyle>
          <a:p>
            <a:fld id="{351DBFBA-A50C-44D1-8A7A-3B703FD47A54}" type="datetimeFigureOut">
              <a:rPr lang="en-US" smtClean="0"/>
              <a:pPr/>
              <a:t>06-Oct-18</a:t>
            </a:fld>
            <a:endParaRPr lang="en-US"/>
          </a:p>
        </p:txBody>
      </p:sp>
      <p:sp>
        <p:nvSpPr>
          <p:cNvPr id="5" name="Footer Placeholder 4"/>
          <p:cNvSpPr>
            <a:spLocks noGrp="1"/>
          </p:cNvSpPr>
          <p:nvPr>
            <p:ph type="ftr" sz="quarter" idx="3"/>
          </p:nvPr>
        </p:nvSpPr>
        <p:spPr>
          <a:xfrm>
            <a:off x="4443308" y="9040147"/>
            <a:ext cx="4118187" cy="519289"/>
          </a:xfrm>
          <a:prstGeom prst="rect">
            <a:avLst/>
          </a:prstGeom>
        </p:spPr>
        <p:txBody>
          <a:bodyPr vert="horz" lIns="130025" tIns="65013" rIns="130025" bIns="65013"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0107" y="9040147"/>
            <a:ext cx="3034453" cy="519289"/>
          </a:xfrm>
          <a:prstGeom prst="rect">
            <a:avLst/>
          </a:prstGeom>
        </p:spPr>
        <p:txBody>
          <a:bodyPr vert="horz" lIns="130025" tIns="65013" rIns="130025" bIns="65013" rtlCol="0" anchor="ctr"/>
          <a:lstStyle>
            <a:lvl1pPr algn="r">
              <a:defRPr sz="1700">
                <a:solidFill>
                  <a:schemeClr val="tx1">
                    <a:tint val="75000"/>
                  </a:schemeClr>
                </a:solidFill>
              </a:defRPr>
            </a:lvl1pPr>
          </a:lstStyle>
          <a:p>
            <a:fld id="{86CB4B4D-7CA3-9044-876B-883B54F86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xStyles>
    <p:titleStyle>
      <a:lvl1pPr algn="ctr" defTabSz="1300259" rtl="0" eaLnBrk="1" latinLnBrk="0" hangingPunct="1">
        <a:spcBef>
          <a:spcPct val="0"/>
        </a:spcBef>
        <a:buNone/>
        <a:defRPr sz="6300" kern="1200">
          <a:solidFill>
            <a:schemeClr val="tx1"/>
          </a:solidFill>
          <a:latin typeface="+mj-lt"/>
          <a:ea typeface="+mj-ea"/>
          <a:cs typeface="+mj-cs"/>
        </a:defRPr>
      </a:lvl1pPr>
    </p:titleStyle>
    <p:bodyStyle>
      <a:lvl1pPr marL="487598" indent="-487598" algn="l" defTabSz="1300259"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56461" indent="-406332" algn="l" defTabSz="1300259"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25324" indent="-325064" algn="l" defTabSz="1300259"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75455"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925586"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75717"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5845"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5977"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105" indent="-325064" algn="l" defTabSz="1300259"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300259" rtl="0" eaLnBrk="1" latinLnBrk="0" hangingPunct="1">
        <a:defRPr sz="2600" kern="1200">
          <a:solidFill>
            <a:schemeClr val="tx1"/>
          </a:solidFill>
          <a:latin typeface="+mn-lt"/>
          <a:ea typeface="+mn-ea"/>
          <a:cs typeface="+mn-cs"/>
        </a:defRPr>
      </a:lvl1pPr>
      <a:lvl2pPr marL="650130" algn="l" defTabSz="1300259" rtl="0" eaLnBrk="1" latinLnBrk="0" hangingPunct="1">
        <a:defRPr sz="2600" kern="1200">
          <a:solidFill>
            <a:schemeClr val="tx1"/>
          </a:solidFill>
          <a:latin typeface="+mn-lt"/>
          <a:ea typeface="+mn-ea"/>
          <a:cs typeface="+mn-cs"/>
        </a:defRPr>
      </a:lvl2pPr>
      <a:lvl3pPr marL="1300259" algn="l" defTabSz="1300259" rtl="0" eaLnBrk="1" latinLnBrk="0" hangingPunct="1">
        <a:defRPr sz="2600" kern="1200">
          <a:solidFill>
            <a:schemeClr val="tx1"/>
          </a:solidFill>
          <a:latin typeface="+mn-lt"/>
          <a:ea typeface="+mn-ea"/>
          <a:cs typeface="+mn-cs"/>
        </a:defRPr>
      </a:lvl3pPr>
      <a:lvl4pPr marL="1950391" algn="l" defTabSz="1300259" rtl="0" eaLnBrk="1" latinLnBrk="0" hangingPunct="1">
        <a:defRPr sz="2600" kern="1200">
          <a:solidFill>
            <a:schemeClr val="tx1"/>
          </a:solidFill>
          <a:latin typeface="+mn-lt"/>
          <a:ea typeface="+mn-ea"/>
          <a:cs typeface="+mn-cs"/>
        </a:defRPr>
      </a:lvl4pPr>
      <a:lvl5pPr marL="2600520" algn="l" defTabSz="1300259" rtl="0" eaLnBrk="1" latinLnBrk="0" hangingPunct="1">
        <a:defRPr sz="2600" kern="1200">
          <a:solidFill>
            <a:schemeClr val="tx1"/>
          </a:solidFill>
          <a:latin typeface="+mn-lt"/>
          <a:ea typeface="+mn-ea"/>
          <a:cs typeface="+mn-cs"/>
        </a:defRPr>
      </a:lvl5pPr>
      <a:lvl6pPr marL="3250650" algn="l" defTabSz="1300259" rtl="0" eaLnBrk="1" latinLnBrk="0" hangingPunct="1">
        <a:defRPr sz="2600" kern="1200">
          <a:solidFill>
            <a:schemeClr val="tx1"/>
          </a:solidFill>
          <a:latin typeface="+mn-lt"/>
          <a:ea typeface="+mn-ea"/>
          <a:cs typeface="+mn-cs"/>
        </a:defRPr>
      </a:lvl6pPr>
      <a:lvl7pPr marL="3900782" algn="l" defTabSz="1300259" rtl="0" eaLnBrk="1" latinLnBrk="0" hangingPunct="1">
        <a:defRPr sz="2600" kern="1200">
          <a:solidFill>
            <a:schemeClr val="tx1"/>
          </a:solidFill>
          <a:latin typeface="+mn-lt"/>
          <a:ea typeface="+mn-ea"/>
          <a:cs typeface="+mn-cs"/>
        </a:defRPr>
      </a:lvl7pPr>
      <a:lvl8pPr marL="4550909" algn="l" defTabSz="1300259" rtl="0" eaLnBrk="1" latinLnBrk="0" hangingPunct="1">
        <a:defRPr sz="2600" kern="1200">
          <a:solidFill>
            <a:schemeClr val="tx1"/>
          </a:solidFill>
          <a:latin typeface="+mn-lt"/>
          <a:ea typeface="+mn-ea"/>
          <a:cs typeface="+mn-cs"/>
        </a:defRPr>
      </a:lvl8pPr>
      <a:lvl9pPr marL="5201041" algn="l" defTabSz="13002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body" sz="quarter" idx="1"/>
          </p:nvPr>
        </p:nvSpPr>
        <p:spPr>
          <a:xfrm>
            <a:off x="3225801" y="4724400"/>
            <a:ext cx="6457067" cy="2480657"/>
          </a:xfrm>
          <a:prstGeom prst="rect">
            <a:avLst/>
          </a:prstGeom>
        </p:spPr>
        <p:txBody>
          <a:bodyPr/>
          <a:lstStyle/>
          <a:p>
            <a:pPr algn="ctr">
              <a:defRPr sz="3600">
                <a:latin typeface="Arial"/>
                <a:ea typeface="Arial"/>
                <a:cs typeface="Arial"/>
                <a:sym typeface="Arial"/>
              </a:defRPr>
            </a:pPr>
            <a:r>
              <a:rPr lang="en-US" dirty="0" smtClean="0"/>
              <a:t>IPL Matches Analysis</a:t>
            </a:r>
          </a:p>
          <a:p>
            <a:pPr algn="ctr">
              <a:defRPr sz="3600">
                <a:latin typeface="Arial"/>
                <a:ea typeface="Arial"/>
                <a:cs typeface="Arial"/>
                <a:sym typeface="Arial"/>
              </a:defRPr>
            </a:pPr>
            <a:r>
              <a:rPr lang="en-US" dirty="0" smtClean="0"/>
              <a:t> (Season : 2008 - 2018)</a:t>
            </a:r>
            <a:endParaRPr dirty="0"/>
          </a:p>
        </p:txBody>
      </p:sp>
      <p:pic>
        <p:nvPicPr>
          <p:cNvPr id="10242" name="Picture 2" descr="Image result for ipl"/>
          <p:cNvPicPr>
            <a:picLocks noChangeAspect="1" noChangeArrowheads="1"/>
          </p:cNvPicPr>
          <p:nvPr/>
        </p:nvPicPr>
        <p:blipFill>
          <a:blip r:embed="rId2"/>
          <a:srcRect/>
          <a:stretch>
            <a:fillRect/>
          </a:stretch>
        </p:blipFill>
        <p:spPr bwMode="auto">
          <a:xfrm>
            <a:off x="2616200" y="533400"/>
            <a:ext cx="7518400" cy="3810000"/>
          </a:xfrm>
          <a:prstGeom prst="rect">
            <a:avLst/>
          </a:prstGeom>
          <a:noFill/>
        </p:spPr>
      </p:pic>
      <p:sp>
        <p:nvSpPr>
          <p:cNvPr id="6" name="Vehicle Loan Digital Marketing…"/>
          <p:cNvSpPr txBox="1">
            <a:spLocks/>
          </p:cNvSpPr>
          <p:nvPr/>
        </p:nvSpPr>
        <p:spPr>
          <a:xfrm>
            <a:off x="6547734" y="6553200"/>
            <a:ext cx="6457067" cy="2480657"/>
          </a:xfrm>
          <a:prstGeom prst="rect">
            <a:avLst/>
          </a:prstGeom>
          <a:ln w="12700">
            <a:miter lim="400000"/>
          </a:ln>
          <a:extLst>
            <a:ext uri="{C572A759-6A51-4108-AA02-DFA0A04FC94B}">
              <ma14:wrappingTextBoxFlag xmlns:ma14="http://schemas.microsoft.com/office/mac/drawingml/2011/main" xmlns="" val="1"/>
            </a:ext>
          </a:extLst>
        </p:spPr>
        <p:txBody>
          <a:bodyPr lIns="50797" tIns="50797" rIns="50797" bIns="50797" anchor="ctr">
            <a:normAutofit/>
          </a:bodyPr>
          <a:lstStyle/>
          <a:p>
            <a:pPr hangingPunct="1">
              <a:defRPr>
                <a:latin typeface="Arial"/>
                <a:ea typeface="Arial"/>
                <a:cs typeface="Arial"/>
                <a:sym typeface="Arial"/>
              </a:defRPr>
            </a:pPr>
            <a:endParaRPr lang="en-US" dirty="0" smtClean="0">
              <a:latin typeface="Arial"/>
              <a:ea typeface="Arial"/>
              <a:cs typeface="Arial"/>
              <a:sym typeface="Arial"/>
            </a:endParaRPr>
          </a:p>
          <a:p>
            <a:pPr hangingPunct="1">
              <a:defRPr>
                <a:latin typeface="Arial"/>
                <a:ea typeface="Arial"/>
                <a:cs typeface="Arial"/>
                <a:sym typeface="Arial"/>
              </a:defRPr>
            </a:pPr>
            <a:r>
              <a:rPr lang="en-US" dirty="0" smtClean="0">
                <a:latin typeface="Arial"/>
                <a:ea typeface="Arial"/>
                <a:cs typeface="Arial"/>
                <a:sym typeface="Arial"/>
              </a:rPr>
              <a:t>by </a:t>
            </a:r>
            <a:r>
              <a:rPr lang="en-US" dirty="0" err="1" smtClean="0">
                <a:latin typeface="Arial"/>
                <a:ea typeface="Arial"/>
                <a:cs typeface="Arial"/>
                <a:sym typeface="Arial"/>
              </a:rPr>
              <a:t>Anitha</a:t>
            </a:r>
            <a:r>
              <a:rPr lang="en-US" dirty="0" smtClean="0">
                <a:latin typeface="Arial"/>
                <a:ea typeface="Arial"/>
                <a:cs typeface="Arial"/>
                <a:sym typeface="Arial"/>
              </a:rPr>
              <a:t> and </a:t>
            </a:r>
            <a:r>
              <a:rPr lang="en-US" dirty="0" err="1" smtClean="0">
                <a:latin typeface="Arial"/>
                <a:ea typeface="Arial"/>
                <a:cs typeface="Arial"/>
                <a:sym typeface="Arial"/>
              </a:rPr>
              <a:t>Swathi</a:t>
            </a:r>
            <a:r>
              <a:rPr lang="en-US" dirty="0" smtClean="0">
                <a:latin typeface="Arial"/>
                <a:ea typeface="Arial"/>
                <a:cs typeface="Arial"/>
                <a:sym typeface="Arial"/>
              </a:rPr>
              <a:t> Jami</a:t>
            </a:r>
            <a:endParaRPr lang="en-US" dirty="0">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9517" y="457201"/>
            <a:ext cx="8386709" cy="877159"/>
          </a:xfrm>
          <a:prstGeom prst="rect">
            <a:avLst/>
          </a:prstGeom>
        </p:spPr>
        <p:txBody>
          <a:bodyPr wrap="none" lIns="91435" tIns="45718" rIns="91435" bIns="45718">
            <a:spAutoFit/>
          </a:bodyPr>
          <a:lstStyle/>
          <a:p>
            <a:pPr marL="385298" indent="-385298" defTabSz="479020" hangingPunct="1">
              <a:spcBef>
                <a:spcPts val="1900"/>
              </a:spcBef>
              <a:defRPr sz="2952"/>
            </a:pPr>
            <a:r>
              <a:rPr lang="en-US" sz="5100" kern="1200" dirty="0">
                <a:solidFill>
                  <a:schemeClr val="accent6">
                    <a:hueOff val="36663"/>
                    <a:satOff val="1899"/>
                    <a:lumOff val="-23748"/>
                  </a:schemeClr>
                </a:solidFill>
                <a:latin typeface="Calibri" pitchFamily="34" charset="0"/>
                <a:ea typeface="Arial"/>
                <a:cs typeface="Arial"/>
              </a:rPr>
              <a:t>Top 10 high performing Players</a:t>
            </a:r>
          </a:p>
        </p:txBody>
      </p:sp>
      <p:sp>
        <p:nvSpPr>
          <p:cNvPr id="8" name="Rectangle 7"/>
          <p:cNvSpPr/>
          <p:nvPr/>
        </p:nvSpPr>
        <p:spPr>
          <a:xfrm>
            <a:off x="1092200" y="7848600"/>
            <a:ext cx="10363200" cy="830993"/>
          </a:xfrm>
          <a:prstGeom prst="rect">
            <a:avLst/>
          </a:prstGeom>
        </p:spPr>
        <p:txBody>
          <a:bodyPr wrap="square" lIns="91435" tIns="45718" rIns="91435" bIns="45718">
            <a:spAutoFit/>
          </a:bodyPr>
          <a:lstStyle/>
          <a:p>
            <a:r>
              <a:rPr lang="en-US" b="1" dirty="0">
                <a:solidFill>
                  <a:srgbClr val="000000"/>
                </a:solidFill>
                <a:latin typeface="Helvetica Neue"/>
              </a:rPr>
              <a:t>CH Gayle</a:t>
            </a:r>
            <a:r>
              <a:rPr lang="en-US" dirty="0">
                <a:solidFill>
                  <a:srgbClr val="000000"/>
                </a:solidFill>
                <a:latin typeface="Helvetica Neue"/>
              </a:rPr>
              <a:t> has won Player of the match </a:t>
            </a:r>
            <a:r>
              <a:rPr lang="en-US" b="1" dirty="0">
                <a:solidFill>
                  <a:srgbClr val="000000"/>
                </a:solidFill>
                <a:latin typeface="Helvetica Neue"/>
              </a:rPr>
              <a:t>20</a:t>
            </a:r>
            <a:r>
              <a:rPr lang="en-US" dirty="0">
                <a:solidFill>
                  <a:srgbClr val="000000"/>
                </a:solidFill>
                <a:latin typeface="Helvetica Neue"/>
              </a:rPr>
              <a:t> times followed by </a:t>
            </a:r>
            <a:r>
              <a:rPr lang="en-US" b="1" dirty="0">
                <a:solidFill>
                  <a:srgbClr val="000000"/>
                </a:solidFill>
                <a:latin typeface="Helvetica Neue"/>
              </a:rPr>
              <a:t>AB de Villers</a:t>
            </a:r>
            <a:r>
              <a:rPr lang="en-US" dirty="0">
                <a:solidFill>
                  <a:srgbClr val="000000"/>
                </a:solidFill>
                <a:latin typeface="Helvetica Neue"/>
              </a:rPr>
              <a:t> who had won </a:t>
            </a:r>
            <a:r>
              <a:rPr lang="en-US" b="1" dirty="0">
                <a:solidFill>
                  <a:srgbClr val="000000"/>
                </a:solidFill>
                <a:latin typeface="Helvetica Neue"/>
              </a:rPr>
              <a:t>18</a:t>
            </a:r>
            <a:r>
              <a:rPr lang="en-US" dirty="0">
                <a:solidFill>
                  <a:srgbClr val="000000"/>
                </a:solidFill>
                <a:latin typeface="Helvetica Neue"/>
              </a:rPr>
              <a:t> times.</a:t>
            </a:r>
            <a:endParaRPr lang="en-IN" dirty="0"/>
          </a:p>
        </p:txBody>
      </p:sp>
      <p:pic>
        <p:nvPicPr>
          <p:cNvPr id="3" name="Picture 2"/>
          <p:cNvPicPr>
            <a:picLocks noChangeAspect="1"/>
          </p:cNvPicPr>
          <p:nvPr/>
        </p:nvPicPr>
        <p:blipFill>
          <a:blip r:embed="rId2"/>
          <a:stretch>
            <a:fillRect/>
          </a:stretch>
        </p:blipFill>
        <p:spPr>
          <a:xfrm>
            <a:off x="1473200" y="1438816"/>
            <a:ext cx="9982200" cy="6012888"/>
          </a:xfrm>
          <a:prstGeom prst="rect">
            <a:avLst/>
          </a:prstGeom>
        </p:spPr>
      </p:pic>
    </p:spTree>
    <p:extLst>
      <p:ext uri="{BB962C8B-B14F-4D97-AF65-F5344CB8AC3E}">
        <p14:creationId xmlns="" xmlns:p14="http://schemas.microsoft.com/office/powerpoint/2010/main" val="192499353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620" y="1810374"/>
            <a:ext cx="5529956" cy="3142626"/>
          </a:xfrm>
          <a:prstGeom prst="rect">
            <a:avLst/>
          </a:prstGeom>
        </p:spPr>
      </p:pic>
      <p:sp>
        <p:nvSpPr>
          <p:cNvPr id="6" name="Rectangle 5"/>
          <p:cNvSpPr/>
          <p:nvPr/>
        </p:nvSpPr>
        <p:spPr>
          <a:xfrm>
            <a:off x="630849" y="5549773"/>
            <a:ext cx="10777454" cy="3046984"/>
          </a:xfrm>
          <a:prstGeom prst="rect">
            <a:avLst/>
          </a:prstGeom>
        </p:spPr>
        <p:txBody>
          <a:bodyPr wrap="square" lIns="91435" tIns="45718" rIns="91435" bIns="45718">
            <a:spAutoFit/>
          </a:bodyPr>
          <a:lstStyle/>
          <a:p>
            <a:pPr marL="342882" indent="-342882" algn="just">
              <a:buFont typeface="Arial" panose="020B0604020202020204" pitchFamily="34" charset="0"/>
              <a:buChar char="•"/>
            </a:pPr>
            <a:r>
              <a:rPr lang="en-US" b="1" dirty="0" smtClean="0">
                <a:solidFill>
                  <a:srgbClr val="000000"/>
                </a:solidFill>
                <a:latin typeface="Helvetica Neue"/>
              </a:rPr>
              <a:t>Out of Total matches played 59.3%</a:t>
            </a:r>
            <a:r>
              <a:rPr lang="en-US" dirty="0">
                <a:solidFill>
                  <a:srgbClr val="000000"/>
                </a:solidFill>
                <a:latin typeface="Helvetica Neue"/>
              </a:rPr>
              <a:t> of the </a:t>
            </a:r>
            <a:r>
              <a:rPr lang="en-US" dirty="0" smtClean="0">
                <a:solidFill>
                  <a:srgbClr val="000000"/>
                </a:solidFill>
                <a:latin typeface="Helvetica Neue"/>
              </a:rPr>
              <a:t>teams </a:t>
            </a:r>
            <a:r>
              <a:rPr lang="en-US" dirty="0">
                <a:solidFill>
                  <a:srgbClr val="000000"/>
                </a:solidFill>
                <a:latin typeface="Helvetica Neue"/>
              </a:rPr>
              <a:t>had decided to </a:t>
            </a:r>
            <a:r>
              <a:rPr lang="en-US" b="1" dirty="0">
                <a:solidFill>
                  <a:srgbClr val="000000"/>
                </a:solidFill>
                <a:latin typeface="Helvetica Neue"/>
              </a:rPr>
              <a:t>field</a:t>
            </a:r>
            <a:r>
              <a:rPr lang="en-US" dirty="0">
                <a:solidFill>
                  <a:srgbClr val="000000"/>
                </a:solidFill>
                <a:latin typeface="Helvetica Neue"/>
              </a:rPr>
              <a:t> first </a:t>
            </a:r>
            <a:r>
              <a:rPr lang="en-US" dirty="0" smtClean="0">
                <a:solidFill>
                  <a:srgbClr val="000000"/>
                </a:solidFill>
                <a:latin typeface="Helvetica Neue"/>
              </a:rPr>
              <a:t>while 40.7</a:t>
            </a:r>
            <a:r>
              <a:rPr lang="en-US" b="1" dirty="0" smtClean="0">
                <a:solidFill>
                  <a:srgbClr val="000000"/>
                </a:solidFill>
                <a:latin typeface="Helvetica Neue"/>
              </a:rPr>
              <a:t>%</a:t>
            </a:r>
            <a:r>
              <a:rPr lang="en-US" dirty="0">
                <a:solidFill>
                  <a:srgbClr val="000000"/>
                </a:solidFill>
                <a:latin typeface="Helvetica Neue"/>
              </a:rPr>
              <a:t> had decided to </a:t>
            </a:r>
            <a:r>
              <a:rPr lang="en-US" b="1" dirty="0">
                <a:solidFill>
                  <a:srgbClr val="000000"/>
                </a:solidFill>
                <a:latin typeface="Helvetica Neue"/>
              </a:rPr>
              <a:t>Bat</a:t>
            </a:r>
            <a:r>
              <a:rPr lang="en-US" dirty="0">
                <a:solidFill>
                  <a:srgbClr val="000000"/>
                </a:solidFill>
                <a:latin typeface="Helvetica Neue"/>
              </a:rPr>
              <a:t> </a:t>
            </a:r>
            <a:r>
              <a:rPr lang="en-US" dirty="0" smtClean="0">
                <a:solidFill>
                  <a:srgbClr val="000000"/>
                </a:solidFill>
                <a:latin typeface="Helvetica Neue"/>
              </a:rPr>
              <a:t>first after winning the toss.</a:t>
            </a:r>
          </a:p>
          <a:p>
            <a:pPr algn="just"/>
            <a:endParaRPr lang="en-US" dirty="0" smtClean="0">
              <a:solidFill>
                <a:srgbClr val="000000"/>
              </a:solidFill>
              <a:latin typeface="Helvetica Neue"/>
            </a:endParaRPr>
          </a:p>
          <a:p>
            <a:pPr marL="342882" indent="-342882" algn="just">
              <a:buFont typeface="Arial" panose="020B0604020202020204" pitchFamily="34" charset="0"/>
              <a:buChar char="•"/>
            </a:pPr>
            <a:r>
              <a:rPr lang="en-US" b="1" dirty="0">
                <a:solidFill>
                  <a:srgbClr val="000000"/>
                </a:solidFill>
                <a:latin typeface="Helvetica Neue"/>
              </a:rPr>
              <a:t>Out of Total matches </a:t>
            </a:r>
            <a:r>
              <a:rPr lang="en-US" b="1" dirty="0" smtClean="0">
                <a:solidFill>
                  <a:srgbClr val="000000"/>
                </a:solidFill>
                <a:latin typeface="Helvetica Neue"/>
              </a:rPr>
              <a:t>played, 51.3% of the matches are won by the teams who had won the toss.</a:t>
            </a:r>
            <a:endParaRPr lang="en-US" dirty="0" smtClean="0">
              <a:solidFill>
                <a:srgbClr val="000000"/>
              </a:solidFill>
              <a:latin typeface="Helvetica Neue"/>
            </a:endParaRPr>
          </a:p>
          <a:p>
            <a:pPr marL="342882" indent="-342882" algn="just">
              <a:buFont typeface="Arial" panose="020B0604020202020204" pitchFamily="34" charset="0"/>
              <a:buChar char="•"/>
            </a:pPr>
            <a:endParaRPr lang="en-US" dirty="0" smtClean="0">
              <a:solidFill>
                <a:srgbClr val="000000"/>
              </a:solidFill>
              <a:latin typeface="Helvetica Neue"/>
            </a:endParaRPr>
          </a:p>
          <a:p>
            <a:pPr marL="342882" indent="-342882" algn="just">
              <a:buFont typeface="Arial" panose="020B0604020202020204" pitchFamily="34" charset="0"/>
              <a:buChar char="•"/>
            </a:pPr>
            <a:r>
              <a:rPr lang="en-US" b="1" dirty="0">
                <a:solidFill>
                  <a:srgbClr val="000000"/>
                </a:solidFill>
                <a:latin typeface="Helvetica Neue"/>
              </a:rPr>
              <a:t>63.9%</a:t>
            </a:r>
            <a:r>
              <a:rPr lang="en-US" dirty="0">
                <a:solidFill>
                  <a:srgbClr val="000000"/>
                </a:solidFill>
                <a:latin typeface="Helvetica Neue"/>
              </a:rPr>
              <a:t> of the toss winning teams had decided to </a:t>
            </a:r>
            <a:r>
              <a:rPr lang="en-US" b="1" dirty="0">
                <a:solidFill>
                  <a:srgbClr val="000000"/>
                </a:solidFill>
                <a:latin typeface="Helvetica Neue"/>
              </a:rPr>
              <a:t>field</a:t>
            </a:r>
            <a:r>
              <a:rPr lang="en-US" dirty="0">
                <a:solidFill>
                  <a:srgbClr val="000000"/>
                </a:solidFill>
                <a:latin typeface="Helvetica Neue"/>
              </a:rPr>
              <a:t> first while </a:t>
            </a:r>
            <a:r>
              <a:rPr lang="en-US" b="1" dirty="0">
                <a:solidFill>
                  <a:srgbClr val="000000"/>
                </a:solidFill>
                <a:latin typeface="Helvetica Neue"/>
              </a:rPr>
              <a:t>36.1%</a:t>
            </a:r>
            <a:r>
              <a:rPr lang="en-US" dirty="0">
                <a:solidFill>
                  <a:srgbClr val="000000"/>
                </a:solidFill>
                <a:latin typeface="Helvetica Neue"/>
              </a:rPr>
              <a:t> had decided to </a:t>
            </a:r>
            <a:r>
              <a:rPr lang="en-US" b="1" dirty="0">
                <a:solidFill>
                  <a:srgbClr val="000000"/>
                </a:solidFill>
                <a:latin typeface="Helvetica Neue"/>
              </a:rPr>
              <a:t>Bat</a:t>
            </a:r>
            <a:r>
              <a:rPr lang="en-US" dirty="0">
                <a:solidFill>
                  <a:srgbClr val="000000"/>
                </a:solidFill>
                <a:latin typeface="Helvetica Neue"/>
              </a:rPr>
              <a:t> first and won the matches</a:t>
            </a:r>
            <a:r>
              <a:rPr lang="en-US" dirty="0" smtClean="0">
                <a:solidFill>
                  <a:srgbClr val="000000"/>
                </a:solidFill>
                <a:latin typeface="Helvetica Neue"/>
              </a:rPr>
              <a:t>.</a:t>
            </a:r>
            <a:endParaRPr lang="en-IN" dirty="0"/>
          </a:p>
        </p:txBody>
      </p:sp>
      <p:pic>
        <p:nvPicPr>
          <p:cNvPr id="9" name="Picture 8"/>
          <p:cNvPicPr>
            <a:picLocks noChangeAspect="1"/>
          </p:cNvPicPr>
          <p:nvPr/>
        </p:nvPicPr>
        <p:blipFill>
          <a:blip r:embed="rId3"/>
          <a:stretch>
            <a:fillRect/>
          </a:stretch>
        </p:blipFill>
        <p:spPr>
          <a:xfrm>
            <a:off x="6731000" y="1810374"/>
            <a:ext cx="5257800" cy="3286021"/>
          </a:xfrm>
          <a:prstGeom prst="rect">
            <a:avLst/>
          </a:prstGeom>
        </p:spPr>
      </p:pic>
      <p:sp>
        <p:nvSpPr>
          <p:cNvPr id="8" name="Marketing Objective"/>
          <p:cNvSpPr txBox="1">
            <a:spLocks/>
          </p:cNvSpPr>
          <p:nvPr/>
        </p:nvSpPr>
        <p:spPr>
          <a:xfrm>
            <a:off x="489620" y="-41275"/>
            <a:ext cx="11932920" cy="1273926"/>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marL="385298" indent="-385298" defTabSz="479020" hangingPunct="1">
              <a:lnSpc>
                <a:spcPct val="120000"/>
              </a:lnSpc>
              <a:spcBef>
                <a:spcPts val="1900"/>
              </a:spcBef>
              <a:defRPr sz="2952"/>
            </a:pPr>
            <a:r>
              <a:rPr lang="en-US" sz="5100" kern="1200" dirty="0">
                <a:latin typeface="Calibri" pitchFamily="34" charset="0"/>
                <a:sym typeface="Palatino"/>
              </a:rPr>
              <a:t>How </a:t>
            </a:r>
            <a:r>
              <a:rPr lang="en-US" sz="5100" kern="1200" dirty="0" smtClean="0">
                <a:latin typeface="Calibri" pitchFamily="34" charset="0"/>
                <a:sym typeface="Palatino"/>
              </a:rPr>
              <a:t>toss </a:t>
            </a:r>
            <a:r>
              <a:rPr lang="en-US" sz="5100" kern="1200" dirty="0">
                <a:latin typeface="Calibri" pitchFamily="34" charset="0"/>
                <a:sym typeface="Palatino"/>
              </a:rPr>
              <a:t>Decision affects the match winning </a:t>
            </a:r>
          </a:p>
        </p:txBody>
      </p:sp>
    </p:spTree>
    <p:extLst>
      <p:ext uri="{BB962C8B-B14F-4D97-AF65-F5344CB8AC3E}">
        <p14:creationId xmlns="" xmlns:p14="http://schemas.microsoft.com/office/powerpoint/2010/main" val="3024448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6999" y="685800"/>
            <a:ext cx="10602615" cy="877163"/>
          </a:xfrm>
          <a:prstGeom prst="rect">
            <a:avLst/>
          </a:prstGeom>
        </p:spPr>
        <p:txBody>
          <a:bodyPr wrap="square">
            <a:spAutoFit/>
          </a:bodyPr>
          <a:lstStyle/>
          <a:p>
            <a:pPr algn="l"/>
            <a:r>
              <a:rPr lang="en-IN" sz="5100" kern="1200" dirty="0">
                <a:solidFill>
                  <a:schemeClr val="accent6">
                    <a:hueOff val="36663"/>
                    <a:satOff val="1899"/>
                    <a:lumOff val="-23748"/>
                  </a:schemeClr>
                </a:solidFill>
                <a:latin typeface="Calibri" pitchFamily="34" charset="0"/>
                <a:ea typeface="Arial"/>
                <a:cs typeface="Arial"/>
                <a:sym typeface="Arial"/>
              </a:rPr>
              <a:t>Toss Decision across </a:t>
            </a:r>
            <a:r>
              <a:rPr lang="en-IN" sz="5100" kern="1200" dirty="0" smtClean="0">
                <a:solidFill>
                  <a:schemeClr val="accent6">
                    <a:hueOff val="36663"/>
                    <a:satOff val="1899"/>
                    <a:lumOff val="-23748"/>
                  </a:schemeClr>
                </a:solidFill>
                <a:latin typeface="Calibri" pitchFamily="34" charset="0"/>
                <a:ea typeface="Arial"/>
                <a:cs typeface="Arial"/>
                <a:sym typeface="Arial"/>
              </a:rPr>
              <a:t>seasons /Teams</a:t>
            </a:r>
            <a:r>
              <a:rPr lang="en-IN" b="1" dirty="0">
                <a:solidFill>
                  <a:srgbClr val="000000"/>
                </a:solidFill>
                <a:latin typeface="Helvetica Neue"/>
              </a:rPr>
              <a:t> </a:t>
            </a:r>
          </a:p>
        </p:txBody>
      </p:sp>
      <p:sp>
        <p:nvSpPr>
          <p:cNvPr id="3" name="Rectangle 2"/>
          <p:cNvSpPr/>
          <p:nvPr/>
        </p:nvSpPr>
        <p:spPr>
          <a:xfrm>
            <a:off x="939800" y="8040678"/>
            <a:ext cx="10591800" cy="461665"/>
          </a:xfrm>
          <a:prstGeom prst="rect">
            <a:avLst/>
          </a:prstGeom>
        </p:spPr>
        <p:txBody>
          <a:bodyPr wrap="square">
            <a:spAutoFit/>
          </a:bodyPr>
          <a:lstStyle/>
          <a:p>
            <a:r>
              <a:rPr lang="en-US" dirty="0">
                <a:solidFill>
                  <a:srgbClr val="000000"/>
                </a:solidFill>
                <a:latin typeface="Helvetica Neue"/>
              </a:rPr>
              <a:t>From the year </a:t>
            </a:r>
            <a:r>
              <a:rPr lang="en-US" b="1" dirty="0">
                <a:solidFill>
                  <a:srgbClr val="000000"/>
                </a:solidFill>
                <a:latin typeface="Helvetica Neue"/>
              </a:rPr>
              <a:t>2014</a:t>
            </a:r>
            <a:r>
              <a:rPr lang="en-US" dirty="0">
                <a:solidFill>
                  <a:srgbClr val="000000"/>
                </a:solidFill>
                <a:latin typeface="Helvetica Neue"/>
              </a:rPr>
              <a:t> most of the teams are opting to </a:t>
            </a:r>
            <a:r>
              <a:rPr lang="en-US" b="1" dirty="0">
                <a:solidFill>
                  <a:srgbClr val="000000"/>
                </a:solidFill>
                <a:latin typeface="Helvetica Neue"/>
              </a:rPr>
              <a:t>field</a:t>
            </a:r>
            <a:r>
              <a:rPr lang="en-US" dirty="0">
                <a:solidFill>
                  <a:srgbClr val="000000"/>
                </a:solidFill>
                <a:latin typeface="Helvetica Neue"/>
              </a:rPr>
              <a:t> after winning toss.</a:t>
            </a:r>
            <a:endParaRPr lang="en-IN" dirty="0"/>
          </a:p>
        </p:txBody>
      </p:sp>
      <p:pic>
        <p:nvPicPr>
          <p:cNvPr id="5" name="Picture 4"/>
          <p:cNvPicPr>
            <a:picLocks noChangeAspect="1"/>
          </p:cNvPicPr>
          <p:nvPr/>
        </p:nvPicPr>
        <p:blipFill>
          <a:blip r:embed="rId2"/>
          <a:stretch>
            <a:fillRect/>
          </a:stretch>
        </p:blipFill>
        <p:spPr>
          <a:xfrm>
            <a:off x="6426200" y="2362200"/>
            <a:ext cx="5573415" cy="5029199"/>
          </a:xfrm>
          <a:prstGeom prst="rect">
            <a:avLst/>
          </a:prstGeom>
        </p:spPr>
      </p:pic>
      <p:pic>
        <p:nvPicPr>
          <p:cNvPr id="7" name="Picture 6"/>
          <p:cNvPicPr>
            <a:picLocks noChangeAspect="1"/>
          </p:cNvPicPr>
          <p:nvPr/>
        </p:nvPicPr>
        <p:blipFill>
          <a:blip r:embed="rId3"/>
          <a:stretch>
            <a:fillRect/>
          </a:stretch>
        </p:blipFill>
        <p:spPr>
          <a:xfrm>
            <a:off x="551441" y="2590800"/>
            <a:ext cx="5684259" cy="455052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8610601"/>
            <a:ext cx="11277601" cy="830997"/>
          </a:xfrm>
          <a:prstGeom prst="rect">
            <a:avLst/>
          </a:prstGeom>
        </p:spPr>
        <p:txBody>
          <a:bodyPr wrap="square" lIns="91435" tIns="45718" rIns="91435" bIns="45718">
            <a:spAutoFit/>
          </a:bodyPr>
          <a:lstStyle/>
          <a:p>
            <a:r>
              <a:rPr lang="en-US" b="1" dirty="0" smtClean="0"/>
              <a:t>M </a:t>
            </a:r>
            <a:r>
              <a:rPr lang="en-US" b="1" dirty="0" err="1" smtClean="0"/>
              <a:t>Chinnaswamy</a:t>
            </a:r>
            <a:r>
              <a:rPr lang="en-US" b="1" dirty="0" smtClean="0"/>
              <a:t> stadium and Eden Gardens</a:t>
            </a:r>
            <a:r>
              <a:rPr lang="en-US" dirty="0" smtClean="0"/>
              <a:t> is best Suited for </a:t>
            </a:r>
            <a:r>
              <a:rPr lang="en-US" dirty="0" err="1" smtClean="0"/>
              <a:t>Feilding</a:t>
            </a:r>
            <a:r>
              <a:rPr lang="en-US" dirty="0" smtClean="0"/>
              <a:t> and </a:t>
            </a:r>
            <a:r>
              <a:rPr lang="en-US" b="1" dirty="0" smtClean="0"/>
              <a:t>MA Chidambaram Stadium ,</a:t>
            </a:r>
            <a:r>
              <a:rPr lang="en-US" b="1" dirty="0" err="1" smtClean="0"/>
              <a:t>Chepauk</a:t>
            </a:r>
            <a:r>
              <a:rPr lang="en-US" dirty="0" smtClean="0"/>
              <a:t> is best suited for Batting.</a:t>
            </a:r>
            <a:endParaRPr lang="en-US" dirty="0"/>
          </a:p>
        </p:txBody>
      </p:sp>
      <p:sp>
        <p:nvSpPr>
          <p:cNvPr id="4" name="SFFCU Business Model"/>
          <p:cNvSpPr txBox="1">
            <a:spLocks/>
          </p:cNvSpPr>
          <p:nvPr/>
        </p:nvSpPr>
        <p:spPr>
          <a:xfrm>
            <a:off x="635000" y="228601"/>
            <a:ext cx="10620587" cy="12192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marL="0" marR="0" lvl="0" indent="0" algn="ctr" defTabSz="1300259" rtl="0" eaLnBrk="1" fontAlgn="auto" latinLnBrk="0" hangingPunct="1">
              <a:lnSpc>
                <a:spcPct val="100000"/>
              </a:lnSpc>
              <a:spcBef>
                <a:spcPct val="0"/>
              </a:spcBef>
              <a:spcAft>
                <a:spcPts val="0"/>
              </a:spcAft>
              <a:buClrTx/>
              <a:buSzTx/>
              <a:buFontTx/>
              <a:buNone/>
              <a:tabLst/>
              <a:defRPr/>
            </a:pPr>
            <a:r>
              <a:rPr lang="en-US" sz="5100" kern="1200" dirty="0" smtClean="0">
                <a:latin typeface="Calibri" pitchFamily="34" charset="0"/>
              </a:rPr>
              <a:t>Venue </a:t>
            </a:r>
            <a:r>
              <a:rPr lang="en-US" sz="5100" kern="1200" dirty="0">
                <a:latin typeface="Calibri" pitchFamily="34" charset="0"/>
              </a:rPr>
              <a:t>Best suited for </a:t>
            </a:r>
            <a:r>
              <a:rPr lang="en-US" sz="5100" kern="1200" dirty="0" smtClean="0">
                <a:latin typeface="Calibri" pitchFamily="34" charset="0"/>
              </a:rPr>
              <a:t>?</a:t>
            </a:r>
            <a:endParaRPr lang="en-US" sz="5100" kern="1200" dirty="0">
              <a:latin typeface="Calibri" pitchFamily="34" charset="0"/>
            </a:endParaRPr>
          </a:p>
        </p:txBody>
      </p:sp>
      <p:pic>
        <p:nvPicPr>
          <p:cNvPr id="5" name="Picture 4"/>
          <p:cNvPicPr>
            <a:picLocks noChangeAspect="1"/>
          </p:cNvPicPr>
          <p:nvPr/>
        </p:nvPicPr>
        <p:blipFill>
          <a:blip r:embed="rId2"/>
          <a:stretch>
            <a:fillRect/>
          </a:stretch>
        </p:blipFill>
        <p:spPr>
          <a:xfrm>
            <a:off x="901700" y="1447801"/>
            <a:ext cx="11163300" cy="69341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20999" y="2209800"/>
            <a:ext cx="7239001" cy="5432524"/>
          </a:xfrm>
          <a:prstGeom prst="rect">
            <a:avLst/>
          </a:prstGeom>
        </p:spPr>
      </p:pic>
      <p:sp>
        <p:nvSpPr>
          <p:cNvPr id="6" name="SFFCU Business Model"/>
          <p:cNvSpPr txBox="1">
            <a:spLocks/>
          </p:cNvSpPr>
          <p:nvPr/>
        </p:nvSpPr>
        <p:spPr>
          <a:xfrm>
            <a:off x="635000" y="533400"/>
            <a:ext cx="11811000" cy="12192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marL="385298" indent="-385298" defTabSz="479020">
              <a:spcBef>
                <a:spcPts val="1900"/>
              </a:spcBef>
              <a:defRPr sz="2952"/>
            </a:pPr>
            <a:r>
              <a:rPr lang="en-US" sz="5400" dirty="0" smtClean="0">
                <a:latin typeface="Calibri" pitchFamily="34" charset="0"/>
              </a:rPr>
              <a:t>Teams are more successful at which city</a:t>
            </a:r>
          </a:p>
        </p:txBody>
      </p:sp>
      <p:sp>
        <p:nvSpPr>
          <p:cNvPr id="2" name="Rectangle 1"/>
          <p:cNvSpPr/>
          <p:nvPr/>
        </p:nvSpPr>
        <p:spPr>
          <a:xfrm>
            <a:off x="1092200" y="8137624"/>
            <a:ext cx="10363200" cy="461665"/>
          </a:xfrm>
          <a:prstGeom prst="rect">
            <a:avLst/>
          </a:prstGeom>
        </p:spPr>
        <p:txBody>
          <a:bodyPr wrap="square">
            <a:spAutoFit/>
          </a:bodyPr>
          <a:lstStyle/>
          <a:p>
            <a:r>
              <a:rPr lang="en-US" dirty="0">
                <a:solidFill>
                  <a:srgbClr val="000000"/>
                </a:solidFill>
                <a:latin typeface="Helvetica Neue"/>
              </a:rPr>
              <a:t>Teams had won more matches in their home </a:t>
            </a:r>
            <a:r>
              <a:rPr lang="en-US" dirty="0" smtClean="0">
                <a:solidFill>
                  <a:srgbClr val="000000"/>
                </a:solidFill>
                <a:latin typeface="Helvetica Neue"/>
              </a:rPr>
              <a:t>grounds than away grounds</a:t>
            </a:r>
            <a:endParaRPr lang="en-IN" dirty="0"/>
          </a:p>
        </p:txBody>
      </p:sp>
    </p:spTree>
    <p:extLst>
      <p:ext uri="{BB962C8B-B14F-4D97-AF65-F5344CB8AC3E}">
        <p14:creationId xmlns="" xmlns:p14="http://schemas.microsoft.com/office/powerpoint/2010/main" val="2397869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635001" y="0"/>
            <a:ext cx="10620587" cy="990601"/>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330201" y="1295400"/>
            <a:ext cx="11988800" cy="8001000"/>
          </a:xfrm>
          <a:prstGeom prst="rect">
            <a:avLst/>
          </a:prstGeom>
        </p:spPr>
        <p:txBody>
          <a:bodyPr>
            <a:noAutofit/>
          </a:bodyPr>
          <a:lstStyle>
            <a:lvl1pPr>
              <a:defRPr>
                <a:latin typeface="Arial"/>
                <a:ea typeface="Arial"/>
                <a:cs typeface="Arial"/>
                <a:sym typeface="Arial"/>
              </a:defRPr>
            </a:lvl1pPr>
          </a:lstStyle>
          <a:p>
            <a:r>
              <a:rPr lang="en-US" sz="2100" dirty="0" smtClean="0"/>
              <a:t>Totally 13 teams has participated in IPL History and few teams like Pune Warriors, Kochi Tuskers Kerala, Rising Pune </a:t>
            </a:r>
            <a:r>
              <a:rPr lang="en-US" sz="2100" dirty="0" err="1" smtClean="0"/>
              <a:t>Supergiants</a:t>
            </a:r>
            <a:r>
              <a:rPr lang="en-US" sz="2100" dirty="0" smtClean="0"/>
              <a:t>, Gujarat Lions has been only in 2 seasons .</a:t>
            </a:r>
          </a:p>
          <a:p>
            <a:endParaRPr lang="en-US" sz="2100" dirty="0" smtClean="0"/>
          </a:p>
          <a:p>
            <a:r>
              <a:rPr lang="en-US" sz="2100" dirty="0" smtClean="0"/>
              <a:t>The success rate of Rising </a:t>
            </a:r>
            <a:r>
              <a:rPr lang="en-US" sz="2100" dirty="0" err="1" smtClean="0"/>
              <a:t>Pune</a:t>
            </a:r>
            <a:r>
              <a:rPr lang="en-US" sz="2100" dirty="0" smtClean="0"/>
              <a:t> </a:t>
            </a:r>
            <a:r>
              <a:rPr lang="en-US" sz="2100" dirty="0" err="1" smtClean="0"/>
              <a:t>Supergiants</a:t>
            </a:r>
            <a:r>
              <a:rPr lang="en-US" sz="2100" dirty="0" smtClean="0"/>
              <a:t>  is good comparatively among the new teams</a:t>
            </a:r>
          </a:p>
          <a:p>
            <a:endParaRPr lang="en-US" sz="2100" dirty="0" smtClean="0"/>
          </a:p>
          <a:p>
            <a:r>
              <a:rPr lang="en-US" sz="2100" dirty="0" smtClean="0"/>
              <a:t>Mumbai Indians, Royal Challengers Bangalore and Chennai Super kings are best Defending team</a:t>
            </a:r>
          </a:p>
          <a:p>
            <a:endParaRPr lang="en-US" sz="2100" dirty="0" smtClean="0"/>
          </a:p>
          <a:p>
            <a:r>
              <a:rPr lang="en-US" sz="2100" dirty="0" smtClean="0">
                <a:solidFill>
                  <a:srgbClr val="000000"/>
                </a:solidFill>
                <a:latin typeface="Helvetica Neue"/>
              </a:rPr>
              <a:t>Royal Challenger's Bangalore, Mumbai Indians and Delhi Daredevils are the best Chasing teams</a:t>
            </a:r>
            <a:r>
              <a:rPr lang="en-US" sz="2400" dirty="0" smtClean="0">
                <a:solidFill>
                  <a:srgbClr val="000000"/>
                </a:solidFill>
                <a:latin typeface="Helvetica Neue"/>
              </a:rPr>
              <a:t>.</a:t>
            </a:r>
            <a:endParaRPr lang="en-IN" sz="2400" dirty="0" smtClean="0"/>
          </a:p>
          <a:p>
            <a:endParaRPr lang="en-US" sz="2100" dirty="0" smtClean="0"/>
          </a:p>
          <a:p>
            <a:r>
              <a:rPr lang="en-US" sz="2100" dirty="0" smtClean="0"/>
              <a:t>From the year 2014 most of the teams are opting to field after winning toss and are also successful in winning the match</a:t>
            </a:r>
          </a:p>
          <a:p>
            <a:endParaRPr lang="en-US" sz="2100" dirty="0" smtClean="0"/>
          </a:p>
          <a:p>
            <a:r>
              <a:rPr lang="en-US" sz="2100" dirty="0" smtClean="0"/>
              <a:t>Overall  Chennai Super Kings and Mumbai Indians have high success rate</a:t>
            </a:r>
          </a:p>
          <a:p>
            <a:endParaRPr lang="en-US" sz="2100" dirty="0" smtClean="0"/>
          </a:p>
          <a:p>
            <a:r>
              <a:rPr lang="en-US" sz="2100" dirty="0" smtClean="0"/>
              <a:t>The most successful franchises in the tournament are Chennai Super Kings and Mumbai Indians with 3 season wins each.</a:t>
            </a:r>
          </a:p>
          <a:p>
            <a:endParaRPr lang="en-US" sz="2100" dirty="0" smtClean="0"/>
          </a:p>
          <a:p>
            <a:r>
              <a:rPr lang="en-US" sz="2100" dirty="0" smtClean="0"/>
              <a:t>From the analysis, it was concluded that Chennai Super Kings and Mumbai Indians are more likely to win upcoming IPL seasons</a:t>
            </a:r>
          </a:p>
        </p:txBody>
      </p:sp>
    </p:spTree>
    <p:extLst>
      <p:ext uri="{BB962C8B-B14F-4D97-AF65-F5344CB8AC3E}">
        <p14:creationId xmlns="" xmlns:p14="http://schemas.microsoft.com/office/powerpoint/2010/main"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IPL Matches Analysis</a:t>
            </a:r>
            <a:br>
              <a:rPr lang="en-US" dirty="0" smtClean="0"/>
            </a:b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1" y="2178049"/>
            <a:ext cx="11988800" cy="6096000"/>
          </a:xfrm>
          <a:prstGeom prst="rect">
            <a:avLst/>
          </a:prstGeom>
        </p:spPr>
        <p:txBody>
          <a:bodyPr>
            <a:normAutofit/>
          </a:bodyPr>
          <a:lstStyle>
            <a:lvl1pPr>
              <a:defRPr>
                <a:latin typeface="Arial"/>
                <a:ea typeface="Arial"/>
                <a:cs typeface="Arial"/>
                <a:sym typeface="Arial"/>
              </a:defRPr>
            </a:lvl1pPr>
          </a:lstStyle>
          <a:p>
            <a:r>
              <a:rPr lang="en-US" sz="3100" dirty="0" smtClean="0">
                <a:latin typeface="Calibri" pitchFamily="34" charset="0"/>
              </a:rPr>
              <a:t>The Indian Premier League (IPL), is a professional Twenty20 cricket league in India contested during April and May of every year</a:t>
            </a:r>
          </a:p>
          <a:p>
            <a:r>
              <a:rPr lang="en-US" sz="3100" dirty="0" smtClean="0">
                <a:latin typeface="Calibri" pitchFamily="34" charset="0"/>
              </a:rPr>
              <a:t>There have been eleven seasons in the IPL tournament from 2008 to 2018 .</a:t>
            </a:r>
          </a:p>
          <a:p>
            <a:r>
              <a:rPr lang="en-US" sz="3100" smtClean="0">
                <a:latin typeface="Calibri" pitchFamily="34" charset="0"/>
              </a:rPr>
              <a:t>13 Teams </a:t>
            </a:r>
            <a:r>
              <a:rPr lang="en-US" sz="3100" dirty="0" smtClean="0">
                <a:latin typeface="Calibri" pitchFamily="34" charset="0"/>
              </a:rPr>
              <a:t>Participated : </a:t>
            </a:r>
          </a:p>
          <a:p>
            <a:pPr lvl="1"/>
            <a:r>
              <a:rPr lang="en-US" sz="3100" dirty="0">
                <a:latin typeface="Calibri" pitchFamily="34" charset="0"/>
              </a:rPr>
              <a:t>Sunrisers Hyderabad, Mumbai Indians, Gujarat Lions, Rising Pune Super giants, Royal Challengers Bangalore, Kolkata Knight Riders, Delhi Daredevils, Kings XI Punjab, Chennai Super Kings, Rajasthan Royals, Deccan Chargers, Kochi Tuskers Kerala, Pune </a:t>
            </a:r>
            <a:r>
              <a:rPr lang="en-US" sz="3100" dirty="0" smtClean="0">
                <a:latin typeface="Calibri" pitchFamily="34" charset="0"/>
              </a:rPr>
              <a:t>Warriors.</a:t>
            </a:r>
            <a:endParaRPr lang="en-US" sz="3100" dirty="0">
              <a:latin typeface="Calibri" pitchFamily="34" charset="0"/>
            </a:endParaRPr>
          </a:p>
          <a:p>
            <a:endParaRPr lang="en-IN" sz="3100" dirty="0" smtClean="0">
              <a:latin typeface="Calibri" pitchFamily="34" charset="0"/>
            </a:endParaRPr>
          </a:p>
          <a:p>
            <a:endParaRPr sz="3100" dirty="0">
              <a:latin typeface="Calibri" pitchFamily="34"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xfrm>
            <a:off x="558801" y="0"/>
            <a:ext cx="10620587" cy="1625600"/>
          </a:xfrm>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700" dirty="0" smtClean="0"/>
              <a:t>Understanding</a:t>
            </a:r>
            <a:r>
              <a:rPr lang="en-US" dirty="0" smtClean="0"/>
              <a:t> data</a:t>
            </a:r>
            <a:endParaRPr dirty="0"/>
          </a:p>
        </p:txBody>
      </p:sp>
      <p:sp>
        <p:nvSpPr>
          <p:cNvPr id="140" name="Serves San Francisco and San Mateo Counties…"/>
          <p:cNvSpPr txBox="1">
            <a:spLocks noGrp="1"/>
          </p:cNvSpPr>
          <p:nvPr>
            <p:ph type="body" idx="1"/>
          </p:nvPr>
        </p:nvSpPr>
        <p:spPr>
          <a:xfrm>
            <a:off x="635000" y="1828800"/>
            <a:ext cx="11988800" cy="6096000"/>
          </a:xfrm>
          <a:prstGeom prst="rect">
            <a:avLst/>
          </a:prstGeom>
        </p:spPr>
        <p:txBody>
          <a:bodyPr>
            <a:noAutofit/>
          </a:bodyPr>
          <a:lstStyle/>
          <a:p>
            <a:pPr>
              <a:defRPr>
                <a:latin typeface="Arial"/>
                <a:ea typeface="Arial"/>
                <a:cs typeface="Arial"/>
                <a:sym typeface="Arial"/>
              </a:defRPr>
            </a:pPr>
            <a:r>
              <a:rPr lang="en-US" sz="3100" dirty="0">
                <a:latin typeface="Calibri" pitchFamily="34" charset="0"/>
                <a:cs typeface="Times New Roman" pitchFamily="18" charset="0"/>
              </a:rPr>
              <a:t>The IPL matches dataset comprises data about </a:t>
            </a:r>
            <a:r>
              <a:rPr lang="en-US" sz="3100" dirty="0" smtClean="0">
                <a:latin typeface="Calibri" pitchFamily="34" charset="0"/>
                <a:cs typeface="Times New Roman" pitchFamily="18" charset="0"/>
              </a:rPr>
              <a:t>11 </a:t>
            </a:r>
            <a:r>
              <a:rPr lang="en-US" sz="3100" dirty="0">
                <a:latin typeface="Calibri" pitchFamily="34" charset="0"/>
                <a:cs typeface="Times New Roman" pitchFamily="18" charset="0"/>
              </a:rPr>
              <a:t>Seasons of 696 observations of 18 columns. </a:t>
            </a:r>
          </a:p>
          <a:p>
            <a:pPr>
              <a:defRPr>
                <a:latin typeface="Arial"/>
                <a:ea typeface="Arial"/>
                <a:cs typeface="Arial"/>
                <a:sym typeface="Arial"/>
              </a:defRPr>
            </a:pPr>
            <a:r>
              <a:rPr lang="en-US" sz="3100" dirty="0">
                <a:latin typeface="Calibri" pitchFamily="34" charset="0"/>
                <a:cs typeface="Times New Roman" pitchFamily="18" charset="0"/>
              </a:rPr>
              <a:t>With Most columns are of </a:t>
            </a:r>
            <a:r>
              <a:rPr lang="en-US" sz="3100" b="1" dirty="0">
                <a:latin typeface="Calibri" pitchFamily="34" charset="0"/>
                <a:cs typeface="Times New Roman" pitchFamily="18" charset="0"/>
                <a:sym typeface="Arial"/>
              </a:rPr>
              <a:t>Categorical </a:t>
            </a:r>
            <a:r>
              <a:rPr lang="en-US" sz="3100" dirty="0">
                <a:latin typeface="Calibri" pitchFamily="34" charset="0"/>
                <a:cs typeface="Times New Roman" pitchFamily="18" charset="0"/>
                <a:sym typeface="Arial"/>
              </a:rPr>
              <a:t>data like city, match winner, toss winner, teams, umpire names</a:t>
            </a:r>
            <a:r>
              <a:rPr lang="en-US" sz="3100" b="1" dirty="0">
                <a:latin typeface="Calibri" pitchFamily="34" charset="0"/>
                <a:cs typeface="Times New Roman" pitchFamily="18" charset="0"/>
                <a:sym typeface="Arial"/>
              </a:rPr>
              <a:t>.</a:t>
            </a:r>
          </a:p>
          <a:p>
            <a:pPr>
              <a:defRPr>
                <a:latin typeface="Arial"/>
                <a:ea typeface="Arial"/>
                <a:cs typeface="Arial"/>
                <a:sym typeface="Arial"/>
              </a:defRPr>
            </a:pPr>
            <a:r>
              <a:rPr lang="en-US" sz="3100" dirty="0">
                <a:latin typeface="Calibri" pitchFamily="34" charset="0"/>
                <a:cs typeface="Times New Roman" pitchFamily="18" charset="0"/>
                <a:sym typeface="Arial"/>
              </a:rPr>
              <a:t>Missing values: umpire3 (92%), city (7%)</a:t>
            </a:r>
          </a:p>
          <a:p>
            <a:pPr>
              <a:defRPr>
                <a:latin typeface="Arial"/>
                <a:ea typeface="Arial"/>
                <a:cs typeface="Arial"/>
                <a:sym typeface="Arial"/>
              </a:defRPr>
            </a:pPr>
            <a:r>
              <a:rPr lang="en-US" sz="3100" dirty="0">
                <a:latin typeface="Calibri" pitchFamily="34" charset="0"/>
                <a:cs typeface="Times New Roman" pitchFamily="18" charset="0"/>
                <a:sym typeface="Arial"/>
              </a:rPr>
              <a:t>Data Processed: </a:t>
            </a:r>
          </a:p>
          <a:p>
            <a:pPr lvl="2"/>
            <a:r>
              <a:rPr lang="en-US" sz="3100" dirty="0">
                <a:latin typeface="Calibri" pitchFamily="34" charset="0"/>
                <a:cs typeface="Times New Roman" pitchFamily="18" charset="0"/>
              </a:rPr>
              <a:t>Replacing missing entries of </a:t>
            </a:r>
            <a:r>
              <a:rPr lang="en-US" sz="3100" b="1" dirty="0">
                <a:latin typeface="Calibri" pitchFamily="34" charset="0"/>
                <a:cs typeface="Times New Roman" pitchFamily="18" charset="0"/>
              </a:rPr>
              <a:t>City</a:t>
            </a:r>
            <a:r>
              <a:rPr lang="en-US" sz="3100" dirty="0">
                <a:latin typeface="Calibri" pitchFamily="34" charset="0"/>
                <a:cs typeface="Times New Roman" pitchFamily="18" charset="0"/>
              </a:rPr>
              <a:t> from the Venue </a:t>
            </a:r>
            <a:r>
              <a:rPr lang="en-US" sz="3100" dirty="0" smtClean="0">
                <a:latin typeface="Calibri" pitchFamily="34" charset="0"/>
                <a:cs typeface="Times New Roman" pitchFamily="18" charset="0"/>
              </a:rPr>
              <a:t>Column.</a:t>
            </a:r>
            <a:endParaRPr lang="en-US" sz="3100" dirty="0">
              <a:latin typeface="Calibri" pitchFamily="34" charset="0"/>
              <a:cs typeface="Times New Roman" pitchFamily="18" charset="0"/>
            </a:endParaRPr>
          </a:p>
          <a:p>
            <a:pPr lvl="2"/>
            <a:r>
              <a:rPr lang="en-US" sz="3100" dirty="0">
                <a:latin typeface="Calibri" pitchFamily="34" charset="0"/>
                <a:cs typeface="Times New Roman" pitchFamily="18" charset="0"/>
              </a:rPr>
              <a:t>Replacing </a:t>
            </a:r>
            <a:r>
              <a:rPr lang="en-US" sz="3100" b="1" dirty="0">
                <a:latin typeface="Calibri" pitchFamily="34" charset="0"/>
                <a:cs typeface="Times New Roman" pitchFamily="18" charset="0"/>
              </a:rPr>
              <a:t>Rising </a:t>
            </a:r>
            <a:r>
              <a:rPr lang="en-US" sz="3100" b="1" dirty="0" err="1">
                <a:latin typeface="Calibri" pitchFamily="34" charset="0"/>
                <a:cs typeface="Times New Roman" pitchFamily="18" charset="0"/>
              </a:rPr>
              <a:t>Pune</a:t>
            </a:r>
            <a:r>
              <a:rPr lang="en-US" sz="3100" b="1" dirty="0">
                <a:latin typeface="Calibri" pitchFamily="34" charset="0"/>
                <a:cs typeface="Times New Roman" pitchFamily="18" charset="0"/>
              </a:rPr>
              <a:t> supergiant </a:t>
            </a:r>
            <a:r>
              <a:rPr lang="en-US" sz="3100" dirty="0">
                <a:latin typeface="Calibri" pitchFamily="34" charset="0"/>
                <a:cs typeface="Times New Roman" pitchFamily="18" charset="0"/>
              </a:rPr>
              <a:t>as</a:t>
            </a:r>
            <a:r>
              <a:rPr lang="en-US" sz="3100" b="1" dirty="0">
                <a:latin typeface="Calibri" pitchFamily="34" charset="0"/>
                <a:cs typeface="Times New Roman" pitchFamily="18" charset="0"/>
              </a:rPr>
              <a:t> Rising </a:t>
            </a:r>
            <a:r>
              <a:rPr lang="en-US" sz="3100" b="1" dirty="0" err="1">
                <a:latin typeface="Calibri" pitchFamily="34" charset="0"/>
                <a:cs typeface="Times New Roman" pitchFamily="18" charset="0"/>
              </a:rPr>
              <a:t>Pune</a:t>
            </a:r>
            <a:r>
              <a:rPr lang="en-US" sz="3100" b="1" dirty="0">
                <a:latin typeface="Calibri" pitchFamily="34" charset="0"/>
                <a:cs typeface="Times New Roman" pitchFamily="18" charset="0"/>
              </a:rPr>
              <a:t> </a:t>
            </a:r>
            <a:r>
              <a:rPr lang="en-US" sz="3100" b="1" dirty="0" err="1">
                <a:latin typeface="Calibri" pitchFamily="34" charset="0"/>
                <a:cs typeface="Times New Roman" pitchFamily="18" charset="0"/>
              </a:rPr>
              <a:t>supergiants</a:t>
            </a:r>
            <a:r>
              <a:rPr lang="en-US" sz="3100" b="1" dirty="0">
                <a:latin typeface="Calibri" pitchFamily="34" charset="0"/>
                <a:cs typeface="Times New Roman" pitchFamily="18" charset="0"/>
              </a:rPr>
              <a:t> </a:t>
            </a:r>
            <a:r>
              <a:rPr lang="en-US" sz="3100" dirty="0">
                <a:latin typeface="Calibri" pitchFamily="34" charset="0"/>
                <a:cs typeface="Times New Roman" pitchFamily="18" charset="0"/>
              </a:rPr>
              <a:t>.</a:t>
            </a:r>
          </a:p>
          <a:p>
            <a:pPr lvl="2"/>
            <a:r>
              <a:rPr lang="en-US" sz="3100" dirty="0">
                <a:latin typeface="Calibri" pitchFamily="34" charset="0"/>
                <a:cs typeface="Times New Roman" pitchFamily="18" charset="0"/>
              </a:rPr>
              <a:t>Dropping the column </a:t>
            </a:r>
            <a:r>
              <a:rPr lang="en-US" sz="3100" b="1" dirty="0">
                <a:latin typeface="Calibri" pitchFamily="34" charset="0"/>
                <a:cs typeface="Times New Roman" pitchFamily="18" charset="0"/>
              </a:rPr>
              <a:t>'Umpire3'</a:t>
            </a:r>
            <a:r>
              <a:rPr lang="en-US" sz="3100" dirty="0">
                <a:latin typeface="Calibri" pitchFamily="34" charset="0"/>
                <a:cs typeface="Times New Roman" pitchFamily="18" charset="0"/>
              </a:rPr>
              <a:t> as it has too many null values.</a:t>
            </a:r>
          </a:p>
          <a:p>
            <a:pPr lvl="2">
              <a:defRPr>
                <a:latin typeface="Arial"/>
                <a:ea typeface="Arial"/>
                <a:cs typeface="Arial"/>
                <a:sym typeface="Arial"/>
              </a:defRPr>
            </a:pPr>
            <a:endParaRPr sz="3100" dirty="0">
              <a:latin typeface="Calibri" pitchFamily="34"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xfrm>
            <a:off x="650240" y="390596"/>
            <a:ext cx="11704320" cy="2581204"/>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algn="l"/>
            <a:r>
              <a:rPr lang="en-US" sz="5400" dirty="0" smtClean="0">
                <a:latin typeface="Calibri" pitchFamily="34" charset="0"/>
              </a:rPr>
              <a:t>Problem Statement : </a:t>
            </a:r>
            <a:br>
              <a:rPr lang="en-US" sz="5400" dirty="0" smtClean="0">
                <a:latin typeface="Calibri" pitchFamily="34" charset="0"/>
              </a:rPr>
            </a:br>
            <a:r>
              <a:rPr lang="en-US" sz="5400" dirty="0" smtClean="0">
                <a:latin typeface="Calibri" pitchFamily="34" charset="0"/>
              </a:rPr>
              <a:t>Identify the team that has more chance to win the upcoming IPL seasons</a:t>
            </a:r>
            <a:endParaRPr sz="5400" dirty="0">
              <a:latin typeface="Calibri" pitchFamily="34" charset="0"/>
            </a:endParaRPr>
          </a:p>
        </p:txBody>
      </p:sp>
      <p:sp>
        <p:nvSpPr>
          <p:cNvPr id="143" name="Mortgages and Home Equity Loans…"/>
          <p:cNvSpPr txBox="1">
            <a:spLocks noGrp="1"/>
          </p:cNvSpPr>
          <p:nvPr>
            <p:ph type="body" idx="1"/>
          </p:nvPr>
        </p:nvSpPr>
        <p:spPr>
          <a:xfrm>
            <a:off x="482600" y="3276600"/>
            <a:ext cx="11988800" cy="6096000"/>
          </a:xfrm>
          <a:prstGeom prst="rect">
            <a:avLst/>
          </a:prstGeom>
        </p:spPr>
        <p:txBody>
          <a:bodyPr>
            <a:normAutofit/>
          </a:bodyPr>
          <a:lstStyle/>
          <a:p>
            <a:pPr>
              <a:defRPr>
                <a:latin typeface="Arial"/>
                <a:ea typeface="Arial"/>
                <a:cs typeface="Arial"/>
                <a:sym typeface="Arial"/>
              </a:defRPr>
            </a:pPr>
            <a:r>
              <a:rPr lang="en-US" sz="3200" dirty="0" smtClean="0">
                <a:latin typeface="Calibri" pitchFamily="34" charset="0"/>
              </a:rPr>
              <a:t>In this Exploratory Data Analysis we will try to </a:t>
            </a:r>
            <a:r>
              <a:rPr lang="en-US" sz="3200" dirty="0">
                <a:latin typeface="Calibri" pitchFamily="34" charset="0"/>
              </a:rPr>
              <a:t>identify the team that has more chance to win the upcoming </a:t>
            </a:r>
            <a:r>
              <a:rPr lang="en-US" sz="3200" dirty="0" smtClean="0">
                <a:latin typeface="Calibri" pitchFamily="34" charset="0"/>
              </a:rPr>
              <a:t>seasons by finding relationships and observations like </a:t>
            </a:r>
          </a:p>
          <a:p>
            <a:pPr lvl="1">
              <a:buFont typeface="Wingdings" pitchFamily="2" charset="2"/>
              <a:buChar char="Ø"/>
              <a:defRPr>
                <a:latin typeface="Arial"/>
                <a:ea typeface="Arial"/>
                <a:cs typeface="Arial"/>
                <a:sym typeface="Arial"/>
              </a:defRPr>
            </a:pPr>
            <a:r>
              <a:rPr lang="en-US" sz="2600" dirty="0">
                <a:latin typeface="Calibri" pitchFamily="34" charset="0"/>
              </a:rPr>
              <a:t>S</a:t>
            </a:r>
            <a:r>
              <a:rPr lang="en-US" sz="2600" dirty="0" smtClean="0">
                <a:latin typeface="Calibri" pitchFamily="34" charset="0"/>
              </a:rPr>
              <a:t>uccess rate of each team</a:t>
            </a:r>
          </a:p>
          <a:p>
            <a:pPr lvl="1">
              <a:buFont typeface="Wingdings" pitchFamily="2" charset="2"/>
              <a:buChar char="Ø"/>
              <a:defRPr>
                <a:latin typeface="Arial"/>
                <a:ea typeface="Arial"/>
                <a:cs typeface="Arial"/>
                <a:sym typeface="Arial"/>
              </a:defRPr>
            </a:pPr>
            <a:r>
              <a:rPr lang="en-US" sz="2600" dirty="0" smtClean="0">
                <a:latin typeface="Calibri" pitchFamily="34" charset="0"/>
              </a:rPr>
              <a:t> </a:t>
            </a:r>
            <a:r>
              <a:rPr lang="en-US" sz="2600" dirty="0">
                <a:latin typeface="Calibri" pitchFamily="34" charset="0"/>
              </a:rPr>
              <a:t>I</a:t>
            </a:r>
            <a:r>
              <a:rPr lang="en-US" sz="2600" dirty="0" smtClean="0">
                <a:latin typeface="Calibri" pitchFamily="34" charset="0"/>
              </a:rPr>
              <a:t>dentify the team that has won maximum seasons </a:t>
            </a:r>
          </a:p>
          <a:p>
            <a:pPr lvl="1">
              <a:buFont typeface="Wingdings" pitchFamily="2" charset="2"/>
              <a:buChar char="Ø"/>
              <a:defRPr>
                <a:latin typeface="Arial"/>
                <a:ea typeface="Arial"/>
                <a:cs typeface="Arial"/>
                <a:sym typeface="Arial"/>
              </a:defRPr>
            </a:pPr>
            <a:r>
              <a:rPr lang="en-US" sz="2600" dirty="0">
                <a:latin typeface="Calibri" pitchFamily="34" charset="0"/>
              </a:rPr>
              <a:t>B</a:t>
            </a:r>
            <a:r>
              <a:rPr lang="en-US" sz="2600" dirty="0" smtClean="0">
                <a:latin typeface="Calibri" pitchFamily="34" charset="0"/>
              </a:rPr>
              <a:t>est defending and chasing team</a:t>
            </a:r>
          </a:p>
          <a:p>
            <a:pPr lvl="1">
              <a:buFont typeface="Wingdings" pitchFamily="2" charset="2"/>
              <a:buChar char="Ø"/>
              <a:defRPr>
                <a:latin typeface="Arial"/>
                <a:ea typeface="Arial"/>
                <a:cs typeface="Arial"/>
                <a:sym typeface="Arial"/>
              </a:defRPr>
            </a:pPr>
            <a:r>
              <a:rPr lang="en-US" sz="2600" dirty="0" smtClean="0">
                <a:latin typeface="Calibri" pitchFamily="34" charset="0"/>
              </a:rPr>
              <a:t>Best defending and chasing Venues</a:t>
            </a:r>
          </a:p>
          <a:p>
            <a:pPr lvl="1">
              <a:buFont typeface="Wingdings" pitchFamily="2" charset="2"/>
              <a:buChar char="Ø"/>
              <a:defRPr>
                <a:latin typeface="Arial"/>
                <a:ea typeface="Arial"/>
                <a:cs typeface="Arial"/>
                <a:sym typeface="Arial"/>
              </a:defRPr>
            </a:pPr>
            <a:r>
              <a:rPr lang="en-US" sz="2600" dirty="0">
                <a:latin typeface="Calibri" pitchFamily="34" charset="0"/>
              </a:rPr>
              <a:t>A</a:t>
            </a:r>
            <a:r>
              <a:rPr lang="en-US" sz="2600" dirty="0" smtClean="0">
                <a:latin typeface="Calibri" pitchFamily="34" charset="0"/>
              </a:rPr>
              <a:t>nalyze the toss decisions Vs Match winning</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700" dirty="0" smtClean="0"/>
              <a:t>Analysis</a:t>
            </a:r>
            <a:endParaRPr sz="5700" dirty="0"/>
          </a:p>
        </p:txBody>
      </p:sp>
      <p:sp>
        <p:nvSpPr>
          <p:cNvPr id="146" name="On average, Millennials and Gen. X are not able to afford buying homes in the Bay Area, but need to buy cars to get around.…"/>
          <p:cNvSpPr txBox="1">
            <a:spLocks noGrp="1"/>
          </p:cNvSpPr>
          <p:nvPr>
            <p:ph type="body" idx="1"/>
          </p:nvPr>
        </p:nvSpPr>
        <p:spPr>
          <a:xfrm>
            <a:off x="650240" y="2133601"/>
            <a:ext cx="11795760" cy="6096000"/>
          </a:xfrm>
          <a:prstGeom prst="rect">
            <a:avLst/>
          </a:prstGeom>
        </p:spPr>
        <p:txBody>
          <a:bodyPr>
            <a:normAutofit/>
          </a:bodyPr>
          <a:lstStyle/>
          <a:p>
            <a:pPr marL="385298" indent="-385298" defTabSz="479020">
              <a:spcBef>
                <a:spcPts val="1900"/>
              </a:spcBef>
              <a:defRPr sz="2952"/>
            </a:pPr>
            <a:r>
              <a:rPr lang="en-US" sz="3200" dirty="0" smtClean="0"/>
              <a:t>Success Rate of each team</a:t>
            </a:r>
            <a:endParaRPr lang="en-US" sz="3200" dirty="0"/>
          </a:p>
          <a:p>
            <a:pPr marL="385298" indent="-385298" defTabSz="479020">
              <a:spcBef>
                <a:spcPts val="1900"/>
              </a:spcBef>
              <a:defRPr sz="2952"/>
            </a:pPr>
            <a:r>
              <a:rPr lang="en-US" sz="3200" dirty="0" smtClean="0"/>
              <a:t>Team that </a:t>
            </a:r>
            <a:r>
              <a:rPr lang="en-US" sz="3200" dirty="0"/>
              <a:t>won maximum </a:t>
            </a:r>
            <a:r>
              <a:rPr lang="en-US" sz="3200" dirty="0" smtClean="0"/>
              <a:t>seasons</a:t>
            </a:r>
            <a:endParaRPr lang="en-US" sz="3200" dirty="0"/>
          </a:p>
          <a:p>
            <a:pPr marL="385298" indent="-385298" defTabSz="479020">
              <a:spcBef>
                <a:spcPts val="1900"/>
              </a:spcBef>
              <a:defRPr sz="2952"/>
            </a:pPr>
            <a:r>
              <a:rPr lang="en-US" sz="3200" dirty="0"/>
              <a:t>Best Defending Teams</a:t>
            </a:r>
          </a:p>
          <a:p>
            <a:pPr marL="385298" indent="-385298" defTabSz="479020">
              <a:spcBef>
                <a:spcPts val="1900"/>
              </a:spcBef>
              <a:defRPr sz="2952"/>
            </a:pPr>
            <a:r>
              <a:rPr lang="en-US" sz="3200" dirty="0"/>
              <a:t>Best Chasing Teams</a:t>
            </a:r>
          </a:p>
          <a:p>
            <a:pPr marL="385298" indent="-385298" defTabSz="479020">
              <a:spcBef>
                <a:spcPts val="1900"/>
              </a:spcBef>
              <a:defRPr sz="2952"/>
            </a:pPr>
            <a:r>
              <a:rPr lang="en-US" sz="3200" dirty="0"/>
              <a:t>Top 10 high performing Players</a:t>
            </a:r>
          </a:p>
          <a:p>
            <a:pPr marL="385298" indent="-385298" defTabSz="479020">
              <a:spcBef>
                <a:spcPts val="1900"/>
              </a:spcBef>
              <a:defRPr sz="2952"/>
            </a:pPr>
            <a:r>
              <a:rPr lang="en-US" sz="3200" dirty="0"/>
              <a:t>How toss winning  and toss Decision affects the match winning </a:t>
            </a:r>
            <a:endParaRPr lang="en-US" sz="3200" dirty="0" smtClean="0"/>
          </a:p>
          <a:p>
            <a:pPr marL="385298" indent="-385298" defTabSz="479020">
              <a:spcBef>
                <a:spcPts val="1900"/>
              </a:spcBef>
              <a:defRPr sz="2952"/>
            </a:pPr>
            <a:r>
              <a:rPr lang="en-US" sz="3200" dirty="0" smtClean="0"/>
              <a:t>Toss Decision </a:t>
            </a:r>
            <a:r>
              <a:rPr lang="en-US" sz="3200" dirty="0" err="1" smtClean="0"/>
              <a:t>vs</a:t>
            </a:r>
            <a:r>
              <a:rPr lang="en-US" sz="3200" dirty="0" smtClean="0"/>
              <a:t> Venue</a:t>
            </a:r>
            <a:endParaRPr lang="en-US" sz="3200" dirty="0"/>
          </a:p>
          <a:p>
            <a:pPr marL="385298" indent="-385298" defTabSz="479020">
              <a:spcBef>
                <a:spcPts val="1900"/>
              </a:spcBef>
              <a:defRPr sz="2952"/>
            </a:pPr>
            <a:r>
              <a:rPr lang="en-US" sz="3200" dirty="0" smtClean="0">
                <a:latin typeface="Calibri" pitchFamily="34" charset="0"/>
              </a:rPr>
              <a:t>Teams are more </a:t>
            </a:r>
            <a:r>
              <a:rPr lang="en-US" sz="3200" dirty="0" smtClean="0">
                <a:latin typeface="Calibri" pitchFamily="34" charset="0"/>
              </a:rPr>
              <a:t>successful at which city</a:t>
            </a:r>
          </a:p>
          <a:p>
            <a:pPr marL="385298" indent="-385298" defTabSz="479020">
              <a:spcBef>
                <a:spcPts val="1900"/>
              </a:spcBef>
              <a:defRPr sz="2952"/>
            </a:pPr>
            <a:endParaRPr lang="en-US" sz="3200" dirty="0"/>
          </a:p>
          <a:p>
            <a:pPr marL="385298" indent="-385298" defTabSz="479020">
              <a:spcBef>
                <a:spcPts val="1900"/>
              </a:spcBef>
              <a:defRPr sz="2952"/>
            </a:pPr>
            <a:endParaRPr sz="32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1016000" y="533400"/>
            <a:ext cx="10591800" cy="796996"/>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marL="385298" indent="-385298" defTabSz="479020">
              <a:spcBef>
                <a:spcPts val="1900"/>
              </a:spcBef>
              <a:defRPr sz="2952"/>
            </a:pPr>
            <a:r>
              <a:rPr lang="en-US" sz="5100" dirty="0">
                <a:latin typeface="Calibri" pitchFamily="34" charset="0"/>
              </a:rPr>
              <a:t>Success rate of each team</a:t>
            </a:r>
          </a:p>
        </p:txBody>
      </p:sp>
      <p:sp>
        <p:nvSpPr>
          <p:cNvPr id="2" name="AutoShape 2" descr="data:image/png;base64,iVBORw0KGgoAAAANSUhEUgAAAlsAAAHWCAYAAABAA0zqAAAABHNCSVQICAgIfAhkiAAAAAlwSFlzAAAPYQAAD2EBqD+naQAAADl0RVh0U29mdHdhcmUAbWF0cGxvdGxpYiB2ZXJzaW9uIDIuMi4yLCBodHRwOi8vbWF0cGxvdGxpYi5vcmcvhp/UCwAAIABJREFUeJzs3Xl4TGf/BvB7si9FEkQsUW9rq6CJEEus0dh3IWopglApFUsbVVsj1hdtxF5eKlqxxRoVKdVSIjTWiqUaEqnJThLZc35/+GVqmmDCnJxzuD/X5cIzJ3PumWQm33nOs6gEQRBARERERKIwkDoAERER0euMxRYRERGRiFhsEREREYmIxRYRERGRiFhsEREREYmIxRYRERGRiFhsEREREYmIxRYRERGRiFhsEREREYmIxRYRERGRiFhsEREREYmIxRYRERGRiIykDvCqkpIy9Hp/BgYq2NhYIjU1C0VF8tyjWwkZAebUNyXkVEJGgDn1TQk5lZARYE59Eitj1aoVyp5Fb2d/TRgYqKBSqWBgoJI6yjMpISPAnPqmhJxKyAgwp74pIacSMgLMqU9yyshii4iIiEhELLaIiIiIRMRii4iIiEhELLaIiIiIRMRii4iIiEhELLaIiIiIRMRii4iIiEhELLaIiIiIRMRii4iIiEhEit+uR1dVV9cq0/HWOhyT5BP/cmGIiIjojcGeLSIiIiIRvTE9W0RERM/TYvkv5XauqGnty+1cT4uPj0OtWvaSnPtZCgoKkJioRo0aNaWOIhr2bBEREcncsmUL4e7eDu7u7eDm1gbt2rXQ/N/dvR0uXYp+4X0EBi5HcPAWnc4XFRWJDh1avmJq3cye7Yfw8CMvPK48M+kbe7aIiIhkbsaMLzBjxhcAgLCwg9i8eQN27z5YpvtIT0+HiYmJGPFeSXp6mtQRRMdii4iI6DVQWFiI7du34uDB/Xj0KB21a9eBt/dEtGjREps2rcdPP4UDAG7evIHNm4Nx6VI0vv12He7du4uMjEd49926mDr1c7z3nsNzzxMVFYnlyxfB09MTmzf/D3l5ufDwGIL69Rti7dpApKSkoGXL1pg7dwGMjY2RmKhGYOAK3LhxHampKahcuQpGjx6H7t17ISBgHq5du4KYmD9w40YMFi36L65fv4agoK9x8+YNWFpaok+f/hg9epzm/Nu3b8X+/XuRmpqC1q3bYubM2bCwsAQAhIcfQXDwFqjVD2BvXxuff/4Z3nvvfQDA77+fR1DQ10hIiIeVlTVcXdtj4sTJMDQ0FOk78g9eRiQiInoNbNq0Hvv378XChUtx+PBP8PQcis8/98WNGzEYM2Y8Onfugu7de2Hz5mBkZ2fj88+nonPnLggNDcOhQxGoVs0Oa9YE6nSu+Ph4pKen4+DBI5g92x9bt27C/v17sXHjd9iy5XucPx+JEyd+AgAsWvQVLCwsEBy8E+Hhv6Bfv4FYvnwxcnNzMGvWPDg4NMHIkWOwaNF/kZaWhqlTJ8HFpRUOH45AUNAGHDgQisOH9wN4UlAmJydj27ad2L59Ny5fvoh9+/YAAE6dOokVK5Zi+vSZCAs7Di8vb/j4+CA29i8AwFdfzYan51D8+OPPWL58FSIifsRvv/0qwneiJPZsERERvQYOHz4ALy9v1KvXAADwwQddcfx4BA4f3o8GDRpqHWtiYoKNG7fC3r42cnJy8ODB36hYsRJu376t8/kmTJiAwkJDuLi0AgAMGDAIFSpUQIUKFVCnzjt48CABADBz5hy89VYFGBoa4cGDv2FhYYGcnBxkZGTA1NRM6z5Pnz4JCwsLfPSRF1QqFWrVssc336yFhYWFpmgaM2Y8TE1NUa2aHZo2dcT9+0+WYdqzZycGDhyMpk0dAQDt23dA+/btsW/fHnzyyVSYmZnhp5+OoUKFinB0bIbQ0CMwMCifPicWW0RERK+B9PS0EjP6qlevgbi4uyWONTQ0xPnz5zBt2iTk5uagTp13YWCggiAU6XQuAwMDVKxYEWlpWZqCpUKFiprbVSoVioqe3Fd8fBzWrg1EfHw87O1ra2ZDFt/+tOTkZFSrZgeVSqVpe/vtOgCA2Ni/YGhoiLfeektzm7GxMQoLCwEAf//9Ny5fvog9e0I0txcVFWmKwcDAddi8eQP++99FSE1NQatWbTBtmh+qVrXV6TG/ChZbREREr4Fq1exw/348WrT4Z8ZeQkI8KleuUuLYK1cuYdWqFVi3bjPq13/S6xUcvAUJCfd1OtfTxdDz5OXl4fPPp8LHZzL69h0IlUqFa9euPnP2YbVqdkhMVGu1nTx5HLm5ubC2tnnuuWxtbdGnT38MHToCAGBkZIDHj9ORlycgNzcHd+/+hRkzvoChoSHu3YvFokX+CAr6GvPnL9TpsbwKjtkiIiJ6DfTu3Q/btv0Pt27dQEFBASIijuK3306hW7deAJ5cOszMzAQAZGZmwMDAQHMZ78qVS9izZyfy8/P1mik/Pw95ebkwMzOHSqXCgwd/Y+3awP+/Lf//c5kiKysLAODq2g45OdkIDt6C/Px8xMXdwzffLEdeXt4Lz9WnT3/s2vUDYmKuAwCuXbuKAQMGICLiGABgzpwvsHPnDygsLISNTRUYGhrCyspKr4/3WdizRURE9Br48MMnPTqzZn2GtLRU2NvXxoIFS/D++0/GMHXu3AXz5n2BQYP6YufOfejduz8mThyDwsIi1KxZCx4entiwYQ3S09P1lsnS8i34+c3Gxo1rsXz5EtjY2KBPn/6Ijb2DO3duo2bNWujevSdWrFiKGzeuIzBwHZYvD0JQ0EoEB2+FhYUFBg4cjF69+iIqKvK55/rgg67IycnGggVzoVY/gJWVFcaMGQMPj8EoKCjC4sUrsHr119iyZSMMDY3QurUrvL0n6u2xPo9KEAShLF8QExODJUuW4Nq1azA2Noarqyv8/PxgY2ODuXPnYs+ePTA2NtYc7+fnB09PTwDAxo0bsW3bNjx69AhNmjTB/Pnz8c4777zSA0hKytDpuLLujajTuSXaG9HIyADW1pZIS8tCQYFu19elwJz6pYScSsgIMKe+KSGnEjICzKlPYmWsWrVCmb+mTJcRc3JyMHbsWDg5OeHUqVM4dOgQ0tPT8cUXTxZau3LlCvz9/REdHa35U1xohYaGYtu2bdi0aRMiIyPh4OCAyZMno4y1HhEREZGilKnYSkhIQMOGDeHj4wMTExNYW1vD09MTUVFRyMvLw82bN9G4ceNSv3bnzp0YOnQo6tWrB1NTU0ybNg0JCQmIjHx+tyARERGRkpVpzNY777yDb7/9Vqvt6NGjcHBwQExMDAoKChAYGIgLFy6gQoUKGDhwIMaOHQsDAwPcvn0b48b9swKssbEx6tSpg5iYGLRq1Uqn8ycmJiIpKUn7ARhZwNZW/GmbpTEykmZ+gaGhgdbfcsWc+qWEnErICDCnvikhpxIyAsypT3LK+NID5AVBwNdff40TJ04gODgYycnJcHFxwYgRI7BixQpcv34dPj4+MDAwwNixY5GVlQVzc3Ot+zAzM8Pjx491PmdISAiCgoK02nx8fDB58uSXfRivxNraUpLzFqtY0fzFB4llXiWdD6344kP+/z4fvlQUfZH0+SwDJeRUQkaAOfVNCTmVkBFgTn2SQ8aXKrYyMzMxc+ZMXLt2DcHBwWjQoAEaNGgAV1dXzTFNmzbFyJEjERYWhrFjx8Lc3Bw5OTla95OTkwNLS90LFk9PT7i5uWk/ACMLpKVlvfBrrXU+i+50Oa8YDA0NULGiOR49ykZhoTQDE/l8lj8l5FRCRoA59U0JOZWQEWBOfRIr48t0tJS52Lp37x7GjRuHGjVqYPfu3bCxebLIWEREBJKTkzFkyBDNsXl5eTAze7KGR7169XDr1i106tQJwJP1NWJjY1G/fn2dz21ra1vikmFSUoZkMyGknoFRWFgkeQZ9kvqxKOX5VEJOJWQEmFPflJBTCRkB5tQnOWQs04XMhw8fYuTIkWjWrBk2bdqkKbSAJ5cVFy1ahDNnzkAQBERHR+O7777TzEYcOHAggoODERMTg9zcXCxfvhxVqlRB8+bN9fuIiIiIiGSkTD1be/fuRUJCAo4cOYIff/xR67bo6GjMnDkT8+bNg1qtRpUqVTBp0iT07dsXAODh4YGMjAz4+PggNTUVTZo0wfr167XW5KKyrQem66U8qdYDIyIiojIWW6NHj8bo0aOfefuQIUO0LiM+TaVSwcvLC15eXmVLSERERJIoLCyEWv2gxAbXVDbcroeIiAji7DTyLHK94vD33wkYNKgPdu06gOrVa2Du3C/wn/+8gzFjxksdTdGkX3yCiIiIZCk9PU3qCK8FFltEREQy9/ffCWjbtjlWrVqJbt06YfnyJYiIOIqRI4ega9cO8PIajnPnzmqOv3jxd4wZMwLdunWEp2c/fPPNchQUFAAAPDx6IyzsoObY338/j7ZtS05WW7zYH5cvX8S2bf/DZ5/5iv8gX2MstoiIiBTi8ePHOHgwHE2avI///ncRfH0/Q1jYcYwZMx6zZn2GO3f+BAD4+8+Bh4cnfvzxZ3z99RqcOBGBU6dOlulcfn6z0bSpI0aMGI2lS1eK8XDeGByzRa+tso6/0GV2p1zHWRDRm6F7954wNjZGeHgY+vXzgKNjMwCAq2s7uLq2w/79e+Dr+xlMTU1x/PgxVKxYCU5OzbB372EYGLB/RSostohIJ1yWhEh6VapUBQA8ePA3oqMvYN++3ZrbCgsL4ezcAgDwzTdrsXnzBixfvhgpKclo2bINpk/3g61tNUlyv+lYbBERESmESqUCAFStaouuXXtixIhRmtsePHgAU1NT5ObmIjb2DqZN84ORkRHu3buLJUsWIDBwBRYsWAIDAwPk5+drvu7hw/TyfhhvHPYpEhERKUyfPv2xe/cOXL9+DQAQE/MHxo4djoiIo1CpVJg3bxZ27AhGQUEBKleuDCMjI1hZWQEA6tT5D06dOonc3BykpCRj164dzzyPiYkpsrIyy+Uxvc7Ys0VERKQwnTp9gOzsbCxcOB9qtRoVK1bE4MFD4eHhCZVKhcWLVyAo6Gts2/Y/GBgYonVrV0yYMAkAMGHCJCxfvhh9+nRFlSpVMWjQh7h8+WKp5+nWrSeWL1+EmJjrWLPm2/J8iK8VlSAIgtQhXkVSUoZOx4mxWJ0Y402YU3+UkLEsjIwMYG1tibS0LEk2VX2dnk+pn0tdMaf+KCEjwJz6JFbGqlUrlPlreBmRiIiISEQstoiIiIhExDFbRBLjemBERK839mwRERERiYjFFhEREZGIWGwRERERiYjFFhEREZGIWGwRERERiYjFFhEREZGIWGwRERERiYjFFhEREZGIWGwRERERiYjFFhEREZGIWGwRERERiYjFFhEREZGIWGwRERERiYjFFhEREZGIWGwRERERiYjFFhEREZGIWGwRERERiahMxVZMTAxGjx4NFxcXuLq64rPPPkNqaioA4NKlSxg0aBCcnJzg5uaGXbt2aX1taGgo3N3d4ejoiAEDBiA6Olp/j4KIiIhIpnQutnJycjB27Fg4OTnh1KlTOHToENLT0/HFF1/g4cOH8Pb2Rr9+/RAVFYWAgAAsWrQIly9fBgBERkbC398fixcvRlRUFPr06YOPP/4Y2dnZoj0wIiIiIjkw0vXAhIQENGzYED4+PjA0NISJiQk8PT3x2WefITw8HFZWVhg2bBgAoHXr1ujduze2b9+Opk2bYteuXejZsyecnZ0BAKNGjUJISAjCwsIwcOBAcR4ZEb2Rqq6upfOx1joel+QT/3JhiIhQhp6td955B99++y0MDQ01bUePHoWDgwNu3bqF+vXrax1ft25dxMTEAABu37793NuJiIiIXlc692w9TRAEfP311zhx4gSCg4Px3XffwdzcXOsYMzMzPH78GACQlZX13Nt1lZiYiKSkJK02IyML2NravsSjeHVGRsqYX8Cc+qOEjABz6ptUOQ0NDbT+lisl5FRCRoA59UlOGctcbGVmZmLmzJm4du0agoOD0aBBA5ibmyMjI0PruJycHFhaWgIAzM3NkZOTU+J2a2tdO/GfCAkJQVBQkFabj48PJk+eXNaHoRfW1paSnLesmFN/lJARYE59kzpnxYrmLz5IBpSQUwkZAebUJzlkLFOxde/ePYwbNw41atTA7t27YWNjAwCoX78+Tp8+rXXs7du3Ua9ePQBAvXr1cOvWrRK3t2/fvkxhPT094ebmpv0AjCyQlpb1wq8tW1mnG13OW1bMqT9KyAgwp74pJacuDA0NULGiOR49ykZhYZEkGXShhJxKyAgwpz6JlfFlPnzpXGw9fPgQI0eORKtWrRAQEAADg3+65dzd3bFs2TJs2bIFw4YNw4ULF3Dw4EGsWbMGAODh4QEfHx90794dzs7O2L59O1JSUuDu7l6msLa2tiUuGSYlZaCgQJpvtFTnLSvm1B8lZASYU9+kzllYWCR5Bl0oIacSMgLMqU9yyKhzsbV3714kJCTgyJEj+PHHH7Vui46OxubNmxEQEIDAwEDY2Njgyy+/RKtWrQA8mZ04d+5czJs3D2q1GnXr1sXGjRthZWWl30dDREREJDM6F1ujR4/G6NGjn3l7kyZNsGPHjmfe3rdvX/Tt27ds6YiIiIgUTvoh+kRERESvMRZbRERERCJisUVEREQkIhZbRERERCJisUVEREQkIhZbRERERCJisUVEREQkIhZbRERERCJisUVEREQkIhZbRERERCJisUVEREQkIhZbRERERCJisUVEREQkIhZbRERERCJisUVEREQkIhZbRERERCJisUVEREQkIhZbRERERCJisUVEREQkIiOpA5SXOjnf6/0+o/R+j0RERPS6Yc8WERERkYhYbBERERGJiMUWERERkYjemDFbSsGxZURERK8XFlv0UlgUEhER6YaXEYmIiIhExJ4tem2x942IiOSAxRaRxFgUEhG93ngZkYiIiEhELLaIiIiIRMRii4iIiEhEL11spaamwt3dHZGRkZq2uXPnonHjxnByctL8CQkJ0dy+ceNGtG/fHo6OjhgxYgTu3LnzaumJiIiIZO6liq0LFy7A09MT9+7d02q/cuUK/P39ER0drfnj6ekJAAgNDcW2bduwadMmREZGwsHBAZMnT4YgCK/+KIiIiIhkqszFVmhoKKZPnw5fX1+t9ry8PNy8eRONGzcu9et27tyJoUOHol69ejA1NcW0adOQkJCg1TNGRERE9Lopc7HVtm1bHDt2DD169NBqj4mJQUFBAQIDA9GmTRt07doVGzZsQFFREQDg9u3bqF+/vuZ4Y2Nj1KlTBzExMa/4EIiIiIjkq8zrbFWtWrXU9oyMDLi4uGDEiBFYsWIFrl+/Dh8fHxgYGGDs2LHIysqCubm51teYmZnh8ePHOp87MTERSUlJ2g/AyAK2trZlfRh6YWSkjPkFzKk/SsgIMKe+SZXT0NBA62+5UkJOJWQEmFOf5JRRb4uaurq6wtXVVfP/pk2bYuTIkQgLC8PYsWNhbm6OnJwcra/JycmBpaWlzucICQlBUFCQVpuPjw8mT578auFfkrW17tmlxJz6o4SMAHPqm9Q5K1Y0f/FBMqCEnErICDCnPskho96KrYiICCQnJ2PIkCGatry8PJiZmQEA6tWrh1u3bqFTp04AgPz8fMTGxmpdWnwRT09PuLm5abUZGVkgLS1LD4+g7KQ6b1kxp/4oISMgTk5rvd/jm51TF4aGBqhY0RyPHmWjsLBIkgy6UEJOJWQEmFOfxMr4Mh++9FZsCYKARYsW4e2330arVq1w8eJFfPfdd5g5cyYAYODAgVi1ahXat2+P//znP1i5ciWqVKmC5s2b63wOW1vbEpcMk5IyUFAgzTdaqvOWFXPqjxIyAuLkFGVboTf4+SyLwsIiyTPoQgk5lZARYE59kkNGvRVb7u7umDlzJubNmwe1Wo0qVapg0qRJ6Nu3LwDAw8MDGRkZ8PHxQWpqKpo0aYL169fD2NhYXxGIiIiIZOeViq0bN25o/X/IkCFalxGfplKp4OXlBS8vr1c5JRGR4lVdXatMx+tyaTTJJ/7lwhCR6KQfok9ERET0GmOxRURERCQiFltEREREImKxRURERCQiFltEREREImKxRURERCQiFltEREREImKxRURERCQiFltEREREItLbdj1ERHIgyh6Oer9HInqTsGeLiIiISEQstoiIiIhExGKLiIiISEQstoiIiIhExGKLiIiISEQstoiIiIhExGKLiIiISEQstoiIiIhExGKLiIiISEQstoiIiIhExGKLiIiISEQstoiIiIhExGKLiIiISEQstoiIiIhExGKLiIiISEQstoiIiIhExGKLiIiISEQstoiIiIhExGKLiIiISEQstoiIiIhExGKLiIiISEQvXWylpqbC3d0dkZGRmrZLly5h0KBBcHJygpubG3bt2qX1NaGhoXB3d4ejoyMGDBiA6Ojol09OREREpABGL/NFFy5cgJ+fH+7du6dpe/jwIby9vTF58mR4enoiKioKPj4+aNCgAZo2bYrIyEj4+/tj48aNaNq0KbZv346PP/4YJ06cgLm5ud4eEBER6UfV1bXKdLy1Dsck+cS/XBgiBStzz1ZoaCimT58OX19frfbw8HBYWVlh2LBhMDIyQuvWrdG7d29s374dALBr1y707NkTzs7OMDY2xqhRo2BtbY2wsDD9PBIiIiIiGSpzsdW2bVscO3YMPXr00Gq/desW6tevr9VWt25dxMTEAABu37793NuJiIiIXkdlvoxYtWrVUtuzsrJKXA40MzPD48ePdbpdF4mJiUhKStJqMzKygK2trc73oU9GRsqYX8Cc+qOEjABz6psSciohIyBdTkNDA62/5Yo59UdOGV9qzFZpzM3NkZGRodWWk5MDS0tLze05OTklbre21uUq/xMhISEICgrSavPx8cHkyZNfMvWrsba2lOS8ZcWc+qOEjABz6psSciohIyB9zooVlTFGmDn1Rw4Z9VZs1a9fH6dPn9Zqu337NurVqwcAqFevHm7dulXi9vbt2+t8Dk9PT7i5uWm1GRlZIC0t6yVTvxqpzltWzKk/SsgIMKe+6Tun7h8xdSfGc6mUnLowNDRAxYrmePQoG4WFRZJk0AVz6o9YGV/mA4Peii13d3csW7YMW7ZswbBhw3DhwgUcPHgQa9asAQB4eHjAx8cH3bt3h7OzM7Zv346UlBS4u7vrfA5bW9sSlwyTkjJQUCDNN1qq85YVc+qPEjICzKlvSsiphIyA9DkLC4skz6AL5tQfOWTUW7FlbW2NzZs3IyAgAIGBgbCxscGXX36JVq1aAQBat26NuXPnYt68eVCr1ahbty42btwIKysrfUUgIiIikp1XKrZu3Lih9f8mTZpgx44dzzy+b9++6Nu376uckoiIiEhR9NazRUREuqmT873e7zNK7/dIRPoi/XxIIiIiotcYiy0iIiIiEbHYIiIiIhIRiy0iIiIiEbHYIiIiIhIRiy0iIiIiEbHYIiIiIhIRiy0iIiIiEbHYIiIiIhIRiy0iIiIiEbHYIiIiIhIRiy0iIiIiEbHYIiIiIhIRiy0iIiIiERlJHYCIiOSpTs73er/PKL3fI5H8sWeLiIiISEQstoiIiIhExGKLiIiISEQstoiIiIhExGKLiIiISEQstoiIiIhExGKLiIiISEQstoiIiIhExGKLiIiISEQstoiIiIhExGKLiIiISEQstoiIiIhExGKLiIiISERGUgcgIiJ6FVVX19L5WGsdj0vyiX+5MESlYM8WERERkYj0WmyFhYWhUaNGcHJy0vyZMWMGAODkyZPo3bs3HB0d0b17d5w4cUKfpyYiIiKSJb1eRrxy5Qr69u2LRYsWabXHxsZi0qRJWLFiBTp27Ijw8HBMmTIF4eHhqFatmj4jEBEREcmKXnu2rly5gsaNG5doDw0NRfPmzfHBBx/AyMgIPXr0QIsWLRASEqLP0xMRERHJjt56toqKinDt2jWYm5vj22+/RWFhITp06IDp06fj9u3bqF+/vtbxdevWRUxMjL5OT0RERCRLeiu2UlNT0ahRI3Tt2hWBgYFIS0vD559/jhkzZiAvLw/m5uZax5uZmeHx48dlOkdiYiKSkpK02oyMLGBra/vK+V+GkZEy5hcwp/4oISPAnPqmhJxKyAgw54sYGhpo/S1XSsgpp4x6K7aqVKmC7du3a/5vbm6OGTNmYPDgwWjZsiVycnK0js/JyYGlpWWZzhESEoKgoCCtNh8fH0yePPnlg78Ca+uy5ZcKc+qPEjICzKlvSsiphIwAc+qqYkXzFx8kA0rIKYeMeiu2YmJicOjQIUybNg0qlQoAkJeXBwMDAzRt2hTXr1/XOv727dulju96Hk9PT7i5uWm1GRlZIC0t69XCvySpzltWzKk/SsgIMKe+KSGnEjIC4uTUde2sspDq+TQ0NEDFiuZ49CgbhYVFkmTQhRJyipXxZQpxvRVbVlZW2L59OypVqoTRo0cjMTERy5YtQ//+/dGvXz9s3boVYWFh6NKlC8LDw3Hu3DnMmjWrTOewtbUtcckwKSkDBQXSfKOlOm9ZMaf+KCEjwJz6poScSsgIMKeuCguLJM+gCyXklENGvRVbdnZ2WL9+PVasWIG1a9fC1NQUPXv2xIwZM2BqaorVq1fjv//9L2bNmoWaNWti1apV+M9//qOv0xMR0RuqTs73er/PKL3fI73J9LrOlouLC3bs2FHqbe3atUO7du30eToiIiLSo7JsfQTodgmXWx9xb0QiIqJyoe89HFnEKIf08yGJiIiIXmMstoiIiIhExGKLiIiISEQstoiIiIhExGKLiIiISEQstoiIiIhExGKLiIiISEQstoiIiIhExGKLiIiISEQstoiIiIhExO16iIiIyoG+N8wWY7NsbuotDvZsEREREYmIxRYRERGRiFhsEREREYmIxRYRERGRiFhsEREREYmIxRYRERGRiFhsEREREYmI62wRERGRolRdXUvnY611PC7JJ/7lwuiAPVtEREREImKxRURERCQiFltEREREImKxRURERCQiDpAnIiIiRVHahtns2SIiIiISEYstIiIiIhGx2CIiIiISEYstIiIiIhGx2CIiIiISEYstIiIiIhEAfY4HAAAgAElEQVSVa7GVkpKCiRMnonnz5mjZsiUCAgJQUFBQnhGIiIiIylW5FltTpkyBhYUFfv31V+zevRtnzpzBli1byjMCERERUbkqt2Lr7t27OHfuHGbMmAFzc3PY29tj4sSJ2L59e3lFICIiIip35baC/K1bt2BlZYVq1app2t59910kJCTg0aNHqFix4gvvIzExEUlJSVptRkYWsLW11XteXRgZKWPIG3PqjxIyAsypb0rIqYSMAHPqkxIyAswJABDKyb59+4QOHTpotd29e1eoX7++8Pfff+t0H4GBgUL9+vW1/gQGBuo1p1qtFgIDAwW1Wq3X+9UnJWQUBObUNyXkVEJGQWBOfVNCTiVkFATm1Cc5ZSy3ctPCwgLZ2dlabcX/t7S01Ok+PD09sXfvXq0/np6ees2ZlJSEoKCgEj1ocqKEjABz6psSciohI8Cc+qaEnErICDCnPskpY7ldRqxXrx7S09ORnJyMKlWqAAD+/PNP2NnZoUKFCjrdh62trWSXDImIiIheRrn1bNWpUwfOzs5YuHAhMjMzERcXhzVr1sDDw6O8IhARERGVu3IdtRYYGIiCggJ07twZgwcPRrt27TBx4sTyjEBERERUrgznzZs3r7xOZmFhge7du2PcuHEYO3Ys2rZtCwMD+c1SsLS0hIuLi85jyaSghIwAc+qbEnIqISPAnPqmhJxKyAgwpz7JJaNKEARB0gRERERErzH5dSsRERERvUZYbBERERGJiMUWERERkYhYbBERERGJiMUWERERkYhYbBERERGJiMUWERERkYhYbBERERGJiMUWERERkYhYbAFITk4GAOTl5eH777/HkSNHJE5U0p9//okFCxbgk08+QVpaGoKDg6WO9EKZmZnIy8uTOsYzJSUl4erVq0hLS5M6ik7k+HxmZWVhy5YtAIDbt29j0KBB8Pb2hlqtljbYvxQVFeHYsWMAALVajSlTpuCrr75CZmamxMmUSSnPpxLe2/9Njq9zQDnf89IUFBRIHYHb9ezatQsBAQG4ePEiAgICEBYWBpVKhaFDh8pmk+zTp09j8uTJ6NixI06cOIHDhw9jwIABGD16NLy9vaWOp/Hnn39ixYoVWL16NY4dOwZfX19YWlpizZo1cHZ2ljqeRnJyMqZPn46zZ88CAFQqFbp06YKAgAC89dZbEqf7hxKeTz8/P1y/fh379+/H8OHDUblyZZiamiIjIwNr166VOp7GwoULcfToUZw8eRITJkxAZmYmjIyMUK1aNSxZskTqeJg5c+YLj1m0aFE5JNGN3J9PQBnv7YAyXueAMr7n9+7dw+rVq6FWq1FUVAQAyM/Px19//aV5v5eM8Ibr06ePcOrUKaGgoEBo1qyZcOHCBeHevXtChw4dpI6mMWDAAOHnn38WBEEQmjdvLgiCIFy+fFlwc3OTMlYJXl5egp+fn1BUVCR069ZNWL9+vRAcHCx4eHhIHU3Lp59+Knz88cfCX3/9JeTm5gq3bt0Sxo4dK8ycOVPqaFqU8Hx26tRJSEtLE9LT04X33ntPePDggZCTk6P5OZWLLl26CPfv3xcyMzMFBwcHITY2VsjIyBBcXFykjiYIgiD4+fkJfn5+wvjx44VGjRoJPj4+wuLFiwVfX1+hcePGwtSpU6WOqEXuz6cgKOO9XRCU8ToXBGV8z4cPHy4MGzZM+OSTT4QPP/xQ8Pf3F5ydnYVVq1ZJHU1444utFi1aCIIgCBcuXND6oXFycpIqUgnOzs5CUVGRIAj/5C1ulxNXV1chLy9PiIuLExo1aiRkZGQIRUVFsnouBUEQWrVqJWRmZmq1paenC61atZIoUemU8HwWv2aOHDkidOnSRRAEQcjNzdX6OZWD4jwnTpwQOnXqJAiCIBQUFMjuNTR+/HghIiJCq+3XX38Vhg0bJlGi0inh+VTCe7sgKON1LgjK+J47OjoK6enpwh9//CF4e3sLgiAIJ0+eFIYOHSpxMkF448dsVapUCXfv3sXRo0fh4uICADh79iyqVq0qcbJ/1KhRA7///rtW25UrV1C9enWJEpWuoKAAgiDg9OnTcHBwwFtvvYW0tDSYmppKHU2LtbU1MjIytNpyc3Nll1MJz2e9evWwZs0abNmyBZ06dUJmZiaWLl0KBwcHqaNpsbe3x759+7Bjxw60bdsWRUVF2Lx5M+rWrSt1NC2RkZHo1KmTVlvr1q1x7do1iRKVTgnPpxLe2wFlvM4BZXzPzc3NUalSJdSuXRs3b94EALRv3x537tyROBl4GXH79u1CkyZNhCZNmggXL14Uzp8/LzRt2lTYs2eP1NE0Dh06JLRo0UJYsWKF4OjoKGzYsEFo166dEBoaKnU0LVOmTBG8vb2F9u3bC1u3bhXu3bsnDBkyRPDz85M6miAIgnDu3Dnh3LlzwvLly4W+ffsKx48fF27cuCH8+uuvwuDBg2XR1fw0X19fWT+fgiAIt27dEoYPHy6MGTNGyMjIECIjI4VevXoJd+7ckTqalnPnzgmdOnUSunfvLqjVauH06dNCy5YthejoaKmjaenZs6dw6NAhrbadO3cKffv2lShR6aKiomT/fCrhvV0QlPE6FwRlvIY8PT01Q27at28v3Lt3T3jw4IEshjW88QPkASAuLg5GRkaoXr06UlNTkZCQgMaNG0sdS8vJkyexfft23L9/H3Z2dhg8eDC6du0qdSwtWVlZ2Lx5M0xNTeHt7Y2YmBjs3r0b06ZNg7m5udTx0LBhw+ferlKpcP369XJK82LPej6nTp0KCwsLqeMpWvFsLxMTE4mTaPvpp5/w6aefomnTpqhevTri4+Nx8+ZNrFu3Di1btpQ6nsbhw4fxwQcfaHpf5Ph8xsXFAYDs39uV8jpPSkrS6hUs/p7fvXsX9erVkyqWluPHj8PX1xeHDh3CwYMHsX37dhgaGqJNmzZYvHixpNlYbOHJD01qaqpm9kKxGjVqSJRIm7+/P3x9fWU1U640H3/8MZYtWyb7nKQ/z5pFZ2xsDBsbG3Ts2BGOjo7lnOof+/bte+Ex/fr1K4ckurtz5w7CwsKQmJgIOzs79O7dG/b29lLH0uLi4oLTp0/D2NhY6ijP1KZNG4SHh/P9SE+aNWtWYjhLUVERmjdvXqJdSmq1GjY2NjA2NkZYWBgyMzPRr18/yT8IGEl6dhk4cuQI5s6dqzWGRxAEWfVyHDx4UKep4VKLjo6W/AdaV9nZ2Xj48KHW9OCbN2/C3d1d4mTAiBEjoFKpnnvMd999V05pns/Y2Bh79+7FBx98AHt7eyQkJCA8PBxt2rRBeno6tm7dioCAAPTo0UOSfIGBgc+9XaVSya7Yeuedd/DJJ59otaWmpsLGxkaiRCU1adIEYWFh6Nu3r9RRnsnKygpqtVr2xZZarcbatWsRGxtb4gO/1K/zu3fvYsyYMRAEAdnZ2ejcubPW7Tk5OahZs6ZE6UpXrVo1zb+let8pzRvfs9WjRw906dIF/fv3h5GRdu0plx+iJUuWICsrC/3794etra3WL2K59L4BwIIFCxAfH4/evXujatWqWjlbtGghYTJte/bsgb+/P3Jzc7XaK1eujFOnTkmU6h9BQUEvPObfv4ylMm7cOHh6euKDDz7QtJ08eRI//PAD1q1bh8jISCxYsAAHDx6UMKVyXLp0CcuWLSuxTlBqaiquXr0qcbp/DBw4ENeuXYOJiQmqVKmi9Vr/6aefJEz2j08//RSnTp2Co6MjbG1ttW6T05plXl5eSE5ORqdOnUr0FMrhdX7ixAmkpaVh3rx5mD9/vtZtpqamaNGiheSTDho2bPjCD6hSd5688cWWk5MToqKiShRacvLvsUYqlUp2vW/As8dEyS2nu7s7hg0bBktLS0RFRWHkyJFYtmwZXF1dMW7cOKnjKYqLiwvOnj0LA4N/JjYXFRXBxcUF58+fB1D65QcpxMXFQa1Wo/gtr7g3c9SoUdIGe4qHhwfs7e1hZWWFuLg4uLq64rvvvsNHH32E0aNHSx1PIzQ09Jm39e/fvxyTPNvzrgbIqdhq0aIFjh49Kquey9KcO3dOM6tTbs6dO/fCY6TOLt8Ko5w4ODjg9u3bLxw8LSW5fFJ8kZiYGKkj6CQpKQkjR47E/fv3sWfPHjg4OGDhwoUYNWqULIqtefPmYd68eYr4ZWFjY4Nff/0VHTp00LSdOXMGVlZWAJ4UOJUqVZIqnsb69euxcuVKzaff4g8r7733nqyKrVu3biE4OBjx8fEICAjA6NGj4eTkhK+++kpWxdbTBZXcLnEWk8tr5EUqVKigiOEXzs7OCAsLK/Vyp9Q9cC8qpFJTU8spybO98cVWs2bNMGrUKHTr1g1VqlTRuk3qH6BiNWvWRFZWFk6ePIn79+/D1tYWnTp1QsWKFaWOVkJeXp4mp6enJ+7evSu7QrZy5crIz89H9erV8ddffwF4cjk2JSVF4mRPFPe8FBcEcjZp0iR88skn6NKlC2rVqoX79+8jIiIC8+bNw507dzBy5EgMHz5c6pj4/vvvERgYCBMTExw/fhxTp06Fv7+/7Naqq1ixIszMzGBvb49bt24BABwdHXH//n2Jk2krKCjAqlWrEBwcjMLCQhw8eBBTpkzBunXrJL+k9LStW7ciJCQE9+/fR9WqVeHh4YHx48fL6nU1ceJEzJw5E+PGjSvxO0hOw0Tmzp2Lw4cPo2HDhlpXguT0XF6+fBlLly6V5WX4N/4y4ogRI0ptV6lUkg9OLHb37l2MGjUK+fn5qFGjBhISElBUVIStW7fKZsot8GRfKi8vL+Tn5+PRo0fYu3cvevXqhaCgoBILNUrJ19cXpqammD17Nry8vNCvXz+YmZkhKChIVr2IycnJJd585Sg6Ohp79+7F33//jRo1amDw4MFo3LgxYmNjcfv2ba3xXFJxcnJCdHQ0Hjx4gIkTJ2Lv3r1ITU2Fh4cHjh8/LnU8jZEjR6Jbt2748MMP0aVLF3zzzTcwMTHBsGHDpN/b7SkrV67E2bNnMWnSJPj6+uLkyZOYMWMGjIyM8M0330gdD8CTQut///sfvL29UatWLdy7dw/ffvsthg4dKqs9ZZUyTKRNmzZYv349mjRpInWUZ5L1ZfjyXtiLym78+PHC4sWLhcLCQkEQBKGwsFBYvHix4OXlJXEybd7e3sLq1auFoqIizSJye/fuFfr16ydxMm1qtVoYN26coFarhaioKMHZ2VlwcHAQDhw4IHU0LQ4ODsLEiROF48ePa7739HK6dOmi2QalRYsWmu2vmjVrJnEybcVby9y9e1fYsWOH0LhxY+H9998XFi9eLHU0LZ06dRIePHggCMI/27g8fPhQVvvkdevWTbh27ZpW27Vr12S3p2x8fPwz/8hJq1athIKCAqljPFfTpk2F7Oxs4datW8KoUaMEQRCE6OhooX///hInE4Q3/jIi8GQLh38PnL1x4wa+/PJLiZM9cenSJQQGBmoGIRsYGODTTz9F27ZtJU6m7eLFi1i1ahVUKpWma7lv374ICAiQOJk2W1tbbNiwQfPvs2fPIj8/XxYLrz5t//79CA0Nxdy5cyEIAvr37w8PDw/Url1b6mgacp62/rQWLVpg8uTJ+Prrr9GoUSOsWLECpqamWtPE5aBZs2b45ZdfYGJigtq1a+O9995DRkYGXF1dpY6m5fHjx5pxWsXvm2ZmZloTJaSWmJhYoteoYcOGSE9PlyhR6ZQyTKRXr17YtGmTrHoF/03Ol+Hf+GJrwYIF2LFjBywtLQEAhYWFyMrKQrt27SRO9g9DQ0NkZmZqDULNzMyUXXFQoUIFJCcna40zSEpKksUAaQA4dOgQevXq9dyFLg0MDFClShW0aNFC8gUb3333XUyfPh1Tp07FqVOnsH//fvTv3x8ODg6yKWRmzpz5zGnrcuLn54fly5ejoKAAs2bNwqefforMzExZDqLOz89HREQE1Go1atasqTX5QC4cHR0RFBQEX19fzQerbdu2yeoS09tvv41jx45p7bRx7NgxvP322xKmKqm0YSJLliyR3TCRa9eu4ffff8fatWtLTIiQy/CLd955Bz/88AM+/PBDWFhY4Pr16zAxMZHFuLI3vtg6cuQIgoODkZ2djQMHDmDhwoVYsmQJHj9+LHU0jU6dOmHatGmYPXs2atWqhbi4OCxYsEBW46AAoHfv3vjkk08wbdo0FBUV4fLly1i2bBl69uwpdTQAwLp169CrV6/nLnQpCALS0tLQsmVLrF+/vhzTPZuBgQHMzMxgYWEBExMT5OfnSx1J48qVK4qYtp6Wloa5c+cCeDKDMiwsTOJEpbty5QrGjh0LMzMz2NnZ4f79+1iyZAm+/fZbvPPOO1LH05g1axZGjhyJ0NBQZGVloUePHsjKysL//vc/qaNpTJw4EVOmTMGPP/4Ie3t73Lt3Dz/99NMLF7otb4sWLUK3bt0wY8YMGBgYoKioCMuWLcPixYuxadMmqeNpDBo0CIMGDZI6xnN9+umn+Pjjj+Hq6ooxY8Zg8ODBMDQ0xIcffih1NA6QL14DKCkpCWPGjMGBAweQmZmJHj164JdffpE6HgAgPT0dkyZNQlRUlKZCb9++PZYtWyarrub8/HysWLECO3bsQHZ2NkxNTeHh4YHPP/9cEVObiz148ADdunXDxYsXJc0RGxuLffv24cCBA8jOzkafPn0waNAg1K1bV9JcT3Nzc8OBAwdkv0p348aN4eTkBA8PD3Tt2hVmZmZSRyrV0KFD0b59e0yYMAHAk+I/MDAQ0dHR2LJli7Th/iU7OxsnTpxAQkIC7Ozs0LFjR9n9HJw9exahoaFITk5GzZo14eHhgaZNm0odS0vr1q1x8uRJrffInJwctG3bVrNWnZwVFBTIZp3KuLg42NrawtjYGAYGBrh8+bJsLsO/8cVWjx49sG3bNlSuXFmz35dKpYKLi4ssFmJ8WlxcHFJSUlCzZk1ZTa8uTWpqKqytrWXRfVuaxMRE3Lt3D0//+KtUKjRv3hyFhYU4deqU5Jdv3nvvPbRq1QoeHh5wd3eXZcG6e/dunDx5UvbT1lNSUrB//37s27cPCQkJ6N69OwYMGAAnJyepo2lxcXHBmTNnYGhoqGnLz89H69atZfWLNyEhodR2Y2NjVKpUSZY/q3LVtm1bHDhwQKt3ODk5Gf3798evv/4qYTJt9+7dw+rVq0ssq/DXX3/JZqasnPfDlEc5KqEOHTpg1KhR2Lp1K1q0aIEvvvgCpqamqFOnjtTREBUVVWp7bGwsYmNjAchjGxylbfa7bds2LF68GIWFhVrtxVOtDQ0NJS+0ACA8PFx2GxD/W/EkkmPHjpVYMFRO09YrV64MLy8veHl54Y8//sDhw4fh5+cHAwMDDBw4EAMGDJDFpdAGDRrg4sWLcHZ21rRdv35ddj8H7u7uJSZEFDMwMECbNm2wZMkSSZ5Tb29vbNiw4bl7jMplzCOgnGEis2bNgiAIsLa2RkpKCho1aoR9+/bJalFgOe+H+cYXW1OnTkXlypVhbGyMOXPmYNasWcjMzIS/v7/U0Z65BlgxufxCKx4DUVRUBLVaDSsrK9SoUQOJiYlISkpCw4YNZVVsbd26FXPmzMHAgQNl0/1dGnt7e5w+fRrBwcFQq9VYv349Nm/ejGnTpskmt1wGxuqqoKAACQkJSEhIQEpKCmrXro1Lly5h3bp1mDVrlmRbzRTvh1m9enWMHz8eHh4eqFWrFhITE7F792506dJFklzPMnPmTJw4cQJffPEF7O3tER8fj6VLl6Jx48bo0qUL1q5di0WLFmHZsmXlnq24UG3ZsmW5n/tlTJs2DZMmTUKPHj20holMnz5d4mTarl69ip9//hkJCQn4+uuv8eWXX6J9+/ZYv369bBYAr1evHgYPHizL/TDf+MuIpD9LliyBiYkJPv30U80U8DVr1iA+Ph4LFy6UON0/mjVrhvPnz8tqmnppDh48iIULF2Lw4MEIDg7Gjz/+iOHDh6Nz58747LPPpI6nKBcvXsT+/ftx5MgRqFQq9O7dGwMGDNAsDXDs2DHMmjVLpz3WxKDLBys59ca4u7tj165dmm2ZAODhw4cYOHAgIiIikJmZic6dOyMyMlKyjP7+/vD19ZVlL0dp5D5MpE2bNvjtt9+QlZWFXr164cSJEwCejDk7c+aMxOmekPMWZ/L4eCwBJe0/BzwZjPrw4UOta+U3b96Eu7u7xMn+sWfPHpw+fVqriPH29kbLli1lVWy5uLggMjISrVu3ljrKc23YsAFr166Fo6Mjvv/+e1StWhXr16/HRx99JHmxVTyxpGHDhs+8VCOHXtdiw4YNg6urK+bPnw83N7cSy1S89957cHNzkyjdk0vbSpKWlqY1rgx4UhAWb3llbm7+zMuM5eXgwYP44osvJM3wPBcuXICzs3OJ4SJyGyZSrHbt2jh58iQ6dOiAoqIixMXFwcTEBAUFBVJH05DT7+x/e2OLLUFB+8/t2bMH/v7+yM3N1WqvXLmyrIotU1NT/Pnnn1oLCV69elVWMyYBoFq1ahg/fjxatmxZYlC3nF6sDx48wPvvvw/gn/3H3n77bVksS1K8KKycelue58SJEyUuKzytVq1aWLx4cTkmeja5L7IMAO3atcO0adMwa9YszdpQy5YtQ9u2bZGXl4fVq1fDwcFB0owDBw7E/PnzMWDAAFStWlXrfV4OkzfGjRuH33///blbxsnpA4u3tzcmT56MQ4cOwdPTE0OGDIGhoSE6d+4sdTQtch168cYWW/PnzwcA2bzBPs+6deswZcoUWFpaIioqCiNHjsSyZctkMZ31acOGDcOYMWMwaNAg1KhRA3Fxcdi5cycmT54sdTQteXl5sln763nq1KmDn376SWtvwd9++00WizIW9wy5uLiUentQUNAzb5OCra2tIjYlVsIiy8CTTYmnTZuGrl27ap6/jh07IiAgAOfPn8fPP/+MFStWSJqxeM2vnTt3ynLyRvFs95iYGImT6MbNzQ3h4eGwsbHBxIkTUadOHWRmZspqPO7BgwexaNEiDBo0SDMk4Pjx41CpVJJfDXhjx2wVD0h9HrkM+nN0dER0dDTu37+P6dOnY8eOHUhISMCoUaMQHh4udTwtu3fvxoEDB6BWq1G9enUMGjRIEYWNHP3222+YOHEiOnfujIiICPTv3x+HDh3C8uXLJZ8t2aZNG4SEhJSYJZednY0ZM2bg559/xtWrVyVKV5JSNiV2dXXF6tWrS11k+auvvpI6nsb58+fh5OSE5ORkPHjwADVq1JDdOKObN29qitZ/q1mzZjmnKZuHDx/iq6++wvLly6WOoii9e/eGv78/HB0d0aJFC0RFRSE2NhYfffSR5OtmvrE9W8UDN3NycnDlyhU0atQItWrVglqtxqVLl2TVa1S5cmXk5+ejevXq+OuvvwA86QYvHh8hJx4eHvDw8JA6xnM9r9CWS4ENPCloduzYgZCQELRs2RJFRUXYvHmzLBZl7Ny5M8aOHYuQkBDNIOm4uDhMnDgR6enp2Lp1q8QJte3YsQNr1qxBo0aNNG3NmjXDpEmTZFVsZWdnw9HREUlJSbh27RpUKhU++eQT9OjRQ+poWnx8fPDzzz+jWrVqsttfstiECRMUseBuaXJychAWFiaLYktJ4zPlPPTijS22igek+vn5YcCAAVrL+YeGhsqqx6hp06aYM2cOZs+ejTp16uCHH36AmZmZ1kwgKSltssG/Z0ilp6fjzz//RLdu3SRK9GwNGzbUbDMjJ/Pnz8ekSZMwYcIEfPfddzh//jx8fX1Rv359bNmyBZUrV5Y6ohalbEpsZ2eHlJQUVK1aFQ8ePEB+fj7MzMyQmZkpdTQt9vb2uHLliqwuFZcmOztbkcWWnBSPz9y6dausLrmXRs5DL97YYqtYeHh4iZlyffr0kVWXvZ+fH2bPno2srCzMmDEDEyZMQE5OjmwKGCVNNgBKn/m1f/9+SaepP+15izEWk3pguoGBAVauXAkvLy8MGTIEN2/exMiRIzFt2jRZLqmhlE2J5bzI8tMqVaqE0aNHo1atWrC1tdX6eZX6Z7NYy5YtMWjQILRv377E5Ag59WDLXfPmzQEoY90yX19fzdCL3NxczJs3TzP0Qmpv7JitYh988AECAgK0fpBOnjyJhQsX4ujRoxIme7aCggLk5+fD3Nxc6ig6ycjIQIUKFaSO8UItW7aURcFVfJkzPj4eERERGDhwIGrXro0HDx5g586d6Natm2aCh9QePXqEYcOGoVatWli7dq3UcZ4pIiICU6ZMgbu7e4lNieW0Und+fj62bt0KT09PPH78GF9++SUyMjIwZ84crUugUlPCpfjnzfKTS0H4LGq1Gh07dpTN5TkAz7yMaGRkBBsbG3Tq1Al+fn6S7zsaExOjmQhjZ2cnm/0w3/hia9euXfD390fXrl01M+giIiKwZMkSdO/eXep4AJ79xmZiYgJra2u0adNG8gGfZ8+exfXr1+Hq6or69etr2s+dO4fPP/9cswCeXMkx59ChQzF9+nQ0a9ZM03b16lXMnj0boaGhEibTlpiYiCFDhsDLywvDhw+XOs4zKWFTYqUtxEkv73k92Hl5ebh06ZKsiq0tW7Zg//79mDJlCuzt7XH//n2sWrUKLi4ucHZ2xubNm9GgQQNJliiJjY19bu/vvn37JJ81+cYXWwBw5swZHDhwAImJibCzs8PAgQO1fsFJbfLkyQgPD0eTJk1gb2+PhIQEXLx4EU2aNEFhYSHu3LmDtWvXSrZI59atW7Fo0SJYWVkhKysL27Ztg6OjI1atWoW1a9eiQ4cOsur1cHNz03qTy8/PR3JyMj7++GNMmjRJwmTanJyccP78+RKbEru4uCA6OlrCZCU/5Ra/jTzdJqdfFM9y6dIlzYBaOShtI2o5SktLw7Zt20psSnzz5k0cOHBA4nT/kPOaZUqaEQ8APXr0wKZNm1C9enVNm1qtxujRoxEWFoaUlBT07dsXp06dKvds7u7u2LlzJ6ytrbXai4qKsEymv98AACAASURBVHjxYmzbtk3y96M3fswW8GS7ATmvJm5kZIQ5c+Zg6NChmrY9e/YgMjISS5cuRVhYGFasWIFdu3ZJkm/79u3w9/fHoEGDsG3bNmzevBm2trbYtWsXZs+erTX5QA7+XVAZGBjg3XffRePGjSVKVLp3330XW7ZswZgxYzRt69atKzHQWwpyvwxTLC8vD+vWrcMff/yBjh07YsiQIQCeFIerV6/GunXrZLVEhdwX4iw2c+ZMxMbGwsbGBpmZmahRowZOnTqFYcOGSR1NQ+5rlsmpkNKFWq0usbF4pUqV8PfffwMAbGxskJOTI0U0vPvuu5rJOqampgCeLJ8xZcoUXLp0iWO25ECtVmPt2rWIjY0tsb2EXH6htGrVCqdPn9b6tFtYWIg2bdogMjISgiCgefPmuHDhgiT5nu6Byc3NRatWrWBlZYW1a9fKojB4miAIePToESpVqiR1lBf6/fffMWHCBFhYWMDOzg4JCQkoKirCpk2b0KBBA6njKcKcOXNw9OhRtGzZEmfOnMGsWbPg7u6OiRMn4vfff8fUqVMxevRoqWNq/Pv1olKpZLUQZzFnZ2eEhYVBrVZjw4YNCAoKwv79+3Ho0CFs3LhR6ngAlLNmmVKMHTsWdnZ2mD17NkxNTZGbm4vFixcjNjYWmzdvRkhICEJDQxESElLu2XJzczFy5EhUrlwZQUFBuH37Nj7++GOYmJhg1apVePfdd8s907+98T1bM2fORHJyMjp16lRivzS5sLCwwNWrV7Uud/zxxx8wMTEBAKSkpEg6WF6lUmkKQVNTUxQWFuKbb76RXaEVFxcHLy8vxMfHw8HBAUFBQbCzs5M61jM1a9YM4eHh+Pnnn6FWq2FnZwc3NzdFTDaQixMnTmD9+vVwdHTEmTNnsH79eoSEhCAtLQ27du2S3c/oTz/9JHUEnRgZGaFatWowNzfHjRs3AAA9e/bE0qVLJU72D6WsWaYU8+fPx/jx4+Hs7Axra2ukpaWhbt26CAwMRGRkJFauXCnZcBFTU1OsW7cOw4cPx4QJExAVFYUOHTogICAAFhYWkmT6tze+2Lpy5QqOHj1aontUTkaNGgVvb28MGTIENWvWxP3797Fr1y6MGTMGCQkJmDBhgqxWaTcxMZHdwGPgyXpgjRo1wqxZs/DDDz9g2bJlsuhefh4rKyvUr18fFhYW6NixIzIyMqSOpCiZmZlwdHQE8GS26ZgxY9CiRQvs3r1bloPQiye6/PHHH4iPj9d8z+W2blnNmjVx9epVNG7cGFlZWUhNTYWRkZFkl5FKo5Q1y5SiqKgIBw4cQHR0NNRqNWrUqIH3338fKpUK1apVw5kzZyRd9sXKygobN27Ehx9+CBcXF6xcuVKyLKV544utChUqaHqI5Oqjjz5C5cqVsWfPHoSHh6NGjRqYN28eunTpgpiYGAwYMOCZ05ylIMd1loAng6F/+eUXWFhYoH79+rIaX1KalJQU+Pj44OrVqzA2Nsbu3bvh4eGBzZs3w8nJSep4ivD0mCcDAwMYGxtj6dKlsiy0AOV8z4cOHYoRI0bg8OHD6NWrF0aOHAkjo/9j787DqU7//4E/T7akEBlJpqaVtrEMTZt1WmlmqKikkIhKaNOnRUUpTXuNtDCVTJuK0DqKUmRapmmjTVlyyKFQWc/vD79zchzU5/Ntuu/3uB/XNdc15/32x/OKc87rfS+vWxbGxsako4lxpWfZ6dOnG935fvjwYTg4OBBI1DgHBwecO3cORkZGUvdE66RI09LSwt69ezFlyhScO3cOI0aMIB1JrMWv2Tp27BiSkpIwY8YMdOjQQeIeTQtSadanTx9x4zsAuHHjhtQbkob1b6JjJ0REZ2fRat68eVBSUsLixYthamqK9PR0hIaGIjk5Gb///jvpeAAAOzs77N+/n9ripeHv3MTERHxALY248DsXuXPnjnhXakREBMrLy+Hq6krNekiae5a9e/cOxcXFAOqmXxMSElD/q7i0tBQTJ04kvuu4vjFjxlCz/qmhhjvMS0pKUFlZKdHMlvQUfYsf2RJtAT5//jyVJ8MDQHl5OaKiohpdxE9DF3kvLy+J17Qf4SFCe7f71NRUXLhwAYqKiuKsbm5uCA8PJ5zsg4KCAtIR/lW48DsXqb9UgKbzJZOSkjBo0CDIy8vDzc0NQN0MBi0L94G66W1ra2vxtKulpaX4nuj7p/6RMzTo2bMn7O3toa+vL9WRn/T3EE0te5rS4ost0tXup1i8eDFu3bqFgQMHUrmIn2tbmLlCTk4O79+/h6Kiovipt7y8XLyVnQZWVlaYOnUqRo4cKXVsC+kmggDw9u1b6OnpiV8LhUKJ1wBd/cC48DsHgMePH2Pt2rXIzs5GdXW1xD3Sn6lz5syBjIwMBg0aBEtLS5ibm0vNWpCmoaGBCxcu4N27dxg7dizi4uIk7isoKFCXuU2bNlRNy9Vna2tLOsJHtfhpRC4YOHAgjh07Bh0dHdJROI0r050iq1atwosXL7B06VLY29vj9OnTCAoKgrKyMjXH9dR/Iq+Px+MR/9IF8ElThjSNxHLhdw4AEyZMQPv27fHDDz9IPQCS/uKrqKjA9evXcfXqVVy7dg2ZmZno168fLC0tYWFhQV3blNra2kbXuVZXV0NWtsWPh/xrtNhiiwuH/YqYmpriwoUL1C/kpx3XOjaXl5dj8eLFOHfuHIC6AsbMzAzr169n7R/+pbjyOzcwMEBaWhonPpMEAgGuXbuGq1evIiUlBa1atUJiYiLpWGIvXrzAjh07pLrxP3v2DKmpqYTTSUpJSUFkZCT4fD7CwsIQHh6OefPmsaLwE7TYfyEunGAuMnnyZKxduxazZ8+mukUF7WgqpD7FgwcPsGnTJrx+/Ro5OTno2LGj1FoJGggEAsTGxiIvLw/e3t5IT0+n6nBnLlFSUsLWrVshEAio/p136dIFZWVl1H8eVVdX48GDB7hz5w7u3LmDN2/eUDWSCQBLliyBUChE+/btUVRUhD59+uDkyZNwdnYmHU3CqVOnEBwcjAkTJohHjBMTE8Hj8bBw4ULC6ejXYke2uMTS0hJ5eXmNjsTRtN6kqXPmkpOTYWpqSiARtw0cOBCXLl0i2rD2Y+7duwcXFxd069YNGRkZiI2NhbW1NQICAjBu3DjS8TjjU3bF0tBWQZTzypUrSE9Pb3T3Iemc5eXlSEpKwoULF5CcnAx5eXmYm5vD0tISQ4cORevWrYnma8jAwACXLl1CXl4eNm/ejLCwMCQnJyMsLAwHDx4kHU9s7NixCAwMhL6+vngnd1ZWFqZOnYrk5GTS8Rr15MkTtG3bFpqamqSjtNyRLS5Zu3Yt6QifxMXFRWKbPVC362bu3LlUbWHmCh0dHfz999/UPYnXFxwcDH9/f9jZ2cHY2Bg6OjrYsWMHgoODWbH1XxD1yav/QKWiooLS0lLU1tZCVVUV165dIxVPrGE/v4bvdxp2cQ8aNAidO3eGlZUVdu3aBQMDA6p3HisqKkJFRQWysrLIzMwEULd0ZNGiRYSTScrPzxc/TIv+Pbt06YK3b9+SjCXh5s2bWLVqFU6ePIlDhw5hxYoVkJWVxebNm4nv7mTFFgc09WUrEAi+cBJpz58/h7W1NWpqahrd6QXU9Tpi/nsqKipwcXFB586dpXb60bKeMDMzEz/99BOADx/Aw4YNg4+PD8lYnPPw4UMAwN69e5GZmYmlS5eiXbt2ePv2LdauXUtN7ypRTpppamqiqKgIeXl5yM/PR3l5ObV94ADg66+/RlJSEszMzFBbW4vs7GzIy8tL7fIkrWvXrvjjjz8kiparV6+iS5cuBFNJ2rBhA8zNzSEUChEWFoa1a9dCVVUVGzZsYMUW83F37txBSEiI1AJKgUCAu3fvEs3WpUsXHD16FG/evIG7u7tULxsFBQX06tWLUDpuMzAwoKpreGPU1NTw9OlT9OzZU3zt6dOn1G1b58KB80BdsZWYmCie6mrTpg2WLFkCU1NTzJs3j3C6OkKhENnZ2fj666/F1xISEjBy5EjxGakknT9/Ho8ePcKFCxewd+9e+Pv7w9jYGJaWlrCysqLuPFR3d3d4e3sjLi4ODg4OmDhxImRkZGBlZUU6mgRfX194eXnBysoKFRUVWLFiBeLi4qg68uzp06eIjIzE06dP8erVK4wZMwby8vLw9fUlHY0VW1ywatUq6OjooGfPnsjOzsaQIUOwf/9+aj58RaNZcXFxVLen4Mq6GBEuLOifPHkyPDw8MHPmTFRXVyMhIQGhoaFUHTMCcOPAeaCuDUBRUZH4jEQAyMnJoaKIAer6lrm6uqJDhw7i3b1FRUXw9/dHZGQk9uzZQ8XBvz179kTPnj3h6ekJPp+PCxcu4NKlS/jll1/wzTff4Pjx46Qjin3//fc4d+4c1NXV4eXlha5du6KsrIyKPnX1DR48GIcOHcLhw4cxcOBA1NbWIjw8nKpzcGVkZFBeXo7k5GTo6+tDXl4eubm5VIxstthiKy4uDjY2Njh58mSTP0PLH/ujR48QGRmJnJwcrF69Gi4uLjAwMMCqVavg4uJCOp6Ympoadu3a1WijQ9IdhgHp9SYN0bDepL7i4mIcOHBAakQzMzMTsbGxhNPVmTp1KmRkZLBv3z7U1tZiy5YtcHBwoG4nFRcOnAeAn376CdOnT4ebmxu0tLSQnZ2NPXv2YOLEiaSjAQBCQ0MhJycn0fNLXV0dFy9ehKenJ8LCwqgYRaivtLQUQqEQbdq0gZKSEioqKkhHkmBjY4PY2Fhx+4QxY8YQTtQ0XV1dzJgxA4WFhdDS0qJup+wPP/yAKVOmIDc3F0uXLsXjx48xa9Ys2NjYkI7WcoutnTt3wsbGBlu3bm30Po/Ho6bYUlZWRuvWraGjo4NHjx4BAPT19ZGbm0s4maTFixfjr7/+wnfffUdl/x0urDepb/HixcjKyoKamhrKysrQqVMnXLlyhboDtB0dHanL1BAXDpwHgAULFqBNmzYIDQ0Fn8+HlpYW7O3tMWPGDNLRAABnz57F7t27oa6uLnFdXV0dK1euhI+PD/FiKzs7G6mpqUhNTUVaWhrKyspgYmICMzMzLFiwAJ07dyaarzHv3r2jYvSlOQUFBfD19cXNmzfFRwqZmppi/fr1UFZWJh0PQF0bjVOnTqF169YYM2YMsrKyMHHiREybNo10NNb6gQumTZuGUaNGYdKkSRgxYgS2bNkCeXl5ODo6UtX0zsDAAGfPnqXuaUfk1atXza4lunLlCoYOHfoFEzXPyMgICQkJ4PP52LVrF7Zv346YmBjExcVRc85bdXU1fv31V8TExIifdu3t7TF9+nTS0SRw5cD57OxsqqfijYyMcOPGjSbvNzz4mwRdXV106tQJw4YNg7m5OQYNGkRdu4f6Fi9ejGvXrsHU1FTqs5OmpQQzZ85Eq1atsHDhQnTq1AnZ2dkICQmBqqoq1q1bRzoeAMDOzg779++nsnBtsSNb9WVnZ4PP54vPIhNN1dAyFTJ37lx4enpiyJAhmD59Ouzt7SEjI4NJkyaRjiZBQ0MD7du3Jx2jSePGjUNoaCj69OkjdW/nzp3Ytm0b7t27RyBZ42RlZaGpqQlFRUVkZGQAAKytrRESEkI42QchISG4dOkSPDw8xNNe4eHhqKiokDqgnCQuHDgPAKNHj4aBgQHGjx+PUaNGQUFBgXQkCW3btkVxcXGj7/OSkhIqesKdPHkSurq6pGN8spycHOjo6ODZs2d49uyZ+Dpt7SrS09ORlJQkLmS6d++O9evXE9/lV19BQQHpCE1q8cVWWFgYNm3aJPUBrKenR02xZWhoiOTkZMjJycHBwQF6enooLS3FkCFDSEeTMHHiRKxbtw7e3t7UDCvXN3XqVEyZMgVBQUHidRFv377FwoULcfXqVaxfv55wQkna2tq4e/cu+vXrh/LycggEAsjKyuL9+/eko4nFxsbiyJEjEjvTvv/+e0ybNo2qYouGcxo/RVJSEmJiYrB3714EBgZi9OjRsLOzo2ZX6qBBg3Dw4MFGR1yioqKgr69PIJUkLhVaAHDgwAHSET6JsrIy3rx5IzFqVFlZCVVVVYKpJFlZWWHq1KkYOXKkVLsc0suCWnyxFRUVha1bt0JeXh6JiYnw8/NDYGAgtLS0SEeTIHrCLSgoQF5eHvr370840Qe6urrg8XjikcHGuh7TMHowffp0fPPNN5g/fz4ePXoEGxsbzJkzB0KhEEePHkX37t1JR5QwefJkODk5IT4+HjY2Npg2bRpkZWWp2jEpFAqhoaEhca1z586gbXVC/d19ItXV1cjMzGz0Hinq6upwdXWFq6sr7t+/j/j4ePj7+6NVq1YYN24c7OzsiC7y9/DwgJ2dHYqLizFmzBhoaGigoKAAp0+fRnR0NCIjI4ll47LU1FSp2ZWMjAzxiCwNpkyZAg8PD/j4+KBLly7g8/nYvn07TE1NJXZ6k/x8unz5MgDg8OHDEtdpWIPd4tdsGRgY4NatW8jPz4eXlxeOHz8OgUCA8ePHEz+stKysDKtXr8bdu3cxcuRIjBkzBvb29igrK4OioiLCwsKo6C4uOierOTTkFHn8+DHc3NxQWFgIKysrBAcHQ0lJiXSsRt25c0dczEZERKC8vLzRI1JI2bp1K54/f46AgAAoKyujoqIC69atg7KyMlWNTS9duoSVK1dKfKEBdVO1f//9N8FkjauursalS5cQHx+Py5cv4+uvv4a2tjauXbuGJUuWwNbWlli2mzdvIiAgAI8ePRI/ZPXq1QvLli2j6kGAK4KCgnDo0CHxZ1BNTQ3Ky8sxbNgw7Nq1i3C6Dz5lxJC2aXmatPhia+TIkYiOjoaSkhIGDhyItLQ08Hi8jy4E/RIWLFiA58+f48cff8T58+eRnZ2N4cOHw9vbG7/99htSU1M5MwRNC6FQiE2bNiE8PBw9e/bE+/fvsW3bNvTo0YN0tEZVVFTg9evXUFVVpXI3nZmZGfh8Plq1aiU+XkbU9qP+ED7pD2AbGxsMGTIEysrKyMjIgI2NDXbs2IHx48d/tCXIl3T79m3ExMTg9OnT4PF4GDt2LOzs7MRfdOfPn8eSJUs+6QHnn5adnQ2BQAANDQ2qNhlwzZAhQ7Bjxw68e/cOsbGxWLNmDdatW4e3b99i1apVpONxjkAgQGxsLPLy8uDt7Y309HRYWFiQjsWmEY2NjeHt7Y3NmzejT58+2LhxIxQUFKg4uDIlJQVxcXFQU1PDyJEjMWzYMHh7e0NJSQkzZszAb7/9RjqiBNEITEOysrJQU1ODhYUF/P39ie0MKi4uhq+vLx4/foyIiAgYGRlhzZo1sLe3R3BwMEaOHEkkV2Nu3LiBX375BX/99ReEQiFkZGRgaGiI+fPnU9VEkLZ1bk3Jzs7GggULkJOTg9TUVIwYMQLdunWDr68vVcWWo6MjhgwZgpUrV8LS0lKqAauenh4sLS0JpZOko6ND9c5JADhy5AgOHDiAgoICnDhxAmvXrqVuJPvdu3fQ19dHYWEh7t27Bx6Ph9mzZ1PXbysvL6/Je7QU2/fu3YOLiwu6deuGjIwMODk5Ye7cuQgICCB/VquwhSstLRWuWLFCWFRUJMzIyBCOGjVKOHToUOGVK1dIRxPq6+s3+9rQ0PBLxvmoiIgI4c8//yy8dOmS8MmTJ8Lk5GThhAkThOvXrxcmJiYKp0yZIgwMDCSWz9zcXOjg4CDMz8+XuH7kyBFh//79hRs2bCCUTNKff/4p7N+/v3DevHnCuLg4YUpKijA2Nlbo4+Mj1NfXF96/f590RM4xNzcX1tTUCCsqKoSDBg0SX//uu+8IppLG5/NJR/jXiIiIEI4YMUJ4+PBhoZGRkbCkpETo4OAgXLJkCeloEkaPHi189eqVUCgUCo2NjYWVlZXCqqoqoYGBAeFkknr37i3U1dUV9u7dW/z/ov9o4ejoKIyOjhYKhR/e28nJycLRo0eTjCUUCoXCFj+NSLOGPWtMTEwkpg9o6GlT35gxY7B3716JzQV8Ph8uLi5ISEhAUVERfvrpJ1y5coVIvoCAACxdurTR41pu3LgBb29vpKSkEEgmydnZGQMHDoSnp6fUve3btyMzM7PJZrxfmqWlZZNb1GnaAThz5kz07t0bs2bNwrhx4zB//ny0bt0a8+bNI/b3WF9zJ1mIkF7gyzUjR47Er7/+iu7du4s/OwsKCmBra0vF+1xk3bp1uHLlCvbt24dly5ahTZs2UFBQwP3796k6VqhhE22BQIA9e/bAysoKP/74I6FUkkxMTHDt2jXIyMhIfF/SsCyoxU8jAnXb12NiYlBQUABtbW1MmjQJZmZmpGNBKBTi5cuX4gW9tbW1Eq9pq5P5fL7UTikVFRW8fPkSQN1xPiTbFtQ/YqQhIyMjREdHf8E0Tbt//7743LmGpk6dSsXREyJz5syReC0QCBAdHY0JEyYQStS4BQsWwNvbG/b29vD29oaXlxdqa2uxcOFC0tEAQKJ4zs/PlzosmYbdVFxTXFyMb775BsCHz0p1dXWpo8RI8/Pzg7q6OuTk5LB8+XIsWbIEZWVlCAwMJB1NQsNdu9ra2ggKCoKtrS01xZaamhqePn2Knj17iq89ffq02WbWX0qLL7b27t2L3bt3w8HBAVpaWnjx4gUWLFiARYsWEZ/jfffuncT6DKFQKH4t/P/9wGhiYGCAwMBALFu2DAoKCuKdafr6+hAKhTh8+DB17RXqa/gFR0pVVVWTHZCVlZVRXl7+hRM1rbFdccOHD4efnx9V53Z2794d8fHxAOq+JC5evIjy8nLxlzFp9Xc+GxsbE98J/SkqKyshEAjE53aK0LJ+R1dXF4cPH8akSZPEn5UJCQkSX8Q0kJOTg5ubG4C6Y6X27NlDONF/582bN6QjiE2ePBkeHh6YOXMmqqurkZCQgNDQUDg4OJCOxoqtw4cPY+/evejbt6/42vDhw+Hv70+82KJpGuZTrFy5Eu7u7jAyMkL79u1RXFyMHj16YOvWrUhLS8OmTZsQGhpKOib1PlZE0zai2ZC2tjaysrJIx5BSWFiI7Oxs1NTUiK+9evWKunYFtD1ENeb06dMICAhAaWmp+JqQso78ixYtgrOzM2JiYvD27VvMmDEDt2/fpqaYWbFiBVasWIHFixc3+TMyMjJQV1fHuHHjJBoHk9BwtL2qqgqXL1+mopGtyNSpUyEjI4N9+/ahtrYWW7duhb29PRUPfi2+2CovL0evXr0krvXt2xeFhYWEEn1AU7PFT6GtrY1Tp07h1q1b4PP56NSpE7799lvweDxoamri2rVraNWqFemY1Gs4fdzYfVrUb2YI1H0AnzlzBl27diUTqAkHDx5EUFCQ1L8dTcUBl2zbtg2TJ0+Gra0tZGXp/Brp27cv4uLiEBsbCz09PXTs2BErV66kZuSt/nKQpgrsqqoqpKWlITExEadOnfqS8aSkpaVJvJaRkYGBgQE8PDwIJZJWU1MDR0dHODo6SlzPzMyU+p7/0lr8Avl169ZBTk4Ovr6+4j/4nTt3IicnB0FBQYTTcYNojQkXtgY3pqysDPLy8tT0sWqqhQZA3+hBw0aHrVq1Qvfu3REQEIDvvvuOUCpppqam8PPzg7W1daMbJGjScCMMjQwMDJCenk5tofVvUlJSAgsLC9y6dYt0FOr5+vpi48aNEp+fu3fvxrZt23Dnzh2CyVrwyJZoF1V1dTX4fD6OHTuGjh07orCwEIWFhZw7X4ukMWPG4ObNm43uTKOtOACAJ0+eYOPGjdixYwfOnz8PX19fKCkp4ddff4WRkRHpeJyaPn748CHpCJ+ksrKSLTD/jPr27YvHjx9T/Tn56NEjhISEICsrS2pdGU3vsaY2wwDA7NmzoaqqiuTk5C+YSFpZWRkKCwvFaxyjo6Px4MEDDB8+HAMHDiSarb4XL15g2bJlCAoKQnZ2NhYtWoRnz55h3bp1pKO13GKr4S4q5n8nWnhM0wdYc9asWYOvvvoKQqEQGzduFDeKXbt2LY4ePUo6Hqemj+tPgWRlZSEzMxMmJiZUHU4LAAMHDkRqaiq+//570lEaVf9BpbS0FFZWVlI/Q9P7y9DQEM7Ozhg1apTUTq/GDqkmYfny5VBUVIS7uzvVI3ANp+dKSkrw5MkTjBo1SnytXbt2XzqW2JMnT+Dk5AQLCwusXr0av/32GzZs2AALCwt4e3tjw4YNGDp0KLF89YWHh8PFxQUzZ87E9evXMXToUGzfvp3oeaIiLX4akStevXqFDh06oLKyEseOHUP79u0xevRo0rE4aejQobh48SL4fD5GjhyJtLQ0KCkpwcjIiKq+ZTQrLS3F3Llz0alTJwQFBeHKlSuYOXMm2rZtCx6Ph6ioKCp2+okWHxcVFSEtLQ2DBw+WKgSDg4NJRJNw4sSJj/4MyfMQG2qq6z6Px8P+/fu/cJrGGRoaIjk5ucmdvTSLiYlBWloa1qxZQzoKvL290bFjRyxatAgyMjIwNTWFs7MzXF1dkZSUhD179lB1bFxJSQmmTZsGLS0t7Ny5k3QcMXrL/S/k77//xoYNG5Cbm0vtUPPRo0exevVq3L59G+vXr0dCQgJ4PB6ePXsGLy8v0vHE0tLSsHLlSmRlZUktRKZpGrG6uhpCoRApKSno27cv2rZtC4FAAAUFBdLROGPLli2orq7GtGnTAAC//PILbG1tERgYiIiICGzZsgWbN28mnPIDdXV16o4/qY+mQupT0PTl2pSvvvoKlZWVpGP8T3766ScqCi0A+PPPP3Hu3DnIyMggKysLhYWFGD58OIC6EeN58+YRTlhX/DdcwpKUlIRJkyaJ12iSfgho8cXW4sWL0bNnT4wdO5banXKRkZHYsWMHampqcPz4cezevRsaGhpwcnKiqthau3Ytvv32WyxdupTqYfvBgwdjzpw5ePjwIaZPn47s7GwsXLgQ5ubmpKNxRmJiIg4cOABtbW28evUKDx8+FI8Q2dnZYdeuXYQT1hFl+uuvv/Dtt99Kh0krmgAAIABJREFU3Se9FobLUlNTwefzxQ9WVVVVyMjIwNKlSwknqzNlyhTMmjULU6dOlZrqpK3dR0PXr19HmzZtSMcAALx//148OvjXX39BTU1NfCZmq1atJFqpkNLYujFRQUgLer8Rv5Dc3FycOHGC6h1KL1++xJAhQ3Dz5k3IysrC0NAQAF3N5IC6NTuHDh2ifoQoMDAQ4eHhMDIywtSpU/Hw4UP07dsXfn5+pKNxRnFxsXht2V9//QVFRUXxYul27drh3bt3JONJcXFxkZoiLisrw9y5c9kur/9BUFAQDh06JD7QuaamBuXl5Rg2bBjhZB+IdpM3/P3StmGn4caiqqoqvHr1qtHjukhQV1fHy5cvoaWlhdTUVIlC9eHDh/jqq68IpqvT1DpBmnaat/hiy9jYGA8ePMCAAQNIR2mSiooKnj9/jrNnz8LExARA3VOlhoYG4WSSunbtioKCAvFTD62UlJQkNkjo6upS8zQOAGPHjsWpU6eoPnewTZs2KCsrQ9u2bfHnn3/CwMBAnDU7OxvKyspE8wHA8+fPYW1tjZqaGgiFQujp6Un9jOjBhfnvnD59GpGRkXj37h1iY2OxZs0arFu3Dm/fviUdTYwrO2UbbtYStU/p168foUSSRo0ahYULF2LYsGGIj48XHy31+PFjrF27Fj/88APhhB/QvNO8xRdbPj4+mDp1KgYOHCj1BUHDwlmg7ql87NixAOrWSty4cQMeHh4ICAggnEzS6NGj4ebmhvHjx0sVgjRtu2+qiJGTk4OamhosLCwwffp0YtPK7u7uAOjeMTtkyBBs3boV1tbWOHXqFGbNmgWgbnfi3r17qdgO3qVLFxw9ehRv3ryBu7s7du/eLXFfQUGBeKPDj6Hpyby+d+/eQV9fH4WFhbh37x54PB5mz55N1bo4rvT9o3293pw5cxAYGIiYmBjMnDlTvNzCzs4O/fr1o2YEDqB7p3mL343o6OiIV69e4dtvv4WMjIzEPVqKrezsbACArKwstLS0IBAIkJeXR82Tj0j9cxzr4/F4xEdi6tu5cyeOHDkCNzc36OjoIDc3F+Hh4Rg6dCi6deuGqKgojB49mupih7T8/Hy4urri6dOn+P7777Fnzx7IysrCzMwMFRUVOHz4MLp06UI6plh2drbEiCutRQzNT+b1jRkzBgcOHIC6ujpMTEyQkpICHo8HExMTanb0ipoDi77i6j9g0TKNePnyZVRWVsLKygqjR48WL+jX1NTEvn37qF7e8uTJE+rOuqV5p3mLH9m6d+8eUlJSxGsPaOTg4IBz586JFymqqalR0TekoaYOz6VpagEAzp49i7CwMIkDaU1MTDB//nwsX74c5ubmcHJyIl5sFRQUYMeOHcjOzkZ1dbXEPdI7azp27Ij4+HgUFxdL/C3Onj0b5ubm1E1xV1ZWYtasWdQXMTQ/mddnZmYGZ2dn7Nu3D8bGxvjPf/4DBQUFqo5paviAJxAIsGfPnkZ7mJFw9epVeHt7i2co+Hw+li1bBqFQiO3btyM6OhoTJ04knLJptBVaAN07zVt8sdWlSxeUl5dTXWypqqqCz+dT2y9m06ZN8PX1bfReTk4OvLy8EBsb+4VTNe358+dSXwo6Ojp49uwZAKBz585UbD5YtGgRXr9+jWHDhlH5hMvj8aSK/gkTJhBK0zyuFDEZGRnYuXMncnNz8eLFC0yePBlKSkrYsGED6WgS/Pz8oK6uDjk5OSxfvhxLly5FaWkpAgMDSUcTa9gcWFtbG0FBQbC1tcWPP/5IKNUHERERWLlypTiLrKyseEqxVatWOHbsGNXFFo1o3mne4ostW1tbuLq6Yty4cVBVVZUYaqZlnVHPnj1hb28PfX19qZ0fNEx17t+/Hzo6Ohg/frzE9WvXrsHHx4e6jui6uroICwuT2MESHh6OHj16AKhrB0BD5tu3byM5OZlo9+h/C64UMTQ/mdcnJycHCwsL8SHzXl5eUFZWpnK0oyEaHqQA4M6dOxJ/f/VX9AwfPhyrV68mEYvTaN5p3uKLLdF0TMMmfTwej5piq02bNhgxYgTpGE3asmWLuMuw6NiGffv2ISQkBD///DN1C/mXLl2KGTNm4OjRo9DS0sLLly9RW1uL0NBQ3Lx5E7NmzcKWLVtIx4SWlha1vd+4hitFzKBBg6h9Mq/v9OnTWLhwIX7//Xf069cPt2/fxrZt27Bp0yaYmZmRjgdA+szBqqoqXL58Gfr6+oQSSaqsrJR4kBLt8gPqdkw3bLLNfBzNO81b/AJ55vOIiYlBYGAg9uzZg0OHDuH06dNYunQptdNKZWVlSExMRH5+PrS1tWFpaQlFRUWUlJSgpqYG6urqxLKJdlHFxsbi/v378PT0hIqKisTP0LSbigv8/PxQXl4uLmIsLCywcOFCdO3alYrRYZHy8nKEh4dDQUEB7u7uePjwIY4dO4Z58+ZBUVGRdDwxa2tr+Pv7S/TVunz5MtavX0/NkoGGRwrJyMige/fu8PDwoKI3lJWVFfbs2dPosVZZWVnw8PDA2bNnCSRrmkAgQGxsLHJzczF37lykp6fDwsKCdCyxxjrJi5Be59rii6309PQm79HUZTglJQWRkZHg8/kICwtDeHg45s2bR1Wn9r179+KXX35B586dsWXLFvTp04d0JE5quIsK+LCTSnTwMy27qbiiqSLGz8+Pmk7dAODp6Yn169dTuz5TxNDQUGp3l1AohLGxMf78809CqbhlxYoVqK6uFjdfrU90iLbobE8a3Lt3Dy4uLujWrRsyMjIQGxsLa2trBAQEYNy4caTjAZAezSwuLsaZM2fg4OAAb29vQqnq0PNNTUhjB6q2atUKWlpa1LQrOHXqFIKDgzFhwgRcv34dQN3OPx6Ph4ULFxJO98H06dPx6tUrpKSkULXtvyHaz3Ck5e+uOaIvW1Fh2Bga/i1FmppeaLjLk7Rbt25R146iMdra2rh8+bLEyNa1a9eoGXHdvn077t27h6FDh8LR0ZF0nEZ5eHjgxx9/xNu3bzFx4kRoamqCz+fj6NGjSE5ORnx8POmIEoKDg+Hv7w87OzsYGxtDR0cHO3bsQHBwMDXFVmOd5O3s7BASEkIgjaQWP7LVkEAgwI4dO6CtrQ1XV1fScQDUdRQPDAyEvr4+jI2NkZ6ejqysLEydOpWKs91Onjwp/n+hUIht27ZBR0dHolkfLevfgLpNEbq6uhg7dqzUyKCoQz/TvD///BPfffcd0tLSmiy2aPq3fPHiBXbs2AE+ny9eC1NVVYVnz54hNTWVcLoPgoKCkJOTg7Fjx0JDQ0Pi35amkfZTp05hyZIlGDFiBLS1tZGXl4fz589j3bp1GDlyJNFsISEhOHnypPjvc/r06eJGwbTJzMzE8uXLcfv2bfFodv/+/bFmzRqJ1jQ0MDExwbVr1yAjIwMTExPxg7+RkRFu3LhBOF3zaMjIiq1GvH//HiNHjkRSUhLpKADqPmSvX78ubhp4/fp1qobsm2pmKkJbU1MDAwOkpqZStzhapLnRIhGaRo0aIxAIqOoF5+TkBKFQiPbt26OoqAh9+vTByZMn4ezs3OS5aiSIzpdsiMap47S0NJw8eRKFhYXQ0tKCra0tFccfmZqaYu/evejZsyfS0tIQFBSEU6dOkY7VLD6fj/z8fGhoaFAzOtjQqFGjsG3bNvTs2VP8PfT06VN4enpSs7as4akBVVVViI+PR0JCAuLi4gilqtPipxEb8/r1a1RUVJCOIda1a1f88ccfEmdQXb16lZqpuqaamdKK9jMcSS/k/G/cuXMHISEhUiNGAoEAd+/eJZzug7t37+LSpUvIy8vD5s2bsXTpUpiamkq1ACGNK+f5AXU7PBcuXIj27dsjKSkJ79+/Jx0JAFBaWioeFTIyMgKfzyec6OM0NTWhqalJOkazJk+eDA8PD8ycORPV1dVISEhAaGgoHBwcSEcTa3gUm1AohIqKSqPr4r60Fl9sNVyAWFVVhRs3bmDw4MGEEknz9fWFl5cXrKysUFFRgRUrViAuLo66HkFcQfsZjg2n316/fo3s7Gz06dMH1dXVVK3pWbVqFXR0dNCzZ09kZ2djyJAh2L9/P+bNm0c6mgRFRUWoqKhAVlYWmZmZAOpGQBYtWkQ4mbTKykokJSUhNzcXDg4OeP78eZMjXqQcPHgQmzZtQlRUlHi0cO3atfjPf/5D/D1Uv10KTRuIuG7q1KmQkZHBvn37UFtbiy1btsDBwQHOzs6ko4k1nEGRkZERN98ljf0lNqCgoAAnJyeqqvXBgwfj0KFDOHz4MAYOHIja2lqEh4djwIABpKNx0qFDhwAAv//+u8R1mnqrAXU76JYvX474+Hi0bt0ax48fh4uLCyIiItCtWzfS8QAAjx49QmRkJHJycrB69Wq4uLjAwMAAq1atgouLC+l4Yl9//TWSkpJgZmaG2tpaZGdnQ15enroF8i9evICrqyuqqqrw5s0bmJmZYdy4cdi+fTtVW+wjIiKwb98+8UHednZ26NWrF+bNm0f8PcRWxvxzHB0dqdxw4O7ujl27dlHRjLopLb7YoqnHTnN0dXWpaw7KVVyZ9gwJCcHbt29x+vRp2NvbQ0dHBxYWFli9ejX27t1LOh4AQFlZGa1bt4aOjg4ePXoEANDX10dubi7hZJLc3d3h7e2NuLg4ODg4YOLEiZCRkaHmnDyR1atXw87ODp6enjAxMcE333yDoKAgbN26lapiq6ioCHp6ehLX+vTpg6KiIkKJPqiurpbYtFNVVSXxGqBjBJtrampqcPbsWWRlZUk1XCU9FU/D2uWPabHFVsN+HI0h/Qck0nAeWkROTg5qamqwsLDA9OnTWbfxj7hx4waMjIya7K3G4/Hw3XfffeFUTbt48SJOnToFFRUV8Hg8yMnJwd/fH6ampqSjiXXr1g2///47Jk2ahDZt2uDBgweQl5f/6AL/L83S0hLnzp2DmpoavLy80LVrV5SVlVH3pSvqxM7j8cT/hj/99BN1R7f06NEDMTExEjuOT506RcWIa4cOHSS6sbdv317iNW0j2FwREBCA+Ph46OrqSkzP0vZep1WLLrbatWsHPT29RoedafoDsre3x5EjR+Dm5gYdHR3k5uYiPDwcgwcPRrdu3RAVFYX3799L9BEiJTs7G3w+X/xvWlVVhczMTCrm9d3c3HDr1q1Ge6sB9O34qq2tFa/PEv171r9Gg7lz58LT0xNDhgzB9OnTYW9vDxkZGUyaNIl0NCn1FyCPGTOGYJKmtWvXDq9evZLYkVZYWCh1ggBpPj4+8PT0xJEjR9CpUye8fPkS9+/fx65du0hH48zINddcvHgR+/fvR//+/UlHkdJwNLMxpAvsFtv6ISIiAsePH0dVVRUmTJiAn3/+megRLc2xtbVFSEiIRN+Vp0+fYv78+Th+/DhycnLg5OSEixcvEkwJhIWFYdOmTVLdzvX09HD8+HGi2T5FbW0tVaOD8+fPh5ycHJYvXw4zMzNcv34da9aswatXr7Bx40bS8cQqKiogJyeHVq1a4c6dOygtLcWQIUNIxwLwac1XW7VqBXV1dXh5eWHixIlfOKGkLVu2ICkpCfPmzcPcuXMRHh6O9evXw8DAgIrDdOt79uwZ4uPjxa0frK2tqd3hy/zfDRo0CFeuXIGMjAzpKFL09PSgpaXV5H0a2g+12GJL5M6dO4iOjsa5c+dgaGiICRMmwNTUlKovXUNDQ6SlpUnsqKiqqoKJiQlu3boFgI6mbWZmZliyZAnk5eWRmJgIPz8/BAYGQktLC/PnzyeaDahbGN/Ul+mbN2/g4+OD8PDwL5yqaUVFRfD09MT9+/dRU1OD1q1bo2vXrti5cydV28QrKyshEAik1nHQ0C/oU5qv1tbWIjMzEzt27EBaWtoXTiipqqoKGzduxKFDh/Du3TsoKChg/PjxWLRoEVUjmiKinbJ6enqoqamhMiPzeaxevRoaGhpUNoht7Pgo2rT4Ykvk/fv3OHPmDE6cOIGsrCz89NNP1DxJTp48GYMHD5ZYQxYWFoYLFy6Ij3b45ZdfiB8Aa2BggFu3biE/Px9eXl44fvw4BAIBxo8fT8XQ/oABA7Bt2zaYmZlJXH/06BG8vLxQU1NDRc76hEIh/v77b+Tm5qJjx44YMGAAVU+Wp0+fxvLly1FWVia+xqXzG0XNVysqKvCf//yHqnYqAoEA7du3p2pJgwgXdsoyn9fkyZNx8+ZNKCoqSjUsJj1qxIViq8Wu2WqodevWGD58OKqqqrBv3z789ttv1BRbS5cuxYwZM3D06FFoaWnh5cuXqK2tRWhoKG7evIlZs2Zhy5YtpGPiq6++QllZGTQ1NZGTkwOhUAg1NTW8fv2adDQAdQs8fX19ERkZKT4k+8KFC1i4cCH09fWp+qIF6r7Qbt26hZKSEqirq6N3795UFVoAsG3bNjg6OsLW1pbqnkYfa76qoKBAxe+/vLwcR48ehbOzMwQCATw8PKCmpoZVq1ZRNZrJhZ2yzOc1YcIETJgwgXSMRnFhzIiNbKGuG3t0dDQSExPxzTffwM7ODjY2NlBVVSUdTaysrAyJiYnIz8+HtrY2LC0toaioiJKSEtTU1FCx3mzp0qXiDt3e3t7o378/FBQUkJCQgISEBNLxAAC7du3C/v37cfjwYURHR2Pnzp1wd3fH3LlzqRpB2LNnD7Zv3y7RlVtJSQl+fn5U9bkxMDBAeno61YUWAIwfPx46OjpQVVWVaL46depUqvqB+fv748GDB4iJicGUKVOgrq4OBQUFlJaWIjQ0lHQ8MVNTU/FOWdHRLe/fv4epqan4zDyG+VJevnzZ7JotGtD9CfkPysrKwokTJxATE4OqqirY2Njg0KFD6N27N+lojWrbti1+/PFHqes0FYT+/v7YsGEDqqursWTJEsydOxdlZWVU9TJzd3dHQUEBbGxsIC8vj9DQUKlpRdKOHj2KnTt3YsmSJTA3Nxd36E5MTMSmTZvQoUMH4of9ivTt2xePHz+mrsN5Q1xpvnr9+nUcP34cr1+/xs2bN3Hx4kWoqqpi6NChpKNJ4MJOWebzcnJyavKBlPQRY7QXWkALLrZGjx6N9u3bY+zYsTA3N4esrCzevHkj0YPJ2NiYYMIP0tLSsHLlSmRlZUkNl9K0LubJkyfixqtqamri0azk5GSSsaQsXboUAoEABQUF1Oyaqy8qKgrBwcEYPny4+JqmpiYmTZoEFRUVHDhwgJpiy9DQEM7Ozhg1ahQ6dOggcY+WPnUAd5qvlpeXQ1VVFWfOnIGOjg40NTVRWVlJ1agrAHz//fdYtWoVli9fLs62efNmqaOmmH+PgQMHSrwuLi7GmTNnqDpthWYtdhrxY0/iNC3wtbW1ha6uLsaOHSs1XUPTh1tjixTLysowbNgw8a5JkuoX0pWVlVi2bBkMDAwkdijSUGA3NzVXWVkJc3NzXL16lUAyac31LCP9tFvftGnTMGrUKEyaNAkjRozAli1bIC8vD0dHR6SmppKOJzZlyhQMHjwYycnJ0NfXx+zZs7F582Y8efIEERERpOOJcWWnLPPPunfvHkJCQrBv3z7SUajXYostLjEwMEBqaioUFBRIR5Hy/PlzWFtbo6amRrwLrSFDQ0McPHiQQDpJXCmwP7azhgs7b2hz8+ZNeHp64ujRo7h27RqCgoLEzVdpOoz68ePHWLlyJRQUFLB582bcv38fgYGB2Lp1K7755hvS8STQvlOW+TJoaDvEBazY4gBbW1ts3bqV2oaBDx48wJs3b+Du7o7du3dL3FNQUECvXr2gqKhIKB33cK3YunPnDp49eyY1xU26Y3NDNDdf5ZqGO2W//fZbtGnThnQs5h+Ul5cn8bqqqgrx8fFISEhAXFwcoVR1VqxYgRUrVmDx4sVN/gzptcMtds0Wl4wePRpubm4YP348NDQ0JO7R8IUmOpA2Li6O2oKQSz529ERNTc0XTNO8jRs3Yvfu3dDQ0JA6L42Gv02RkpISic0kAwYMQGVlJQIDA7Fs2TKCyers2rUL7u7uzZ7ZSssaOK7slGU+r4Zn9AqFQqioqCAoKIhgqg9ZaMdGtjjA0tKy0es0HEFQX3FxMQ4cOCDVyygzM5N4w1Uuaer3XR8tzVfNzc2xcuVK6nZ0ijx48ACzZ89GXl4eBgwYgF27dkFFRQUZGRnw8/NDQUFBkweTf0kzZszA7t27qV8Dd/ToUaxbtw6LFi1qdKdsYGAgNZs3mM+r4WYSGRkZqKurS5xswjSNFVvMZzNz5kxkZWVBTU0N5eXl0NLSwpUrV+Do6Njs8C7DXcbGxrh+/Tp1u+VEpkyZgnbt2sHBwQEHDhxAr169YGZmBi8vL/Tu3Rvr169H586dSccUi4+Pxw8//EDl+kygbkmDl5eXxE5ZkYSEBERFRSEyMpJAMuaflJWVhUePHkFfX19qdoUmtbW1OHPmDF68eIHq6mqJe6RHhtk0IkcIBALExsYiLy8P3t7eSE9Ph4WFBelYEtLT05GQkAA+n49du3Zh+/btiImJIT6fz/xzzM3NcerUqUZ7wNHgwYMHOH/+PNTU1KCrq4spU6YgOjoaU6ZMgY+PD1VnoALAypUrMWLECNIxmpSVldXk584PP/xAxZQS83ldvnwZXl5eqKqqQtu2bbFz50589913pGM1KiAgAHFxcejdu7fEiBsND4Os2OKAe/fuwcXFBd26dUNGRgacnJwwd+5cBAQEYNy4caTjicnKykJTUxOKiorIyMgAAFhbWyMkJIRwMuafUlFRAX9/f+zcuVOqzxYN0161tbXic9w6duyI/Px8+Pn5wdXVlXCyxvXv3x8JCQn46aefSEdpFI/Ha/K0AHl5eYl1XMy/w8aNG+Hj44NJkyYhLCwMv/76K8LDw0nHatTp06dx7NgxdO/enXQUKazY4oDg4GD4+/vDzs4OxsbG0NHRwY4dOxAcHExVsaWtrY27d++iX79+KC8vh0AggKysLPsA/hfr1asXevXqRTpGkxo+0crJyTW5LooGJSUlWLRoEZYtW4YOHTpI5KdpfSbTcjx//hyurq7g8XiYMWMG1SOv7dq1o65FiggrtjggMzNT/KQr+vAdNmwYfHx8SMaSMnnyZDg5OSE+Ph42NjaYNm0aZGVlqWgUyvwzSK+D+G/JyclRvaB3ypQppCM0i0s7ZZnPg8fjib932rZtK7UWiiY2NjYIDw+Hm5sb6ShSWLHFAWpqanj69Cl69uwpvvb06VOpaRvSxo8fj169eqFDhw5YsGABIiIiUF5ejunTp5OOxvyDjhw5ggMHDqCgoAAnTpzA2rVrERwcDCUlJdLRpIqDqqoqqWKBphYVtra2pCM0q0OHDti6dWuT99XV1b9gGuZL4MIeOlFbiurqavD5fISFhUFZWVniZ0iPDLNiiwMmT54MDw8PzJw5E9XV1UhISEBoaCh1Z1I9efIEAwYMEL92d3dHVVUVtm/fDl9fX4LJmH/Kb7/9ht9//x3Tp09HSEgIlJSUwOfzERwcTMVi6YbFQfv27SVe09YPjM/nIzQ0FFlZWeL2KSI0rIGjpeUIw9Q3Z84c0hE+irV+4IiDBw8iKioKubm50NTUhIODA5ydnanaTWVmZoaoqChoa2sDAB49eoQFCxaguLgYSUlJhNMx/4SRI0fi119/Rffu3WFiYoLr16+joKAAtra2SElJIR2Pc1xdXfHq1StYWFhITXdybcqW+XfQ1dWVambacC0kDceciaSkpKBPnz5o3749kpKSICcnh8GDB5OOxUa2uMLR0ZH67swTJkyAs7MzIiMjERsbi23btmHMmDFYsmQJ6WjMP6S4uFi8IFX03Kaurk71ug6a/f333zh79qx4ByXDkEbDiOqnOnjwIDZt2oSoqChxw91169Zh8eLFxEewWbFFseaO7hCh6Wl39uzZqKmpwYgRI6CqqoqtW7fC3NycdCzmH6Srq4vDhw9j0qRJ4qfdhIQEifWFzKdr164d5OXlScdgGDETExPSET5ZREQE9u3bJ94hbWdnh169emHevHms2GKalpaW1ux9Ghq1AZIHlE6YMAG5ubl4/PgxunXrJr7XqVMnUvGYf9CiRYvg7OyMmJgYvH37FjNmzMDt27exZ88e0tE4ycvLC4sXL8aMGTOkNsCw9xDDNK+oqEh8Vq9Inz59UFRURCjRB2zNFvN/1ticPlBXDIrm92ma02c+Lz6fLz7doGPHjhg7diwrDP5Hurq64v8XvafYe4hhPs2ECRMwefJkiV29MTExOHjwII4cOUIwGSu2qNZcPxsR0kOjgPQBpY0RLZpnGKZpzb2X2HuIYZqXkpICT09P9O3bF506dcLLly9x//597Nq1i/h0KCu2KGZpadnsfR6PR7x3CNOyPX78GGvXrkV2drbUonj2t8kwzJf27NkzxMfHo7CwEFpaWrC2toaOjg7pWKzYYv7vGk4jNoZNgfw7TZgwAe3bt8cPP/wg1aqA9gadNGruvcTeQwxJosahDcnJyUFNTQ0WFhaYPn068XZEtbW1uHv3LnJycvDVV1/B0NCQeCaALZDnjOzsbPD5fPF6qKqqKmRmZsLZ2ZlsMHBrazDzeT1+/BhpaWlsB91n0vC9JBAIcODAAWoPpmZaDnt7exw5cgRubm7Q0dFBbm4uwsPDMXjwYHTr1g1RUVF4//490QajhYWFmDlzJjIyMqCiooLi4mJ07doV4eHh6NixI7FcABvZ4oSwsDBs2rRJasGsnp4ejh8/TjidJFqfKph/xs8//4zw8HDWF+ofVFhYCGdnZ8THx5OOwrRgtra2CAkJkTo2bv78+Th+/DhycnLg5OSEixcvEss4f/58CIVCrFq1CkpKSigtLcWKFStQXV2NLVu2EMsFsJEtToiKisLWrVshLy+PxMRE+Pn5ITAwEFpaWqSjSRA9VTx8+BCqqqpUPVUwn1d6ejqAulMDZs+eDVdXV6ioqEj8DDuA/PNQVlYGn88nHYNp4Z4/f46uXbtKXNPR0cGzZ88AAJ10fVfHAAARd0lEQVQ7d8abN28IJPsgNTUVZ86cEZ/L2q5dO6xYsQJWVlZEcwGs2OKEN2/eYMSIEcjPz8fWrVuhqqqKJUuWYPz48Zg/fz7peGLr1q1D165dsX//fomniuDgYOJPFczn5eTkJPH65s2bEq9Zq4L/TcMdyFVVVfjjjz+kegcxzJemq6uLsLAwiUba4eHh6NGjBwAgOTmZ+I7Z2tpaqXVlPB5Paj0pCWwakQNGjhyJ6OhoKCkpYeDAgUhLSwOPx4ORkRFu3LhBOp7Y0KFDcebMGbRt21Z8rbS0FFZWVrh+/TrBZAzDDQ13IMvIyKB79+6YP3+++EuNYUi4f/8+ZsyYAVlZWWhpaeHly5eora1FaGgoKisrMW3aNGzZsuWju+j/Sb6+vpCVlcXKlSvRpk0blJeXIyAgADU1Ndi0aROxXAAb2eIEY2NjeHt7Y/PmzejTpw82btwIBQUFaGpqko4mgeanCubzEwqFyM7Oxtdffy2+lpCQgJEjR0JGRoZgMu5KTEwkHYFhGtWnTx+cPXsWiYmJyM/Ph7a2NiwtLaGoqIiSkhJcunQJ6urqRDMuWLAALi4uMDExgaqqKkpKStCjRw+EhYURzQWwkS1OKCsrw4YNGzBnzhy8evUKPj4+KC0tRXBwMIYOHUo6nhjNTxXM5/X27Vu4urqiQ4cO4jM8i4qKYGFhgX79+mHPnj1o06YN4ZTcUltbi9evX6N9+/YA6tafPHjwAObm5uLDvhmGaV51dTX+/PNPFBUVQVtbG/3790erVq2IH2/Hii3ms8nLy4OLiwtyc3OlnipoG4Vj/m82bNiA27dvY/PmzRJPs0VFRfD09MSgQYPg6+tLMCG38Pl8uLq6YsCAAQgODsapU6ewcOFC6Onp4cWLF4iIiED//v1Jx2RasLS0NKxcuRJZWVloWDaQXp956NAhTJw4sdF7b968gY+PD8LDw79wKkms2OKA2tpanDlzBi9evJDq0l1/sSINaH2qYD6vESNGYPfu3ejSpYvUvQcPHsDHxwdnz54lkIyb/P39UVlZiSVLlkBdXR0jRozA6NGj4evri9jYWMTFxWHXrl2kYzItmK2tLXR1dTF27FjIykquQCJ9FM6AAQOwbds2mJmZSVx/9OgRvLy8UFNTQ3yKnq3Z4oCAgADExcWhd+/eEuufaClg6j9VyMrK4vvvvxffo+Wpgvm8ioqKGi20AEBPTw+FhYVfOBG3paSkICYmBmpqasjLy8OLFy/w448/AgCsrKwQFBREOCHT0mVlZeHQoUNQUFAgHUVKQEAAfH19ERkZiT59+gAALly4gIULF0JfXx8bNmwgnJAVW5xw+vRpHDt2DN27dycdpVFr1qyBlpZWs08VzL9L27ZtUVxcLF5fVF9JSQkUFRUJpOKusrIycWPYv/76C8rKyuL3u4KCAqqqqkjGYxh07doVBQUFVJwz2NC4ceNQVFQEd3d3HD58GNHR0di5cyfc3d0xd+5cKgYmWLHFAe3ataN6gSwXniqYz2vQoEE4ePBgo9PYUVFR0NfXJ5CKu1RUVCAQCKCmpobr16/D0NBQfO/p06eNFrUM8yWNHj0abm5uGD9+PDQ0NCTu/fzzz4RSfeDu7o6CggLY2NhAXl4eoaGhUgMAJLFiiwNsbGwQHh4ONzc30lEaxYWnCubz8vDwgJ2dHYqLizFmzBhoaGigoKAAp0+fRnR0NCIjI0lH5BQLCwsEBgZi+PDhOHXqFAICAgDUTcNv2bIFw4YNI5yQaekOHToEAPj9998lrvN4PCqKLQBYunQpBAIBCgoKMGTIENJxJLAF8hQTnbJeXV0NPp+Pdu3aQVlZWeJn/vjjD0LppAUFBSE6Ohry8vIICQmh6qmC+fxu3ryJgIAAPHr0CDweD0KhEL169cKyZcvYUT3/JdHaxps3b8La2hqrV68GABgYGEBDQwNRUVHo0KED4ZQMQyfR8WEAUFlZiWXLlsHAwEBihyLpzyRWbFHsxIkTH/0ZW1vbL5Dk0/n5+aGgoAC//fab1I4V5t8pOzsbAoEAGhoa6NSpE+k4/ypXrlyBsbExlYuSmZbhxo0bMDIykiho6uPxePjuu+++cCpJurq6zd6n4fgwVmxxUEVFBVUfvlx4qmAYhmH+e4aGhrh582aTBQ0NhQwXsGKLcr///jueP38Of39/AHW7lqysrODt7Q1HR0fC6epw4amCYRiGYUhh8zwUO3v2LDZs2IBly5aJr8nLy2PWrFn45ZdfoKmpiR9++IFgwjoPHz4kHYFhGIb5h929exf9+vVDaWkpdu7cCTU1NUybNo0tGfkEbGSLYhMnToSbm1ujBVVMTAwOHToktTOEYRiGYT630NBQ7NmzBzdu3MDChQtx9+5dtGrVCoMGDcKSJUtIx6NeK9IBmKY9e/YMlpaWjd4bPXo0njx58oUTMQzDMC1RXFwcDh48iMrKSpw9exYbN27Evn37kJCQQDoaJ7CxP8rV1taiVSvpmlhGRoZAGoZhGKYlKigogK6uLq5du4Z27dqJ1+q+e/eOcDJuYCNbFOvVqxeuXbvW6L2rV6+ic+fOXzgRwzAM0xJpamoiPT0dJ0+exKBBgwDUjXbReHwPjVixRbGJEydi+fLl+PvvvyWu3717FwEBARg/fjyhZAzDMExLMmfOHLi5ueHSpUvw9PTEtWvXsHjxYvj6+pKOxglsgTzlgoKCEBkZia+//hodOnRAYWEhcnJyYG9vj5UrV5KOxzAMw7QQFRUVAOoORy8rK8Pbt2/x1VdfEU7FDazY4oA7d+7g4sWL4i7dFhYW6Nu3L+lYDMMwzL/cxzrIA6xp9adgxRbDMAzDMI1iHeQ/D1ZsMQzDMAzD/IPYAnmGYRiGYZpVUlIida2yshKBgYEE0nAPK7YYhmEYhmnUgwcPYGVlhUGDBsHBwQGvX78GAGRkZMDW1haxsbGEE3IDK7YYhmEYhmnU6tWr0atXL4SGhqJt27bYuXMnUlNTMWnSJCgrK+PEiROkI3ICW7NFMScnJ/B4vGZ/Zv/+/V8oDcMwDNPSGBkZ4fz581BTU0N+fj6mTJmCN2/eYOLEifDx8Wn0hBNGGjuuh2IDBw4kHYFhGIZpwWpra6GmpgYA6NixI/Lz8+Hn5wdXV1fCybiFFVsUmz17NukIDMMwTAvWcHZFTk4OTk5OhNJwFyu2OKC4uBgHDhwAn89HbW0tAKCqqgqZmZlscSLDMAzzxcjJyUFOTo50DM5hxRYHLF68GFlZWVBTU0NZWRk6deqEK1euwNHRkXQ0hmEY5l+suroaJ0+eFL+uqqqSeA0AP//885eOxTlsgTwHGBkZISEhAXw+H7t27cL27dsRExODuLg47N69m3Q8hmEY5l/K0tKy2fs8Hg9//PHHF0rDXWxkiwNkZWWhqakJRUVFZGRkAACsra0REhJCOBnDMAzzb5aYmEg6wr8C27PJAdra2rh79y6UlZVRXl4OgUCAt2/f4v3796SjMQzDMAzzEWxkiwMmT54MJycnxMfHw8bGBtOmTYOsrCw7aZ1hGIZhOICt2eKIO3fuQFdXFzweDxERESgvL4erqytUVFRIR2MYhmEYphms2OKAbdu2wc7ODtra2qSjMAzDMAzzX2Jrtjjg7t27GDVqFKZNm4bY2FhUVFSQjsQwDMMwzCdiI1scUVRUhNjYWJw8eRK5ubkYM2YMxo8fjwEDBpCOxjAMwzBMM1ixxUG3b9/GqlWr8ODBA3Tr1g2TJ0+Gg4MDZGXZfgeGYRiGoQ0rtjiiqqoKFy9eRExMDJKTk9GjRw/xOq7Q0FBoampi+/btpGMyDMMwDNMAGwrhgOXLl+Ps2bMAgLFjx+LIkSPQ09MT39fS0sKkSZNIxWMYhmEYphms2OKAvLw8rFixAlZWVpCXl5e6r6WlxUa1GIZhGIZSbBqRI2pra3H37l3k5OTgq6++gqGhIVq1YptJGYZhGIZ2bGSLA169egUPDw88fPgQqqqqKC4uRteuXREeHo6OHTuSjscwDMMwTDPY0AgHrF27Fl27dsX169eRkpKCtLQ06OnpITg4mHQ0hmEYhmE+gk0jcsDQoUNx5swZtG3bVnyttLQUVlZWuH79OsFkDMMwDMN8DBvZ4oDa2lrweDyJazweD3JycoQSMQzDMAzzqVixxQEDBw7EihUr8PbtWwBAeXk5VqxYARMTE8LJGIZhGIb5GDaNyAF5eXlwcXFBbm4uVFVVUVJSgh49eiAsLAyampqk4zEMwzAM0wxWbHFEdXU10tPTIRAIoK2tjf79+0NGRoZ0LIZhGIZhPoIVWxxQUlICVVVViWuVlZVYt24dli1bRigVwzAMwzCfgq3ZotiDBw9gZWWFQYMGwcHBAa9fvwYAZGRkwNbWFrGxsf+vvfsHbar74zj+Dv7aOrQVmkFFJEOKGWwVdEkqBU0UKQhqQdCig0VQdGkFUQcHRcFIQQulCk4lXQT/FKGUYoVWiG2GDg5u4hALDRZEuoVI+huEQH766PM8v+c+Tcv7BRnOveee802mD/ec3LvKFUqSpN8xbNWwO3fusGPHDh4+fEhjYyOPHj1ibm6OU6dO0dzczIsXL1a7REmS9BsuI9awvXv38urVK1paWigUCpw+fZrl5WVOnjxJX1+fr+uRJGkN8HU9NaxcLtPS0gLAli1bKBQKXL58md7e3lWuTJIk/VneGqlh//sg07q6Os6cObNK1UiSpL/DsLWG1NXV+dR4SZLWGJcRa9i3b98YGxurtEulUlUb4NixY/92WZIk6S9wg3wNSyaTvzwfCoV4/fr1v1SNJEn6OwxbkiRJAXLPliRJUoAMW5IkSQEybEmSJAXIsCVJkhQgw5YkSVKADFuS1o1YLMbz589XuwxJquKjHyStG0tLSzQ1NbFx48bVLkWSKgxbkiRJAXIZUVJNO378OLdv3660p6amiMVijI+PV47du3ePnp6eqmXEa9euceXKFdLpNIlEgt27d3Px4kWWlpYAWFhYIBaLMTExwYkTJ2hvbyeVSvH06dOq+Z89e0ZXVxe7du2iq6uLkZERyuVy1RjDw8Ps27ePZDLJ8vJy0D+JpDXGsCWppiWTSbLZbKU9OztLKBRibm6ucmxmZoZUKvXDtRMTE3z9+pXR0VGGhoaYn5/n/v37VX3u3r3LhQsXGBsbI5FIcOPGDT59+gTAkydPSKfTXLp0ifHxcfr6+nj8+DEDAwNVY7x8+ZKRkREGBwdpbm7+J7++pHXAsCWpph04cICPHz+yuLgIwNu3bzl06BC5XA74fnfpw4cPHDx48IdrGxsbuXXrFtFolM7OTo4ePcr8/HxVn7Nnz5JKpYhGo1y9epVyucy7d+8AGB4e5vz58xw5coTt27dz+PBh+vv7GR0dpVgsVsbo6emhtbWV9vb2oH4GSWvYf1a7AEn6lba2NjZv3kw2m6Wzs5N8Ps/AwADd3d0sLi4yMzNDa2srkUjkh2sjkQh1dXWVdlNTE6VSqapPNBqtOg9QKpX48uULhUKBwcFBhoaGKn3K5TLFYpGFhQUaGhoq80jSHzFsSap5+/fvJ5vNsmHDBtra2ti5cyfbtm0jl8sxPT3907taAPX19b8d+2d9VlZWKvuyrl+/TkdHxw99tm7dyufPnwH896OkX3IZUVLNS6VSzM7Oks1micfjAMTjcaanp8nlcj/dr/X/CofDhMNh8vk8kUik8nn//j0PHjz4x+eTtH4ZtiTVvHg8TrFYZHJyshK2EokEk5OTbNq0KZC9UqFQiHPnzpHJZMhkMuTzeaamprh58yb19fV/6q6ZJIHLiJLWgIaGBjo6Onjz5g179uwBvoetlZUVkskkoVAokHl7e3tpaGggk8mQTqcJh8N0d3fT398fyHyS1icfaipJkhQglxElSZICZNiSJEkKkGFLkiQpQIYtSZKkABm2JEmSAmTYkiRJCpBhS5IkKUCGLUmSpAAZtiRJkgJk2JIkSQqQYUuSJClAhi1JkqQA/RcThOwyV0yyCgAAAABJRU5ErkJggg=="/>
          <p:cNvSpPr>
            <a:spLocks noChangeAspect="1" noChangeArrowheads="1"/>
          </p:cNvSpPr>
          <p:nvPr/>
        </p:nvSpPr>
        <p:spPr bwMode="auto">
          <a:xfrm>
            <a:off x="155575" y="-144462"/>
            <a:ext cx="304801"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35" tIns="45718" rIns="91435" bIns="45718" numCol="1" anchor="t" anchorCtr="0" compatLnSpc="1">
            <a:prstTxWarp prst="textNoShape">
              <a:avLst/>
            </a:prstTxWarp>
          </a:bodyPr>
          <a:lstStyle/>
          <a:p>
            <a:endParaRPr lang="en-IN"/>
          </a:p>
        </p:txBody>
      </p:sp>
      <p:pic>
        <p:nvPicPr>
          <p:cNvPr id="12" name="Picture 11"/>
          <p:cNvPicPr>
            <a:picLocks noChangeAspect="1"/>
          </p:cNvPicPr>
          <p:nvPr/>
        </p:nvPicPr>
        <p:blipFill>
          <a:blip r:embed="rId3"/>
          <a:stretch>
            <a:fillRect/>
          </a:stretch>
        </p:blipFill>
        <p:spPr>
          <a:xfrm>
            <a:off x="183527" y="3200400"/>
            <a:ext cx="5610849" cy="5049360"/>
          </a:xfrm>
          <a:prstGeom prst="rect">
            <a:avLst/>
          </a:prstGeom>
        </p:spPr>
      </p:pic>
      <p:pic>
        <p:nvPicPr>
          <p:cNvPr id="13" name="Picture 12"/>
          <p:cNvPicPr>
            <a:picLocks noChangeAspect="1"/>
          </p:cNvPicPr>
          <p:nvPr/>
        </p:nvPicPr>
        <p:blipFill>
          <a:blip r:embed="rId4"/>
          <a:stretch>
            <a:fillRect/>
          </a:stretch>
        </p:blipFill>
        <p:spPr>
          <a:xfrm>
            <a:off x="6121401" y="3200400"/>
            <a:ext cx="6067425" cy="5158263"/>
          </a:xfrm>
          <a:prstGeom prst="rect">
            <a:avLst/>
          </a:prstGeom>
        </p:spPr>
      </p:pic>
      <p:sp>
        <p:nvSpPr>
          <p:cNvPr id="14" name="Rectangle 13"/>
          <p:cNvSpPr/>
          <p:nvPr/>
        </p:nvSpPr>
        <p:spPr>
          <a:xfrm>
            <a:off x="460376" y="1893065"/>
            <a:ext cx="11680825" cy="546620"/>
          </a:xfrm>
          <a:prstGeom prst="rect">
            <a:avLst/>
          </a:prstGeom>
        </p:spPr>
        <p:txBody>
          <a:bodyPr wrap="square" lIns="91435" tIns="45718" rIns="91435" bIns="45718">
            <a:spAutoFit/>
          </a:bodyPr>
          <a:lstStyle/>
          <a:p>
            <a:pPr marL="385298" indent="-385298" defTabSz="479020">
              <a:spcBef>
                <a:spcPts val="1900"/>
              </a:spcBef>
              <a:defRPr sz="2952"/>
            </a:pPr>
            <a:r>
              <a:rPr lang="en-US" dirty="0" smtClean="0"/>
              <a:t>Total Matches </a:t>
            </a:r>
            <a:r>
              <a:rPr lang="en-US" dirty="0"/>
              <a:t>Played Vs Matches won by </a:t>
            </a:r>
            <a:r>
              <a:rPr lang="en-US" dirty="0" smtClean="0"/>
              <a:t>each team</a:t>
            </a:r>
            <a:endParaRPr lang="en-US" dirty="0"/>
          </a:p>
        </p:txBody>
      </p:sp>
      <p:sp>
        <p:nvSpPr>
          <p:cNvPr id="7" name="TextBox 6"/>
          <p:cNvSpPr txBox="1"/>
          <p:nvPr/>
        </p:nvSpPr>
        <p:spPr>
          <a:xfrm>
            <a:off x="482600" y="8458200"/>
            <a:ext cx="12039600" cy="830997"/>
          </a:xfrm>
          <a:prstGeom prst="rect">
            <a:avLst/>
          </a:prstGeom>
          <a:noFill/>
        </p:spPr>
        <p:txBody>
          <a:bodyPr wrap="square" rtlCol="0">
            <a:spAutoFit/>
          </a:bodyPr>
          <a:lstStyle/>
          <a:p>
            <a:r>
              <a:rPr lang="en-US" b="1" dirty="0" smtClean="0"/>
              <a:t>Chennai Super Kings</a:t>
            </a:r>
            <a:r>
              <a:rPr lang="en-US" dirty="0" smtClean="0"/>
              <a:t> have highest winning success rate </a:t>
            </a:r>
            <a:r>
              <a:rPr lang="en-US" b="1" dirty="0" smtClean="0"/>
              <a:t>(61.2%)</a:t>
            </a:r>
            <a:r>
              <a:rPr lang="en-US" dirty="0" smtClean="0"/>
              <a:t> , followed by Mumbai Indians </a:t>
            </a:r>
            <a:r>
              <a:rPr lang="en-US" b="1" dirty="0" smtClean="0"/>
              <a:t>(57.3%)</a:t>
            </a:r>
            <a:r>
              <a:rPr lang="en-US" dirty="0" smtClean="0"/>
              <a:t>.</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1" y="1905001"/>
            <a:ext cx="5271152" cy="5334000"/>
          </a:xfrm>
          <a:prstGeom prst="rect">
            <a:avLst/>
          </a:prstGeom>
        </p:spPr>
      </p:pic>
      <p:sp>
        <p:nvSpPr>
          <p:cNvPr id="9" name="Rectangle 8"/>
          <p:cNvSpPr/>
          <p:nvPr/>
        </p:nvSpPr>
        <p:spPr>
          <a:xfrm>
            <a:off x="1168400" y="7924800"/>
            <a:ext cx="9220200" cy="461661"/>
          </a:xfrm>
          <a:prstGeom prst="rect">
            <a:avLst/>
          </a:prstGeom>
        </p:spPr>
        <p:txBody>
          <a:bodyPr wrap="square" lIns="91435" tIns="45718" rIns="91435" bIns="45718">
            <a:spAutoFit/>
          </a:bodyPr>
          <a:lstStyle/>
          <a:p>
            <a:r>
              <a:rPr lang="en-US" b="1" dirty="0">
                <a:solidFill>
                  <a:srgbClr val="000000"/>
                </a:solidFill>
                <a:latin typeface="Helvetica Neue"/>
              </a:rPr>
              <a:t>Chennai Super Kings and Mumbai Indians</a:t>
            </a:r>
            <a:r>
              <a:rPr lang="en-US" dirty="0">
                <a:solidFill>
                  <a:srgbClr val="000000"/>
                </a:solidFill>
                <a:latin typeface="Helvetica Neue"/>
              </a:rPr>
              <a:t> won 3 seasons each</a:t>
            </a:r>
            <a:endParaRPr lang="en-IN" dirty="0"/>
          </a:p>
        </p:txBody>
      </p:sp>
      <p:pic>
        <p:nvPicPr>
          <p:cNvPr id="1026" name="Picture 2"/>
          <p:cNvPicPr>
            <a:picLocks noChangeAspect="1" noChangeArrowheads="1"/>
          </p:cNvPicPr>
          <p:nvPr/>
        </p:nvPicPr>
        <p:blipFill>
          <a:blip r:embed="rId3"/>
          <a:srcRect/>
          <a:stretch>
            <a:fillRect/>
          </a:stretch>
        </p:blipFill>
        <p:spPr bwMode="auto">
          <a:xfrm>
            <a:off x="5892800" y="1600201"/>
            <a:ext cx="6096000" cy="5943600"/>
          </a:xfrm>
          <a:prstGeom prst="rect">
            <a:avLst/>
          </a:prstGeom>
          <a:noFill/>
          <a:ln w="9525">
            <a:noFill/>
            <a:miter lim="800000"/>
            <a:headEnd/>
            <a:tailEnd/>
          </a:ln>
          <a:effectLst/>
        </p:spPr>
      </p:pic>
      <p:sp>
        <p:nvSpPr>
          <p:cNvPr id="8" name="Marketing Objective"/>
          <p:cNvSpPr txBox="1">
            <a:spLocks noGrp="1"/>
          </p:cNvSpPr>
          <p:nvPr>
            <p:ph type="title"/>
          </p:nvPr>
        </p:nvSpPr>
        <p:spPr>
          <a:xfrm>
            <a:off x="406400" y="0"/>
            <a:ext cx="11704320" cy="16256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marL="385298" indent="-385298" defTabSz="479020">
              <a:spcBef>
                <a:spcPts val="1900"/>
              </a:spcBef>
              <a:defRPr sz="2952"/>
            </a:pPr>
            <a:r>
              <a:rPr lang="en-US" sz="5700" dirty="0" smtClean="0">
                <a:latin typeface="Calibri" pitchFamily="34" charset="0"/>
              </a:rPr>
              <a:t>Team Won maximum seasons</a:t>
            </a:r>
            <a:endParaRPr lang="en-US" sz="5700" dirty="0">
              <a:latin typeface="Calibri" pitchFamily="34" charset="0"/>
            </a:endParaRPr>
          </a:p>
        </p:txBody>
      </p:sp>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614" y="381001"/>
            <a:ext cx="6026640" cy="877159"/>
          </a:xfrm>
          <a:prstGeom prst="rect">
            <a:avLst/>
          </a:prstGeom>
        </p:spPr>
        <p:txBody>
          <a:bodyPr wrap="none" lIns="91435" tIns="45718" rIns="91435" bIns="45718">
            <a:spAutoFit/>
          </a:bodyPr>
          <a:lstStyle/>
          <a:p>
            <a:pPr marL="385298" indent="-385298" defTabSz="479020" hangingPunct="1">
              <a:spcBef>
                <a:spcPts val="1900"/>
              </a:spcBef>
              <a:defRPr sz="2952"/>
            </a:pPr>
            <a:r>
              <a:rPr lang="en-US" sz="5100" kern="1200" dirty="0">
                <a:solidFill>
                  <a:schemeClr val="accent6">
                    <a:hueOff val="36663"/>
                    <a:satOff val="1899"/>
                    <a:lumOff val="-23748"/>
                  </a:schemeClr>
                </a:solidFill>
                <a:latin typeface="Calibri" pitchFamily="34" charset="0"/>
                <a:ea typeface="Arial"/>
                <a:cs typeface="Arial"/>
                <a:sym typeface="Arial"/>
              </a:rPr>
              <a:t>Best Defending Teams</a:t>
            </a:r>
          </a:p>
        </p:txBody>
      </p:sp>
      <p:sp>
        <p:nvSpPr>
          <p:cNvPr id="8" name="Rectangle 7"/>
          <p:cNvSpPr/>
          <p:nvPr/>
        </p:nvSpPr>
        <p:spPr>
          <a:xfrm>
            <a:off x="1320799" y="8077201"/>
            <a:ext cx="9601200" cy="830997"/>
          </a:xfrm>
          <a:prstGeom prst="rect">
            <a:avLst/>
          </a:prstGeom>
        </p:spPr>
        <p:txBody>
          <a:bodyPr wrap="square" lIns="91435" tIns="45718" rIns="91435" bIns="45718">
            <a:spAutoFit/>
          </a:bodyPr>
          <a:lstStyle/>
          <a:p>
            <a:r>
              <a:rPr lang="en-US" b="1" dirty="0">
                <a:solidFill>
                  <a:srgbClr val="000000"/>
                </a:solidFill>
                <a:latin typeface="Helvetica Neue"/>
              </a:rPr>
              <a:t>Mumbai Indians, Royal </a:t>
            </a:r>
            <a:r>
              <a:rPr lang="en-US" b="1" dirty="0" smtClean="0">
                <a:solidFill>
                  <a:srgbClr val="000000"/>
                </a:solidFill>
                <a:latin typeface="Helvetica Neue"/>
              </a:rPr>
              <a:t>Challenger's </a:t>
            </a:r>
            <a:r>
              <a:rPr lang="en-US" b="1" dirty="0">
                <a:solidFill>
                  <a:srgbClr val="000000"/>
                </a:solidFill>
                <a:latin typeface="Helvetica Neue"/>
              </a:rPr>
              <a:t>Bangalore </a:t>
            </a:r>
            <a:r>
              <a:rPr lang="en-US" b="1" dirty="0" smtClean="0">
                <a:solidFill>
                  <a:srgbClr val="000000"/>
                </a:solidFill>
                <a:latin typeface="Helvetica Neue"/>
              </a:rPr>
              <a:t>,Chennai </a:t>
            </a:r>
            <a:r>
              <a:rPr lang="en-US" b="1" dirty="0">
                <a:solidFill>
                  <a:srgbClr val="000000"/>
                </a:solidFill>
                <a:latin typeface="Helvetica Neue"/>
              </a:rPr>
              <a:t>Super kings</a:t>
            </a:r>
            <a:r>
              <a:rPr lang="en-US" dirty="0">
                <a:solidFill>
                  <a:srgbClr val="000000"/>
                </a:solidFill>
                <a:latin typeface="Helvetica Neue"/>
              </a:rPr>
              <a:t> </a:t>
            </a:r>
            <a:r>
              <a:rPr lang="en-US" dirty="0" smtClean="0">
                <a:solidFill>
                  <a:srgbClr val="000000"/>
                </a:solidFill>
                <a:latin typeface="Helvetica Neue"/>
              </a:rPr>
              <a:t>and </a:t>
            </a:r>
            <a:r>
              <a:rPr lang="en-US" b="1" dirty="0" err="1" smtClean="0">
                <a:solidFill>
                  <a:srgbClr val="000000"/>
                </a:solidFill>
                <a:latin typeface="Helvetica Neue"/>
              </a:rPr>
              <a:t>SunRisers</a:t>
            </a:r>
            <a:r>
              <a:rPr lang="en-US" b="1" dirty="0" smtClean="0">
                <a:solidFill>
                  <a:srgbClr val="000000"/>
                </a:solidFill>
                <a:latin typeface="Helvetica Neue"/>
              </a:rPr>
              <a:t> Hyderabad </a:t>
            </a:r>
            <a:r>
              <a:rPr lang="en-US" dirty="0" smtClean="0">
                <a:solidFill>
                  <a:srgbClr val="000000"/>
                </a:solidFill>
                <a:latin typeface="Helvetica Neue"/>
              </a:rPr>
              <a:t>are </a:t>
            </a:r>
            <a:r>
              <a:rPr lang="en-US" dirty="0">
                <a:solidFill>
                  <a:srgbClr val="000000"/>
                </a:solidFill>
                <a:latin typeface="Helvetica Neue"/>
              </a:rPr>
              <a:t>best </a:t>
            </a:r>
            <a:r>
              <a:rPr lang="en-US" b="1" dirty="0">
                <a:solidFill>
                  <a:srgbClr val="000000"/>
                </a:solidFill>
                <a:latin typeface="Helvetica Neue"/>
              </a:rPr>
              <a:t>Defending</a:t>
            </a:r>
            <a:r>
              <a:rPr lang="en-US" dirty="0">
                <a:solidFill>
                  <a:srgbClr val="000000"/>
                </a:solidFill>
                <a:latin typeface="Helvetica Neue"/>
              </a:rPr>
              <a:t> teams.</a:t>
            </a:r>
            <a:endParaRPr lang="en-IN" dirty="0"/>
          </a:p>
        </p:txBody>
      </p:sp>
      <p:pic>
        <p:nvPicPr>
          <p:cNvPr id="5" name="Picture 4"/>
          <p:cNvPicPr>
            <a:picLocks noChangeAspect="1"/>
          </p:cNvPicPr>
          <p:nvPr/>
        </p:nvPicPr>
        <p:blipFill>
          <a:blip r:embed="rId2"/>
          <a:stretch>
            <a:fillRect/>
          </a:stretch>
        </p:blipFill>
        <p:spPr>
          <a:xfrm>
            <a:off x="1320799" y="1447801"/>
            <a:ext cx="9601200" cy="6429375"/>
          </a:xfrm>
          <a:prstGeom prst="rect">
            <a:avLst/>
          </a:prstGeom>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1200" y="8922607"/>
            <a:ext cx="10693400" cy="830993"/>
          </a:xfrm>
          <a:prstGeom prst="rect">
            <a:avLst/>
          </a:prstGeom>
        </p:spPr>
        <p:txBody>
          <a:bodyPr wrap="square" lIns="91435" tIns="45718" rIns="91435" bIns="45718">
            <a:spAutoFit/>
          </a:bodyPr>
          <a:lstStyle/>
          <a:p>
            <a:r>
              <a:rPr lang="en-US" b="1" dirty="0">
                <a:solidFill>
                  <a:srgbClr val="000000"/>
                </a:solidFill>
                <a:latin typeface="Helvetica Neue"/>
              </a:rPr>
              <a:t>Royal </a:t>
            </a:r>
            <a:r>
              <a:rPr lang="en-US" b="1" dirty="0" smtClean="0">
                <a:solidFill>
                  <a:srgbClr val="000000"/>
                </a:solidFill>
                <a:latin typeface="Helvetica Neue"/>
              </a:rPr>
              <a:t>Challenger's </a:t>
            </a:r>
            <a:r>
              <a:rPr lang="en-US" b="1" dirty="0">
                <a:solidFill>
                  <a:srgbClr val="000000"/>
                </a:solidFill>
                <a:latin typeface="Helvetica Neue"/>
              </a:rPr>
              <a:t>Bangalore, Mumbai Indians</a:t>
            </a:r>
            <a:r>
              <a:rPr lang="en-US" dirty="0">
                <a:solidFill>
                  <a:srgbClr val="000000"/>
                </a:solidFill>
                <a:latin typeface="Helvetica Neue"/>
              </a:rPr>
              <a:t> and </a:t>
            </a:r>
            <a:r>
              <a:rPr lang="en-US" b="1" dirty="0" smtClean="0">
                <a:solidFill>
                  <a:srgbClr val="000000"/>
                </a:solidFill>
                <a:latin typeface="Helvetica Neue"/>
              </a:rPr>
              <a:t>Delhi Daredevils</a:t>
            </a:r>
            <a:r>
              <a:rPr lang="en-US" dirty="0">
                <a:solidFill>
                  <a:srgbClr val="000000"/>
                </a:solidFill>
                <a:latin typeface="Helvetica Neue"/>
              </a:rPr>
              <a:t> are the best Chasing teams.</a:t>
            </a:r>
            <a:endParaRPr lang="en-IN" dirty="0"/>
          </a:p>
        </p:txBody>
      </p:sp>
      <p:sp>
        <p:nvSpPr>
          <p:cNvPr id="2" name="Rectangle 1"/>
          <p:cNvSpPr/>
          <p:nvPr/>
        </p:nvSpPr>
        <p:spPr>
          <a:xfrm>
            <a:off x="3776421" y="0"/>
            <a:ext cx="5370637" cy="877163"/>
          </a:xfrm>
          <a:prstGeom prst="rect">
            <a:avLst/>
          </a:prstGeom>
        </p:spPr>
        <p:txBody>
          <a:bodyPr wrap="none">
            <a:spAutoFit/>
          </a:bodyPr>
          <a:lstStyle/>
          <a:p>
            <a:pPr marL="385298" indent="-385298" defTabSz="479020" hangingPunct="1">
              <a:spcBef>
                <a:spcPts val="1900"/>
              </a:spcBef>
              <a:defRPr sz="2952"/>
            </a:pPr>
            <a:r>
              <a:rPr lang="en-US" sz="5100" kern="1200" dirty="0">
                <a:solidFill>
                  <a:schemeClr val="accent6">
                    <a:hueOff val="36663"/>
                    <a:satOff val="1899"/>
                    <a:lumOff val="-23748"/>
                  </a:schemeClr>
                </a:solidFill>
                <a:latin typeface="Calibri" pitchFamily="34" charset="0"/>
                <a:ea typeface="Arial"/>
                <a:cs typeface="Arial"/>
              </a:rPr>
              <a:t>Best Chasing Teams</a:t>
            </a:r>
          </a:p>
        </p:txBody>
      </p:sp>
      <p:pic>
        <p:nvPicPr>
          <p:cNvPr id="6" name="Picture 5"/>
          <p:cNvPicPr>
            <a:picLocks noChangeAspect="1"/>
          </p:cNvPicPr>
          <p:nvPr/>
        </p:nvPicPr>
        <p:blipFill>
          <a:blip r:embed="rId2"/>
          <a:stretch>
            <a:fillRect/>
          </a:stretch>
        </p:blipFill>
        <p:spPr>
          <a:xfrm>
            <a:off x="711200" y="838200"/>
            <a:ext cx="11201400" cy="7903688"/>
          </a:xfrm>
          <a:prstGeom prst="rect">
            <a:avLst/>
          </a:prstGeom>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851</TotalTime>
  <Words>394</Words>
  <Application>Microsoft Office PowerPoint</Application>
  <PresentationFormat>Custom</PresentationFormat>
  <Paragraphs>73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IPL Matches Analysis </vt:lpstr>
      <vt:lpstr>Understanding data</vt:lpstr>
      <vt:lpstr>Problem Statement :  Identify the team that has more chance to win the upcoming IPL seasons</vt:lpstr>
      <vt:lpstr>Analysis</vt:lpstr>
      <vt:lpstr>Success rate of each team</vt:lpstr>
      <vt:lpstr>Team Won maximum seasons</vt:lpstr>
      <vt:lpstr>Slide 8</vt:lpstr>
      <vt:lpstr>Slide 9</vt:lpstr>
      <vt:lpstr>Slide 10</vt:lpstr>
      <vt:lpstr>Slide 11</vt:lpstr>
      <vt:lpstr>Slide 12</vt:lpstr>
      <vt:lpstr>Slide 13</vt:lpstr>
      <vt:lpstr>Slide 14</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142</cp:revision>
  <dcterms:modified xsi:type="dcterms:W3CDTF">2018-10-06T11:41:42Z</dcterms:modified>
</cp:coreProperties>
</file>