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6" r:id="rId1"/>
  </p:sldMasterIdLst>
  <p:sldIdLst>
    <p:sldId id="256" r:id="rId2"/>
    <p:sldId id="262"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A76EB9D5-7E1A-4433-8B21-2237CC26FA2C}" type="datetimeFigureOut">
              <a:rPr lang="en-US" smtClean="0"/>
              <a:t>3/2/2017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FAB73BC-B049-4115-A692-8D63A059BFB8}" type="slidenum">
              <a:rPr lang="en-US" smtClean="0"/>
              <a:pPr/>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55638357"/>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smtClean="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908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9A205100-39B0-4914-BBD6-34F267582565}" type="datetimeFigureOut">
              <a:rPr lang="en-US" smtClean="0"/>
              <a:t>3/2/2017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FAB73BC-B049-4115-A692-8D63A059BFB8}"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4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smtClean="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271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EC2AB55-62C0-407E-B706-C907B44B0BFC}" type="datetimeFigureOut">
              <a:rPr lang="en-US" smtClean="0"/>
              <a:t>3/2/2017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FAB73BC-B049-4115-A692-8D63A059BFB8}"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9017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smtClean="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288305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smtClean="0"/>
              <a:t>3/2/2017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420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smtClean="0"/>
              <a:t>3/2/2017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223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03E4220E-EF40-477E-B84C-637FC7CE78DB}" type="datetimeFigureOut">
              <a:rPr lang="en-US" smtClean="0"/>
              <a:t>3/2/2017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691230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D0B8D63-E026-4E54-B301-C824E1BD14F3}" type="datetimeFigureOut">
              <a:rPr lang="en-US" smtClean="0"/>
              <a:t>3/2/2017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81686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C423185-9573-406A-8068-0AB4F2335019}" type="datetimeFigureOut">
              <a:rPr lang="en-US" smtClean="0"/>
              <a:t>3/2/2017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815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C5516DA-9D86-4E1E-A623-C11F9F74EB59}" type="datetimeFigureOut">
              <a:rPr lang="en-US" smtClean="0"/>
              <a:t>3/2/2017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FAB73BC-B049-4115-A692-8D63A059BFB8}"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2643374329"/>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6024">
              <a:srgbClr val="DCC3CE">
                <a:alpha val="95000"/>
              </a:srgbClr>
            </a:gs>
            <a:gs pos="60162">
              <a:srgbClr val="D3B4C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162301" y="1606378"/>
            <a:ext cx="5823079" cy="2816332"/>
          </a:xfrm>
        </p:spPr>
        <p:txBody>
          <a:bodyPr>
            <a:normAutofit fontScale="90000"/>
          </a:bodyPr>
          <a:lstStyle/>
          <a:p>
            <a:r>
              <a:rPr lang="en-US" b="1" dirty="0" smtClean="0"/>
              <a:t/>
            </a:r>
            <a:br>
              <a:rPr lang="en-US" b="1" dirty="0" smtClean="0"/>
            </a:br>
            <a:r>
              <a:rPr lang="en-US" b="1" dirty="0" smtClean="0"/>
              <a:t>Early </a:t>
            </a:r>
            <a:r>
              <a:rPr lang="en-US" b="1" dirty="0"/>
              <a:t>warnings of  fire/smoke alarms as a service to the </a:t>
            </a:r>
            <a:r>
              <a:rPr lang="en-US" b="1" dirty="0" smtClean="0"/>
              <a:t>facility managers</a:t>
            </a:r>
            <a:r>
              <a:rPr lang="en-US" dirty="0"/>
              <a:t/>
            </a:r>
            <a:br>
              <a:rPr lang="en-US" dirty="0"/>
            </a:br>
            <a:endParaRPr lang="en-US" dirty="0"/>
          </a:p>
        </p:txBody>
      </p:sp>
      <p:sp>
        <p:nvSpPr>
          <p:cNvPr id="12" name="Text Placeholder 11"/>
          <p:cNvSpPr>
            <a:spLocks noGrp="1"/>
          </p:cNvSpPr>
          <p:nvPr>
            <p:ph type="body" idx="1"/>
          </p:nvPr>
        </p:nvSpPr>
        <p:spPr>
          <a:xfrm>
            <a:off x="3790603" y="4745299"/>
            <a:ext cx="4566474" cy="1038807"/>
          </a:xfrm>
        </p:spPr>
        <p:txBody>
          <a:bodyPr/>
          <a:lstStyle/>
          <a:p>
            <a:r>
              <a:rPr lang="en-US" dirty="0" smtClean="0"/>
              <a:t>by</a:t>
            </a:r>
          </a:p>
          <a:p>
            <a:r>
              <a:rPr lang="en-US" dirty="0" smtClean="0"/>
              <a:t>Keerthana J</a:t>
            </a:r>
            <a:endParaRPr lang="en-US" dirty="0"/>
          </a:p>
        </p:txBody>
      </p:sp>
    </p:spTree>
    <p:extLst>
      <p:ext uri="{BB962C8B-B14F-4D97-AF65-F5344CB8AC3E}">
        <p14:creationId xmlns:p14="http://schemas.microsoft.com/office/powerpoint/2010/main" val="3695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7118" y="568345"/>
            <a:ext cx="10967153" cy="1560716"/>
          </a:xfrm>
        </p:spPr>
        <p:txBody>
          <a:bodyPr/>
          <a:lstStyle/>
          <a:p>
            <a:r>
              <a:rPr lang="en-US" dirty="0" smtClean="0"/>
              <a:t>Abstract</a:t>
            </a:r>
            <a:endParaRPr lang="en-US" dirty="0"/>
          </a:p>
        </p:txBody>
      </p:sp>
      <p:sp>
        <p:nvSpPr>
          <p:cNvPr id="3" name="Content Placeholder 2"/>
          <p:cNvSpPr>
            <a:spLocks noGrp="1"/>
          </p:cNvSpPr>
          <p:nvPr>
            <p:ph idx="1"/>
          </p:nvPr>
        </p:nvSpPr>
        <p:spPr>
          <a:xfrm>
            <a:off x="1268627" y="1988849"/>
            <a:ext cx="10435644" cy="3709169"/>
          </a:xfrm>
        </p:spPr>
        <p:txBody>
          <a:bodyPr>
            <a:normAutofit/>
          </a:bodyPr>
          <a:lstStyle/>
          <a:p>
            <a:pPr marL="0" indent="0" algn="just">
              <a:buNone/>
            </a:pPr>
            <a:r>
              <a:rPr lang="en-US" dirty="0">
                <a:solidFill>
                  <a:schemeClr val="tx1"/>
                </a:solidFill>
              </a:rPr>
              <a:t>Current systems </a:t>
            </a:r>
            <a:r>
              <a:rPr lang="en-US" dirty="0" smtClean="0">
                <a:solidFill>
                  <a:schemeClr val="tx1"/>
                </a:solidFill>
              </a:rPr>
              <a:t>generate </a:t>
            </a:r>
            <a:r>
              <a:rPr lang="en-US" dirty="0">
                <a:solidFill>
                  <a:schemeClr val="tx1"/>
                </a:solidFill>
              </a:rPr>
              <a:t>a fire alarm only when it reaches to a threshold level. The facility managers would have less control on controlling it once the event has already happened. Some of them could be real and some of them could be false alarms. In both the cases, the facility manager has less control on the </a:t>
            </a:r>
            <a:r>
              <a:rPr lang="en-US" dirty="0" smtClean="0">
                <a:solidFill>
                  <a:schemeClr val="tx1"/>
                </a:solidFill>
              </a:rPr>
              <a:t>situation. To overcome this problem , reading </a:t>
            </a:r>
            <a:r>
              <a:rPr lang="en-US" dirty="0">
                <a:solidFill>
                  <a:schemeClr val="tx1"/>
                </a:solidFill>
              </a:rPr>
              <a:t>a small change in the device threshold and look at its past history, neighboring devices data to predict the possibility of an alarm happening in the next few minutes. An early warning would be given to the facility </a:t>
            </a:r>
            <a:r>
              <a:rPr lang="en-US" dirty="0" smtClean="0">
                <a:solidFill>
                  <a:schemeClr val="tx1"/>
                </a:solidFill>
              </a:rPr>
              <a:t>manager. The </a:t>
            </a:r>
            <a:r>
              <a:rPr lang="en-US" dirty="0">
                <a:solidFill>
                  <a:schemeClr val="tx1"/>
                </a:solidFill>
              </a:rPr>
              <a:t>facility manager </a:t>
            </a:r>
            <a:r>
              <a:rPr lang="en-US" dirty="0" smtClean="0">
                <a:solidFill>
                  <a:schemeClr val="tx1"/>
                </a:solidFill>
              </a:rPr>
              <a:t>can </a:t>
            </a:r>
            <a:r>
              <a:rPr lang="en-US" dirty="0">
                <a:solidFill>
                  <a:schemeClr val="tx1"/>
                </a:solidFill>
              </a:rPr>
              <a:t>identify the alarm is a real or a false one and, accordingly take a control </a:t>
            </a:r>
            <a:r>
              <a:rPr lang="en-US" dirty="0" smtClean="0">
                <a:solidFill>
                  <a:schemeClr val="tx1"/>
                </a:solidFill>
              </a:rPr>
              <a:t>action to resolve the problem.</a:t>
            </a:r>
            <a:endParaRPr lang="en-US" dirty="0">
              <a:solidFill>
                <a:schemeClr val="tx1"/>
              </a:solidFill>
            </a:endParaRPr>
          </a:p>
          <a:p>
            <a:pPr marL="0" indent="0" algn="just">
              <a:buNone/>
            </a:pP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358690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522" y="568345"/>
            <a:ext cx="11209749" cy="1560716"/>
          </a:xfrm>
        </p:spPr>
        <p:txBody>
          <a:bodyPr/>
          <a:lstStyle/>
          <a:p>
            <a:r>
              <a:rPr lang="en-US" dirty="0" smtClean="0"/>
              <a:t> </a:t>
            </a:r>
            <a:r>
              <a:rPr lang="en-US" dirty="0" smtClean="0"/>
              <a:t>Block Diagram</a:t>
            </a:r>
            <a:endParaRPr lang="en-US" dirty="0"/>
          </a:p>
        </p:txBody>
      </p:sp>
      <p:sp>
        <p:nvSpPr>
          <p:cNvPr id="7" name="Content Placeholder 6"/>
          <p:cNvSpPr>
            <a:spLocks noGrp="1"/>
          </p:cNvSpPr>
          <p:nvPr>
            <p:ph idx="1"/>
          </p:nvPr>
        </p:nvSpPr>
        <p:spPr>
          <a:xfrm>
            <a:off x="7091265" y="2724539"/>
            <a:ext cx="4441372" cy="2015411"/>
          </a:xfrm>
          <a:prstGeom prst="flowChart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Flowchart: Process 3"/>
          <p:cNvSpPr/>
          <p:nvPr/>
        </p:nvSpPr>
        <p:spPr>
          <a:xfrm>
            <a:off x="765110" y="2908303"/>
            <a:ext cx="5290457" cy="1688840"/>
          </a:xfrm>
          <a:prstGeom prst="flowChart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8570" y="3286706"/>
            <a:ext cx="1455575"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LOOP CARD</a:t>
            </a:r>
            <a:endParaRPr lang="en-US" dirty="0">
              <a:solidFill>
                <a:schemeClr val="tx1"/>
              </a:solidFill>
            </a:endParaRPr>
          </a:p>
        </p:txBody>
      </p:sp>
      <p:sp>
        <p:nvSpPr>
          <p:cNvPr id="6" name="Rounded Rectangle 5"/>
          <p:cNvSpPr/>
          <p:nvPr/>
        </p:nvSpPr>
        <p:spPr>
          <a:xfrm>
            <a:off x="4371382" y="3286706"/>
            <a:ext cx="1436923"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DETECTORS</a:t>
            </a:r>
            <a:endParaRPr lang="en-US" dirty="0">
              <a:solidFill>
                <a:schemeClr val="tx1"/>
              </a:solidFill>
            </a:endParaRPr>
          </a:p>
        </p:txBody>
      </p:sp>
      <p:sp>
        <p:nvSpPr>
          <p:cNvPr id="8" name="Rounded Rectangle 7"/>
          <p:cNvSpPr/>
          <p:nvPr/>
        </p:nvSpPr>
        <p:spPr>
          <a:xfrm>
            <a:off x="8374224" y="3969143"/>
            <a:ext cx="1875453" cy="7814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Application</a:t>
            </a:r>
            <a:endParaRPr lang="en-US" dirty="0">
              <a:solidFill>
                <a:schemeClr val="tx1"/>
              </a:solidFill>
            </a:endParaRPr>
          </a:p>
        </p:txBody>
      </p:sp>
      <p:sp>
        <p:nvSpPr>
          <p:cNvPr id="9" name="Rounded Rectangle 8"/>
          <p:cNvSpPr/>
          <p:nvPr/>
        </p:nvSpPr>
        <p:spPr>
          <a:xfrm>
            <a:off x="8304244" y="2878493"/>
            <a:ext cx="1875453" cy="7697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11" name="Rounded Rectangle 10"/>
          <p:cNvSpPr/>
          <p:nvPr/>
        </p:nvSpPr>
        <p:spPr>
          <a:xfrm>
            <a:off x="954052" y="3286706"/>
            <a:ext cx="1236305"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FACP</a:t>
            </a:r>
          </a:p>
        </p:txBody>
      </p:sp>
      <p:sp>
        <p:nvSpPr>
          <p:cNvPr id="18" name="Down Arrow 17"/>
          <p:cNvSpPr/>
          <p:nvPr/>
        </p:nvSpPr>
        <p:spPr>
          <a:xfrm>
            <a:off x="9204648" y="3664786"/>
            <a:ext cx="214604" cy="352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190357" y="3648268"/>
            <a:ext cx="408213" cy="20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974838" y="3629605"/>
            <a:ext cx="408213" cy="20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Right Arrow 2"/>
          <p:cNvSpPr/>
          <p:nvPr/>
        </p:nvSpPr>
        <p:spPr>
          <a:xfrm>
            <a:off x="6055567" y="3629605"/>
            <a:ext cx="1035698" cy="3880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20623" y="4795119"/>
            <a:ext cx="3036088" cy="369332"/>
          </a:xfrm>
          <a:prstGeom prst="rect">
            <a:avLst/>
          </a:prstGeom>
          <a:noFill/>
        </p:spPr>
        <p:txBody>
          <a:bodyPr wrap="none" rtlCol="0">
            <a:spAutoFit/>
          </a:bodyPr>
          <a:lstStyle/>
          <a:p>
            <a:r>
              <a:rPr lang="en-US" dirty="0"/>
              <a:t>S</a:t>
            </a:r>
            <a:r>
              <a:rPr lang="en-US" dirty="0" smtClean="0"/>
              <a:t>ending the panel information</a:t>
            </a:r>
            <a:endParaRPr lang="en-US" dirty="0"/>
          </a:p>
        </p:txBody>
      </p:sp>
      <p:sp>
        <p:nvSpPr>
          <p:cNvPr id="13" name="Rectangle 12"/>
          <p:cNvSpPr/>
          <p:nvPr/>
        </p:nvSpPr>
        <p:spPr>
          <a:xfrm>
            <a:off x="4746793" y="2339226"/>
            <a:ext cx="3383747" cy="369332"/>
          </a:xfrm>
          <a:prstGeom prst="rect">
            <a:avLst/>
          </a:prstGeom>
        </p:spPr>
        <p:txBody>
          <a:bodyPr wrap="none">
            <a:spAutoFit/>
          </a:bodyPr>
          <a:lstStyle/>
          <a:p>
            <a:r>
              <a:rPr lang="en-US" dirty="0"/>
              <a:t>Requesting </a:t>
            </a:r>
            <a:r>
              <a:rPr lang="en-US" dirty="0" smtClean="0"/>
              <a:t> </a:t>
            </a:r>
            <a:r>
              <a:rPr lang="en-US" dirty="0"/>
              <a:t>the </a:t>
            </a:r>
            <a:r>
              <a:rPr lang="en-US" dirty="0" smtClean="0"/>
              <a:t>panel information</a:t>
            </a:r>
            <a:endParaRPr lang="en-US" dirty="0"/>
          </a:p>
        </p:txBody>
      </p:sp>
      <p:cxnSp>
        <p:nvCxnSpPr>
          <p:cNvPr id="15" name="Straight Arrow Connector 14"/>
          <p:cNvCxnSpPr/>
          <p:nvPr/>
        </p:nvCxnSpPr>
        <p:spPr>
          <a:xfrm flipH="1">
            <a:off x="5651157" y="2129061"/>
            <a:ext cx="1540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08305" y="5461252"/>
            <a:ext cx="1359250" cy="1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4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9838" y="345490"/>
            <a:ext cx="11144434" cy="1783571"/>
          </a:xfrm>
        </p:spPr>
        <p:txBody>
          <a:bodyPr/>
          <a:lstStyle/>
          <a:p>
            <a:r>
              <a:rPr lang="en-US" dirty="0" smtClean="0"/>
              <a:t> </a:t>
            </a:r>
            <a:r>
              <a:rPr lang="en-US" dirty="0"/>
              <a:t>Block </a:t>
            </a:r>
            <a:r>
              <a:rPr lang="en-US" dirty="0" smtClean="0"/>
              <a:t>Diagram or Architecture</a:t>
            </a:r>
            <a:endParaRPr lang="en-US" dirty="0"/>
          </a:p>
        </p:txBody>
      </p:sp>
      <p:sp>
        <p:nvSpPr>
          <p:cNvPr id="7" name="Content Placeholder 6"/>
          <p:cNvSpPr>
            <a:spLocks noGrp="1"/>
          </p:cNvSpPr>
          <p:nvPr>
            <p:ph idx="1"/>
          </p:nvPr>
        </p:nvSpPr>
        <p:spPr>
          <a:xfrm>
            <a:off x="6018244" y="5309155"/>
            <a:ext cx="4683968" cy="1542557"/>
          </a:xfrm>
          <a:prstGeom prst="flowChart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sp>
        <p:nvSpPr>
          <p:cNvPr id="4" name="Flowchart: Process 3"/>
          <p:cNvSpPr/>
          <p:nvPr/>
        </p:nvSpPr>
        <p:spPr>
          <a:xfrm>
            <a:off x="314322" y="1739833"/>
            <a:ext cx="5290457" cy="1688840"/>
          </a:xfrm>
          <a:prstGeom prst="flowChart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077713" y="2106867"/>
            <a:ext cx="1455575"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LOOP CARD</a:t>
            </a:r>
            <a:endParaRPr lang="en-US" dirty="0">
              <a:solidFill>
                <a:schemeClr val="tx1"/>
              </a:solidFill>
            </a:endParaRPr>
          </a:p>
        </p:txBody>
      </p:sp>
      <p:sp>
        <p:nvSpPr>
          <p:cNvPr id="6" name="Rounded Rectangle 5"/>
          <p:cNvSpPr/>
          <p:nvPr/>
        </p:nvSpPr>
        <p:spPr>
          <a:xfrm>
            <a:off x="3931496" y="2149326"/>
            <a:ext cx="1436923"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DETECTORS</a:t>
            </a:r>
            <a:endParaRPr lang="en-US" dirty="0">
              <a:solidFill>
                <a:schemeClr val="tx1"/>
              </a:solidFill>
            </a:endParaRPr>
          </a:p>
        </p:txBody>
      </p:sp>
      <p:sp>
        <p:nvSpPr>
          <p:cNvPr id="8" name="Rounded Rectangle 7"/>
          <p:cNvSpPr/>
          <p:nvPr/>
        </p:nvSpPr>
        <p:spPr>
          <a:xfrm>
            <a:off x="7524606" y="5915702"/>
            <a:ext cx="1926707" cy="8342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Honeywell Domain</a:t>
            </a:r>
            <a:endParaRPr lang="en-US" dirty="0">
              <a:solidFill>
                <a:schemeClr val="tx1"/>
              </a:solidFill>
            </a:endParaRPr>
          </a:p>
        </p:txBody>
      </p:sp>
      <p:sp>
        <p:nvSpPr>
          <p:cNvPr id="11" name="Rounded Rectangle 10"/>
          <p:cNvSpPr/>
          <p:nvPr/>
        </p:nvSpPr>
        <p:spPr>
          <a:xfrm>
            <a:off x="443200" y="2155044"/>
            <a:ext cx="1236305" cy="8584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FACP</a:t>
            </a:r>
          </a:p>
        </p:txBody>
      </p:sp>
      <p:sp>
        <p:nvSpPr>
          <p:cNvPr id="20" name="Right Arrow 19"/>
          <p:cNvSpPr/>
          <p:nvPr/>
        </p:nvSpPr>
        <p:spPr>
          <a:xfrm>
            <a:off x="1674503" y="2475896"/>
            <a:ext cx="408213" cy="20527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531946" y="2459704"/>
            <a:ext cx="408213" cy="20527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Process 2"/>
          <p:cNvSpPr/>
          <p:nvPr/>
        </p:nvSpPr>
        <p:spPr>
          <a:xfrm>
            <a:off x="6735836" y="1879957"/>
            <a:ext cx="2539657" cy="1222061"/>
          </a:xfrm>
          <a:prstGeom prst="flowChart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p:nvSpPr>
        <p:spPr>
          <a:xfrm>
            <a:off x="7260626" y="2428854"/>
            <a:ext cx="1707501" cy="3817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 Address</a:t>
            </a:r>
            <a:endParaRPr lang="en-US" dirty="0">
              <a:solidFill>
                <a:schemeClr val="tx1"/>
              </a:solidFill>
            </a:endParaRPr>
          </a:p>
        </p:txBody>
      </p:sp>
      <p:sp>
        <p:nvSpPr>
          <p:cNvPr id="13" name="TextBox 12"/>
          <p:cNvSpPr txBox="1"/>
          <p:nvPr/>
        </p:nvSpPr>
        <p:spPr>
          <a:xfrm>
            <a:off x="7454023" y="2008103"/>
            <a:ext cx="1225144" cy="369332"/>
          </a:xfrm>
          <a:prstGeom prst="rect">
            <a:avLst/>
          </a:prstGeom>
          <a:noFill/>
        </p:spPr>
        <p:txBody>
          <a:bodyPr wrap="none" rtlCol="0">
            <a:spAutoFit/>
          </a:bodyPr>
          <a:lstStyle/>
          <a:p>
            <a:r>
              <a:rPr lang="en-US" dirty="0" smtClean="0"/>
              <a:t>Web Portal</a:t>
            </a:r>
            <a:endParaRPr lang="en-US" dirty="0"/>
          </a:p>
        </p:txBody>
      </p:sp>
      <p:sp>
        <p:nvSpPr>
          <p:cNvPr id="14" name="TextBox 13"/>
          <p:cNvSpPr txBox="1"/>
          <p:nvPr/>
        </p:nvSpPr>
        <p:spPr>
          <a:xfrm>
            <a:off x="7622018" y="5388227"/>
            <a:ext cx="1731884" cy="369332"/>
          </a:xfrm>
          <a:prstGeom prst="rect">
            <a:avLst/>
          </a:prstGeom>
          <a:noFill/>
        </p:spPr>
        <p:txBody>
          <a:bodyPr wrap="none" rtlCol="0">
            <a:spAutoFit/>
          </a:bodyPr>
          <a:lstStyle/>
          <a:p>
            <a:r>
              <a:rPr lang="en-US" dirty="0" smtClean="0"/>
              <a:t>Web Application</a:t>
            </a:r>
            <a:endParaRPr lang="en-US" dirty="0"/>
          </a:p>
        </p:txBody>
      </p:sp>
      <p:sp>
        <p:nvSpPr>
          <p:cNvPr id="15" name="Rectangle 14"/>
          <p:cNvSpPr/>
          <p:nvPr/>
        </p:nvSpPr>
        <p:spPr>
          <a:xfrm>
            <a:off x="8324699" y="3551179"/>
            <a:ext cx="3249463" cy="1410812"/>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914806" y="4021048"/>
            <a:ext cx="2093276" cy="5652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9" name="TextBox 8"/>
          <p:cNvSpPr txBox="1"/>
          <p:nvPr/>
        </p:nvSpPr>
        <p:spPr>
          <a:xfrm>
            <a:off x="9597081" y="3551178"/>
            <a:ext cx="785664" cy="369332"/>
          </a:xfrm>
          <a:prstGeom prst="rect">
            <a:avLst/>
          </a:prstGeom>
          <a:noFill/>
        </p:spPr>
        <p:txBody>
          <a:bodyPr wrap="none" rtlCol="0">
            <a:spAutoFit/>
          </a:bodyPr>
          <a:lstStyle/>
          <a:p>
            <a:r>
              <a:rPr lang="en-US" dirty="0" smtClean="0"/>
              <a:t>Server</a:t>
            </a:r>
            <a:endParaRPr lang="en-US" dirty="0"/>
          </a:p>
        </p:txBody>
      </p:sp>
      <p:sp>
        <p:nvSpPr>
          <p:cNvPr id="25" name="Up Arrow 24"/>
          <p:cNvSpPr/>
          <p:nvPr/>
        </p:nvSpPr>
        <p:spPr>
          <a:xfrm>
            <a:off x="6877160" y="3112853"/>
            <a:ext cx="207381" cy="2137033"/>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798011" y="3110355"/>
            <a:ext cx="170116" cy="440823"/>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8863914" y="4973295"/>
            <a:ext cx="189470" cy="348347"/>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930371" y="4265770"/>
            <a:ext cx="1963431" cy="923330"/>
          </a:xfrm>
          <a:prstGeom prst="rect">
            <a:avLst/>
          </a:prstGeom>
          <a:noFill/>
        </p:spPr>
        <p:txBody>
          <a:bodyPr wrap="square" rtlCol="0">
            <a:spAutoFit/>
          </a:bodyPr>
          <a:lstStyle/>
          <a:p>
            <a:pPr algn="ctr"/>
            <a:r>
              <a:rPr lang="en-US" dirty="0" smtClean="0"/>
              <a:t>Requesting the panel information</a:t>
            </a:r>
          </a:p>
          <a:p>
            <a:pPr algn="ctr"/>
            <a:r>
              <a:rPr lang="en-US" dirty="0" smtClean="0"/>
              <a:t>(Packet Frames)</a:t>
            </a:r>
            <a:endParaRPr lang="en-US" dirty="0"/>
          </a:p>
        </p:txBody>
      </p:sp>
      <p:sp>
        <p:nvSpPr>
          <p:cNvPr id="29" name="Left-Right Arrow 28"/>
          <p:cNvSpPr/>
          <p:nvPr/>
        </p:nvSpPr>
        <p:spPr>
          <a:xfrm>
            <a:off x="5604779" y="2377435"/>
            <a:ext cx="1131057" cy="225722"/>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01139" y="3929946"/>
            <a:ext cx="297996" cy="3063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701139" y="3887253"/>
            <a:ext cx="413466" cy="369332"/>
          </a:xfrm>
          <a:prstGeom prst="rect">
            <a:avLst/>
          </a:prstGeom>
          <a:noFill/>
        </p:spPr>
        <p:txBody>
          <a:bodyPr wrap="square" rtlCol="0">
            <a:spAutoFit/>
          </a:bodyPr>
          <a:lstStyle/>
          <a:p>
            <a:r>
              <a:rPr lang="en-US" dirty="0"/>
              <a:t>1</a:t>
            </a:r>
          </a:p>
        </p:txBody>
      </p:sp>
      <p:sp>
        <p:nvSpPr>
          <p:cNvPr id="34" name="Oval 33"/>
          <p:cNvSpPr/>
          <p:nvPr/>
        </p:nvSpPr>
        <p:spPr>
          <a:xfrm>
            <a:off x="6018245" y="1879957"/>
            <a:ext cx="304721" cy="3128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030431" y="1845799"/>
            <a:ext cx="481231" cy="369332"/>
          </a:xfrm>
          <a:prstGeom prst="rect">
            <a:avLst/>
          </a:prstGeom>
          <a:noFill/>
        </p:spPr>
        <p:txBody>
          <a:bodyPr wrap="square" rtlCol="0">
            <a:spAutoFit/>
          </a:bodyPr>
          <a:lstStyle/>
          <a:p>
            <a:r>
              <a:rPr lang="en-US" dirty="0" smtClean="0"/>
              <a:t>2</a:t>
            </a:r>
            <a:endParaRPr lang="en-US" dirty="0"/>
          </a:p>
        </p:txBody>
      </p:sp>
      <p:sp>
        <p:nvSpPr>
          <p:cNvPr id="35" name="Oval 34"/>
          <p:cNvSpPr/>
          <p:nvPr/>
        </p:nvSpPr>
        <p:spPr>
          <a:xfrm>
            <a:off x="8352439" y="3153437"/>
            <a:ext cx="299548" cy="297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352439" y="3112677"/>
            <a:ext cx="301686" cy="369332"/>
          </a:xfrm>
          <a:prstGeom prst="rect">
            <a:avLst/>
          </a:prstGeom>
          <a:noFill/>
        </p:spPr>
        <p:txBody>
          <a:bodyPr wrap="none" rtlCol="0">
            <a:spAutoFit/>
          </a:bodyPr>
          <a:lstStyle/>
          <a:p>
            <a:r>
              <a:rPr lang="en-US" dirty="0" smtClean="0"/>
              <a:t>3</a:t>
            </a:r>
            <a:endParaRPr lang="en-US" dirty="0"/>
          </a:p>
        </p:txBody>
      </p:sp>
      <p:sp>
        <p:nvSpPr>
          <p:cNvPr id="37" name="Oval 36"/>
          <p:cNvSpPr/>
          <p:nvPr/>
        </p:nvSpPr>
        <p:spPr>
          <a:xfrm>
            <a:off x="8399844" y="5002228"/>
            <a:ext cx="280087" cy="276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389044" y="4939824"/>
            <a:ext cx="301686" cy="369332"/>
          </a:xfrm>
          <a:prstGeom prst="rect">
            <a:avLst/>
          </a:prstGeom>
          <a:noFill/>
        </p:spPr>
        <p:txBody>
          <a:bodyPr wrap="none" rtlCol="0">
            <a:spAutoFit/>
          </a:bodyPr>
          <a:lstStyle/>
          <a:p>
            <a:r>
              <a:rPr lang="en-US" dirty="0" smtClean="0"/>
              <a:t>4</a:t>
            </a:r>
            <a:endParaRPr lang="en-US" dirty="0"/>
          </a:p>
        </p:txBody>
      </p:sp>
      <p:sp>
        <p:nvSpPr>
          <p:cNvPr id="39" name="TextBox 38"/>
          <p:cNvSpPr txBox="1"/>
          <p:nvPr/>
        </p:nvSpPr>
        <p:spPr>
          <a:xfrm>
            <a:off x="9249738" y="2899897"/>
            <a:ext cx="2428778" cy="646331"/>
          </a:xfrm>
          <a:prstGeom prst="rect">
            <a:avLst/>
          </a:prstGeom>
          <a:noFill/>
        </p:spPr>
        <p:txBody>
          <a:bodyPr wrap="square" rtlCol="0">
            <a:spAutoFit/>
          </a:bodyPr>
          <a:lstStyle/>
          <a:p>
            <a:pPr algn="ctr"/>
            <a:r>
              <a:rPr lang="en-US" dirty="0" smtClean="0"/>
              <a:t>Panel Information stored in the database </a:t>
            </a:r>
            <a:endParaRPr lang="en-US" dirty="0"/>
          </a:p>
        </p:txBody>
      </p:sp>
    </p:spTree>
    <p:extLst>
      <p:ext uri="{BB962C8B-B14F-4D97-AF65-F5344CB8AC3E}">
        <p14:creationId xmlns:p14="http://schemas.microsoft.com/office/powerpoint/2010/main" val="3755696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935" y="74645"/>
            <a:ext cx="11163095" cy="1418253"/>
          </a:xfrm>
        </p:spPr>
        <p:txBody>
          <a:bodyPr/>
          <a:lstStyle/>
          <a:p>
            <a:r>
              <a:rPr lang="en-US" dirty="0" smtClean="0"/>
              <a:t>Flow Chart</a:t>
            </a:r>
            <a:endParaRPr lang="en-US" dirty="0"/>
          </a:p>
        </p:txBody>
      </p:sp>
      <p:sp>
        <p:nvSpPr>
          <p:cNvPr id="3" name="Content Placeholder 2"/>
          <p:cNvSpPr>
            <a:spLocks noGrp="1"/>
          </p:cNvSpPr>
          <p:nvPr>
            <p:ph idx="1"/>
          </p:nvPr>
        </p:nvSpPr>
        <p:spPr>
          <a:xfrm>
            <a:off x="880966" y="1847462"/>
            <a:ext cx="9662626" cy="4273420"/>
          </a:xfrm>
        </p:spPr>
        <p:txBody>
          <a:bodyPr/>
          <a:lstStyle/>
          <a:p>
            <a:pPr marL="0" indent="0">
              <a:buNone/>
            </a:pPr>
            <a:endParaRPr lang="en-US" dirty="0"/>
          </a:p>
        </p:txBody>
      </p:sp>
      <p:sp>
        <p:nvSpPr>
          <p:cNvPr id="4" name="Rectangle 3"/>
          <p:cNvSpPr/>
          <p:nvPr/>
        </p:nvSpPr>
        <p:spPr>
          <a:xfrm>
            <a:off x="4664819" y="580822"/>
            <a:ext cx="1756876" cy="4665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5" name="Flowchart: Display 4"/>
          <p:cNvSpPr/>
          <p:nvPr/>
        </p:nvSpPr>
        <p:spPr>
          <a:xfrm>
            <a:off x="7593173" y="3664604"/>
            <a:ext cx="2453951" cy="970383"/>
          </a:xfrm>
          <a:prstGeom prst="flowChartDispla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Retrieving  and display it in </a:t>
            </a:r>
          </a:p>
          <a:p>
            <a:pPr algn="ctr"/>
            <a:r>
              <a:rPr lang="en-US" dirty="0" smtClean="0">
                <a:solidFill>
                  <a:schemeClr val="tx1"/>
                </a:solidFill>
              </a:rPr>
              <a:t>Webpage </a:t>
            </a:r>
            <a:endParaRPr lang="en-US" dirty="0">
              <a:solidFill>
                <a:schemeClr val="tx1"/>
              </a:solidFill>
            </a:endParaRPr>
          </a:p>
        </p:txBody>
      </p:sp>
      <p:sp>
        <p:nvSpPr>
          <p:cNvPr id="6" name="Rounded Rectangle 5"/>
          <p:cNvSpPr/>
          <p:nvPr/>
        </p:nvSpPr>
        <p:spPr>
          <a:xfrm>
            <a:off x="3614642" y="1385597"/>
            <a:ext cx="3780836" cy="8024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r>
              <a:rPr lang="en-US" dirty="0">
                <a:solidFill>
                  <a:schemeClr val="tx1"/>
                </a:solidFill>
              </a:rPr>
              <a:t>G</a:t>
            </a:r>
            <a:r>
              <a:rPr lang="en-US" dirty="0" smtClean="0">
                <a:solidFill>
                  <a:schemeClr val="tx1"/>
                </a:solidFill>
              </a:rPr>
              <a:t>iving request to the web portal(having an IP address) through Webpage</a:t>
            </a:r>
            <a:endParaRPr lang="en-US" dirty="0">
              <a:solidFill>
                <a:schemeClr val="tx1"/>
              </a:solidFill>
            </a:endParaRPr>
          </a:p>
        </p:txBody>
      </p:sp>
      <p:sp>
        <p:nvSpPr>
          <p:cNvPr id="7" name="Rounded Rectangle 6"/>
          <p:cNvSpPr/>
          <p:nvPr/>
        </p:nvSpPr>
        <p:spPr>
          <a:xfrm>
            <a:off x="3416947" y="2464451"/>
            <a:ext cx="4176226" cy="830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portal Accepts it and sends the request to the FACP and retrieve the Panel information </a:t>
            </a:r>
            <a:endParaRPr lang="en-US" dirty="0">
              <a:solidFill>
                <a:schemeClr val="tx1"/>
              </a:solidFill>
            </a:endParaRPr>
          </a:p>
        </p:txBody>
      </p:sp>
      <p:sp>
        <p:nvSpPr>
          <p:cNvPr id="8" name="Flowchart: Stored Data 7"/>
          <p:cNvSpPr/>
          <p:nvPr/>
        </p:nvSpPr>
        <p:spPr>
          <a:xfrm>
            <a:off x="4761196" y="3664605"/>
            <a:ext cx="1730045" cy="970383"/>
          </a:xfrm>
          <a:prstGeom prst="flowChartOnlineStora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Stored in the database</a:t>
            </a:r>
            <a:endParaRPr lang="en-US" dirty="0">
              <a:solidFill>
                <a:schemeClr val="tx1"/>
              </a:solidFill>
            </a:endParaRPr>
          </a:p>
        </p:txBody>
      </p:sp>
      <p:sp>
        <p:nvSpPr>
          <p:cNvPr id="13" name="Flowchart: Decision 12"/>
          <p:cNvSpPr/>
          <p:nvPr/>
        </p:nvSpPr>
        <p:spPr>
          <a:xfrm>
            <a:off x="4316281" y="4926563"/>
            <a:ext cx="2584580" cy="119431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Updation</a:t>
            </a:r>
            <a:r>
              <a:rPr lang="en-US" dirty="0" smtClean="0">
                <a:solidFill>
                  <a:schemeClr val="tx1"/>
                </a:solidFill>
              </a:rPr>
              <a:t> occurred </a:t>
            </a:r>
            <a:endParaRPr lang="en-US" dirty="0">
              <a:solidFill>
                <a:schemeClr val="tx1"/>
              </a:solidFill>
            </a:endParaRPr>
          </a:p>
        </p:txBody>
      </p:sp>
      <p:sp>
        <p:nvSpPr>
          <p:cNvPr id="17" name="TextBox 16"/>
          <p:cNvSpPr txBox="1"/>
          <p:nvPr/>
        </p:nvSpPr>
        <p:spPr>
          <a:xfrm>
            <a:off x="3477594" y="5108510"/>
            <a:ext cx="505669" cy="369332"/>
          </a:xfrm>
          <a:prstGeom prst="rect">
            <a:avLst/>
          </a:prstGeom>
          <a:noFill/>
        </p:spPr>
        <p:txBody>
          <a:bodyPr wrap="square" rtlCol="0">
            <a:spAutoFit/>
          </a:bodyPr>
          <a:lstStyle/>
          <a:p>
            <a:r>
              <a:rPr lang="en-US" dirty="0"/>
              <a:t>Y</a:t>
            </a:r>
            <a:r>
              <a:rPr lang="en-US" dirty="0" smtClean="0"/>
              <a:t>es</a:t>
            </a:r>
            <a:endParaRPr lang="en-US" dirty="0"/>
          </a:p>
        </p:txBody>
      </p:sp>
      <p:cxnSp>
        <p:nvCxnSpPr>
          <p:cNvPr id="23" name="Straight Arrow Connector 22"/>
          <p:cNvCxnSpPr>
            <a:stCxn id="4" idx="2"/>
          </p:cNvCxnSpPr>
          <p:nvPr/>
        </p:nvCxnSpPr>
        <p:spPr>
          <a:xfrm>
            <a:off x="5543257" y="1047352"/>
            <a:ext cx="0" cy="44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7" idx="0"/>
          </p:cNvCxnSpPr>
          <p:nvPr/>
        </p:nvCxnSpPr>
        <p:spPr>
          <a:xfrm>
            <a:off x="5505060" y="2188028"/>
            <a:ext cx="0" cy="276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5608571" y="4650140"/>
            <a:ext cx="0" cy="276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3"/>
          </p:cNvCxnSpPr>
          <p:nvPr/>
        </p:nvCxnSpPr>
        <p:spPr>
          <a:xfrm flipV="1">
            <a:off x="6202900" y="4149796"/>
            <a:ext cx="139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 idx="2"/>
          </p:cNvCxnSpPr>
          <p:nvPr/>
        </p:nvCxnSpPr>
        <p:spPr>
          <a:xfrm>
            <a:off x="5505060" y="3294876"/>
            <a:ext cx="0" cy="36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3" idx="1"/>
          </p:cNvCxnSpPr>
          <p:nvPr/>
        </p:nvCxnSpPr>
        <p:spPr>
          <a:xfrm flipH="1" flipV="1">
            <a:off x="2967135" y="5523722"/>
            <a:ext cx="134914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967135" y="1786812"/>
            <a:ext cx="0" cy="3736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3"/>
          </p:cNvCxnSpPr>
          <p:nvPr/>
        </p:nvCxnSpPr>
        <p:spPr>
          <a:xfrm flipV="1">
            <a:off x="6900861" y="5523722"/>
            <a:ext cx="69231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7593173" y="4441372"/>
            <a:ext cx="0" cy="1082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6270171" y="4441371"/>
            <a:ext cx="1323002" cy="1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6" idx="1"/>
          </p:cNvCxnSpPr>
          <p:nvPr/>
        </p:nvCxnSpPr>
        <p:spPr>
          <a:xfrm>
            <a:off x="2967135" y="1786812"/>
            <a:ext cx="647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820148" y="4650140"/>
            <a:ext cx="0" cy="119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8027046" y="5840963"/>
            <a:ext cx="1586204" cy="5318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a:t>
            </a:r>
            <a:endParaRPr lang="en-US" dirty="0">
              <a:solidFill>
                <a:schemeClr val="tx1"/>
              </a:solidFill>
            </a:endParaRPr>
          </a:p>
        </p:txBody>
      </p:sp>
      <p:sp>
        <p:nvSpPr>
          <p:cNvPr id="97" name="TextBox 96"/>
          <p:cNvSpPr txBox="1"/>
          <p:nvPr/>
        </p:nvSpPr>
        <p:spPr>
          <a:xfrm>
            <a:off x="6900861" y="5108510"/>
            <a:ext cx="582290" cy="369332"/>
          </a:xfrm>
          <a:prstGeom prst="rect">
            <a:avLst/>
          </a:prstGeom>
          <a:noFill/>
        </p:spPr>
        <p:txBody>
          <a:bodyPr wrap="square" rtlCol="0">
            <a:spAutoFit/>
          </a:bodyPr>
          <a:lstStyle/>
          <a:p>
            <a:r>
              <a:rPr lang="en-US" dirty="0"/>
              <a:t>N</a:t>
            </a:r>
            <a:r>
              <a:rPr lang="en-US" dirty="0" smtClean="0"/>
              <a:t>o</a:t>
            </a:r>
            <a:endParaRPr lang="en-US" dirty="0"/>
          </a:p>
        </p:txBody>
      </p:sp>
    </p:spTree>
    <p:extLst>
      <p:ext uri="{BB962C8B-B14F-4D97-AF65-F5344CB8AC3E}">
        <p14:creationId xmlns:p14="http://schemas.microsoft.com/office/powerpoint/2010/main" val="92554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TM10001104[[fn=Feathered]]</Template>
  <TotalTime>189</TotalTime>
  <Words>242</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Schoolbook</vt:lpstr>
      <vt:lpstr>Corbel</vt:lpstr>
      <vt:lpstr>Feathered</vt:lpstr>
      <vt:lpstr> Early warnings of  fire/smoke alarms as a service to the facility managers </vt:lpstr>
      <vt:lpstr>Abstract</vt:lpstr>
      <vt:lpstr> Block Diagram</vt:lpstr>
      <vt:lpstr> Block Diagram or Architecture</vt:lpstr>
      <vt:lpstr>Flow Chart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warnings of  fire/smoke alarms as a service to the facility managers</dc:title>
  <dc:creator>J, Keerthana</dc:creator>
  <cp:lastModifiedBy>J, Keerthana</cp:lastModifiedBy>
  <cp:revision>31</cp:revision>
  <dcterms:created xsi:type="dcterms:W3CDTF">2017-03-02T06:05:21Z</dcterms:created>
  <dcterms:modified xsi:type="dcterms:W3CDTF">2017-03-02T10:26:44Z</dcterms:modified>
</cp:coreProperties>
</file>