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4" r:id="rId4"/>
    <p:sldId id="267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0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000C-3861-442F-ABF8-84EED865BB8D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091A-30A6-4288-A358-346BB9BC2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10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000C-3861-442F-ABF8-84EED865BB8D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091A-30A6-4288-A358-346BB9BC2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29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000C-3861-442F-ABF8-84EED865BB8D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091A-30A6-4288-A358-346BB9BC2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68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ulti-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2852738" y="5959475"/>
            <a:ext cx="0" cy="492125"/>
          </a:xfrm>
          <a:prstGeom prst="line">
            <a:avLst/>
          </a:prstGeom>
          <a:ln w="952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864782" y="6222292"/>
            <a:ext cx="6617885" cy="254118"/>
          </a:xfrm>
          <a:prstGeom prst="rect">
            <a:avLst/>
          </a:prstGeom>
        </p:spPr>
        <p:txBody>
          <a:bodyPr vert="horz" anchor="ctr"/>
          <a:lstStyle>
            <a:lvl1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2864782" y="5960247"/>
            <a:ext cx="6617885" cy="249655"/>
          </a:xfrm>
          <a:prstGeom prst="rect">
            <a:avLst/>
          </a:prstGeom>
        </p:spPr>
        <p:txBody>
          <a:bodyPr vert="horz" anchor="ctr"/>
          <a:lstStyle>
            <a:lvl1pPr>
              <a:defRPr sz="2000" b="1" i="0" cap="all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0"/>
          </p:nvPr>
        </p:nvSpPr>
        <p:spPr>
          <a:xfrm>
            <a:off x="567637" y="5951346"/>
            <a:ext cx="2182336" cy="236792"/>
          </a:xfrm>
          <a:prstGeom prst="rect">
            <a:avLst/>
          </a:prstGeom>
        </p:spPr>
        <p:txBody>
          <a:bodyPr vert="horz" anchor="t"/>
          <a:lstStyle>
            <a:lvl1pPr algn="r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67637" y="6227886"/>
            <a:ext cx="2182336" cy="248524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8430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3363" y="6518275"/>
            <a:ext cx="1377950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7963" y="0"/>
            <a:ext cx="1824037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260350" y="6532563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700" smtClean="0">
                <a:solidFill>
                  <a:srgbClr val="7F7F7F"/>
                </a:solidFill>
              </a:rPr>
              <a:t>© 2015 by Honeywell International Inc. All rights reserved. </a:t>
            </a: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260350" y="6653213"/>
            <a:ext cx="8439150" cy="2000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700" smtClean="0">
                <a:solidFill>
                  <a:srgbClr val="7F7F7F"/>
                </a:solidFill>
              </a:rPr>
              <a:t>Additional Disclaimers As Needed (Consult Legal)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712498" y="482108"/>
            <a:ext cx="10805136" cy="373531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645900" y="-28575"/>
            <a:ext cx="674688" cy="504825"/>
          </a:xfr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A22F1ACD-31E8-4403-9A88-FDC3EFF130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152043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000C-3861-442F-ABF8-84EED865BB8D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091A-30A6-4288-A358-346BB9BC2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90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000C-3861-442F-ABF8-84EED865BB8D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091A-30A6-4288-A358-346BB9BC2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236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000C-3861-442F-ABF8-84EED865BB8D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091A-30A6-4288-A358-346BB9BC2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14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000C-3861-442F-ABF8-84EED865BB8D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091A-30A6-4288-A358-346BB9BC2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12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000C-3861-442F-ABF8-84EED865BB8D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091A-30A6-4288-A358-346BB9BC2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34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000C-3861-442F-ABF8-84EED865BB8D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091A-30A6-4288-A358-346BB9BC2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82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000C-3861-442F-ABF8-84EED865BB8D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091A-30A6-4288-A358-346BB9BC2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97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000C-3861-442F-ABF8-84EED865BB8D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091A-30A6-4288-A358-346BB9BC2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1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8000C-3861-442F-ABF8-84EED865BB8D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C091A-30A6-4288-A358-346BB9BC2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6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084513" y="6223000"/>
            <a:ext cx="4964112" cy="254000"/>
          </a:xfrm>
        </p:spPr>
        <p:txBody>
          <a:bodyPr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n-ea"/>
              </a:rPr>
              <a:t>POC Variants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71813" y="5959475"/>
            <a:ext cx="4964112" cy="250825"/>
          </a:xfrm>
        </p:spPr>
        <p:txBody>
          <a:bodyPr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+mn-lt"/>
                <a:ea typeface="+mn-ea"/>
              </a:rPr>
              <a:t>Configuration BOT </a:t>
            </a:r>
            <a:endParaRPr lang="en-US" dirty="0">
              <a:ea typeface="+mn-ea"/>
            </a:endParaRPr>
          </a:p>
        </p:txBody>
      </p:sp>
      <p:pic>
        <p:nvPicPr>
          <p:cNvPr id="16388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558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3250" y="6027738"/>
            <a:ext cx="2303463" cy="363537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Calibri" pitchFamily="34" charset="0"/>
                <a:ea typeface="+mn-ea"/>
              </a:rPr>
              <a:t>HSF Feb, 2017</a:t>
            </a:r>
          </a:p>
        </p:txBody>
      </p:sp>
    </p:spTree>
    <p:extLst>
      <p:ext uri="{BB962C8B-B14F-4D97-AF65-F5344CB8AC3E}">
        <p14:creationId xmlns:p14="http://schemas.microsoft.com/office/powerpoint/2010/main" val="254021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32" name="Text Placeholder 2"/>
          <p:cNvSpPr txBox="1">
            <a:spLocks/>
          </p:cNvSpPr>
          <p:nvPr/>
        </p:nvSpPr>
        <p:spPr bwMode="auto">
          <a:xfrm>
            <a:off x="746125" y="280988"/>
            <a:ext cx="9067800" cy="385762"/>
          </a:xfrm>
          <a:prstGeom prst="rect">
            <a:avLst/>
          </a:prstGeom>
          <a:noFill/>
          <a:ln>
            <a:noFill/>
          </a:ln>
          <a:extLst/>
        </p:spPr>
        <p:txBody>
          <a:bodyPr lIns="153087" tIns="76553" rIns="153087" bIns="76553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sz="2561" dirty="0" smtClean="0"/>
              <a:t>Fire System Configuration using </a:t>
            </a:r>
            <a:r>
              <a:rPr lang="en-US" sz="2561" dirty="0" err="1" smtClean="0"/>
              <a:t>Chatbots</a:t>
            </a:r>
            <a:r>
              <a:rPr lang="en-US" sz="2561" dirty="0" smtClean="0"/>
              <a:t> </a:t>
            </a:r>
            <a:endParaRPr lang="en-US" sz="2561" kern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73038" y="808038"/>
            <a:ext cx="4098925" cy="266700"/>
          </a:xfrm>
          <a:prstGeom prst="rect">
            <a:avLst/>
          </a:prstGeom>
          <a:solidFill>
            <a:srgbClr val="3366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25091" bIns="25091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81" b="1" dirty="0" smtClean="0">
                <a:solidFill>
                  <a:srgbClr val="FFFFFF"/>
                </a:solidFill>
                <a:latin typeface="Arial"/>
                <a:cs typeface="Arial" charset="0"/>
              </a:rPr>
              <a:t>Need ,Opportunity &amp; Value Add</a:t>
            </a:r>
            <a:endParaRPr lang="en-US" sz="1281" b="1" dirty="0">
              <a:solidFill>
                <a:srgbClr val="FFFFFF"/>
              </a:solidFill>
              <a:latin typeface="Arial"/>
              <a:cs typeface="Arial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4722813" y="836613"/>
            <a:ext cx="7307262" cy="268287"/>
          </a:xfrm>
          <a:prstGeom prst="rect">
            <a:avLst/>
          </a:prstGeom>
          <a:solidFill>
            <a:srgbClr val="3366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25091" bIns="25091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81" b="1" dirty="0">
                <a:solidFill>
                  <a:srgbClr val="FFFFFF"/>
                </a:solidFill>
                <a:latin typeface="Arial"/>
                <a:cs typeface="Arial" charset="0"/>
              </a:rPr>
              <a:t>Solution Concept</a:t>
            </a:r>
          </a:p>
        </p:txBody>
      </p:sp>
      <p:sp>
        <p:nvSpPr>
          <p:cNvPr id="44" name="TextBox 24"/>
          <p:cNvSpPr txBox="1"/>
          <p:nvPr/>
        </p:nvSpPr>
        <p:spPr>
          <a:xfrm>
            <a:off x="52389" y="1216026"/>
            <a:ext cx="4418013" cy="6401753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167280" indent="-167280">
              <a:defRPr/>
            </a:pPr>
            <a:r>
              <a:rPr lang="en-US" sz="1600" b="1" u="sng" dirty="0">
                <a:solidFill>
                  <a:srgbClr val="000000"/>
                </a:solidFill>
                <a:latin typeface="+mn-lt"/>
              </a:rPr>
              <a:t>Opportunity</a:t>
            </a:r>
          </a:p>
          <a:p>
            <a:pPr marL="167280" indent="-167280">
              <a:buFont typeface="Arial" pitchFamily="34" charset="0"/>
              <a:buChar char="•"/>
              <a:defRPr/>
            </a:pPr>
            <a:r>
              <a:rPr lang="en-US" sz="1400" dirty="0" smtClean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A Config Chatbot is an AI based assistant to help</a:t>
            </a:r>
            <a:r>
              <a:rPr lang="en-US" sz="1400" dirty="0"/>
              <a:t> </a:t>
            </a:r>
            <a:r>
              <a:rPr lang="en-US" sz="1400" dirty="0" smtClean="0"/>
              <a:t>a </a:t>
            </a:r>
            <a:r>
              <a:rPr lang="en-US" sz="14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Commissioning Engineer 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perform his job at a site right and fast</a:t>
            </a:r>
            <a:endParaRPr lang="en-US" sz="1400" dirty="0">
              <a:solidFill>
                <a:srgbClr val="000000"/>
              </a:solidFill>
              <a:latin typeface="+mn-lt"/>
              <a:cs typeface="Arial" panose="020B0604020202020204" pitchFamily="34" charset="0"/>
            </a:endParaRPr>
          </a:p>
          <a:p>
            <a:pPr marL="167280" indent="-167280">
              <a:defRPr/>
            </a:pPr>
            <a:r>
              <a:rPr lang="en-US" sz="1600" b="1" u="sng" dirty="0" smtClean="0">
                <a:solidFill>
                  <a:srgbClr val="000000"/>
                </a:solidFill>
                <a:latin typeface="+mn-lt"/>
              </a:rPr>
              <a:t>Value Add</a:t>
            </a:r>
          </a:p>
          <a:p>
            <a:pPr marL="342900" lvl="0" indent="-342900" fontAlgn="auto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altLang="en-US" sz="1400" dirty="0">
                <a:solidFill>
                  <a:prstClr val="black"/>
                </a:solidFill>
                <a:latin typeface="Calibri" panose="020F0502020204030204"/>
                <a:ea typeface="+mn-ea"/>
              </a:rPr>
              <a:t>AI induced commissioning based on data analytics of </a:t>
            </a:r>
            <a:r>
              <a:rPr lang="en-US" altLang="en-US" sz="1400" dirty="0" smtClean="0">
                <a:solidFill>
                  <a:prstClr val="black"/>
                </a:solidFill>
                <a:latin typeface="Calibri" panose="020F0502020204030204"/>
                <a:ea typeface="+mn-ea"/>
              </a:rPr>
              <a:t>similar </a:t>
            </a:r>
            <a:r>
              <a:rPr lang="en-US" altLang="en-US" sz="1400" dirty="0">
                <a:solidFill>
                  <a:prstClr val="black"/>
                </a:solidFill>
                <a:latin typeface="Calibri" panose="020F0502020204030204"/>
                <a:ea typeface="+mn-ea"/>
              </a:rPr>
              <a:t>type of sites</a:t>
            </a:r>
          </a:p>
          <a:p>
            <a:pPr marL="342900" lvl="0" indent="-342900" fontAlgn="auto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altLang="en-US" sz="1400" dirty="0">
                <a:solidFill>
                  <a:prstClr val="black"/>
                </a:solidFill>
                <a:latin typeface="Calibri" panose="020F0502020204030204"/>
                <a:ea typeface="+mn-ea"/>
              </a:rPr>
              <a:t>Commissioning options like battery calculations shall be completed through a chatbot conversation</a:t>
            </a:r>
          </a:p>
          <a:p>
            <a:pPr marL="342900" lvl="0" indent="-342900" fontAlgn="auto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altLang="en-US" sz="1400" dirty="0">
                <a:solidFill>
                  <a:prstClr val="black"/>
                </a:solidFill>
                <a:latin typeface="Calibri" panose="020F0502020204030204"/>
                <a:ea typeface="+mn-ea"/>
              </a:rPr>
              <a:t>Simulating the configured options shall be done by command driven from chatbot</a:t>
            </a:r>
          </a:p>
          <a:p>
            <a:pPr marL="342900" lvl="0" indent="-342900" fontAlgn="auto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altLang="en-US" sz="1400" dirty="0">
                <a:solidFill>
                  <a:prstClr val="black"/>
                </a:solidFill>
                <a:latin typeface="Calibri" panose="020F0502020204030204"/>
                <a:ea typeface="+mn-ea"/>
              </a:rPr>
              <a:t>Voice/Text interactive data output from commissioning tool to the user in smartphone/any hand held </a:t>
            </a:r>
            <a:r>
              <a:rPr lang="en-US" altLang="en-US" sz="1400" dirty="0" smtClean="0">
                <a:solidFill>
                  <a:prstClr val="black"/>
                </a:solidFill>
                <a:latin typeface="Calibri" panose="020F0502020204030204"/>
                <a:ea typeface="+mn-ea"/>
              </a:rPr>
              <a:t>device</a:t>
            </a:r>
          </a:p>
          <a:p>
            <a:pPr marL="342900" lvl="0" indent="-342900" fontAlgn="auto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endParaRPr lang="en-US" altLang="en-US" sz="1400" dirty="0" smtClean="0">
              <a:latin typeface="+mn-lt"/>
            </a:endParaRPr>
          </a:p>
          <a:p>
            <a:pPr eaLnBrk="1" hangingPunct="1">
              <a:defRPr/>
            </a:pPr>
            <a:r>
              <a:rPr lang="en-US" altLang="en-US" sz="1400" b="1" u="sng" dirty="0" smtClean="0">
                <a:latin typeface="+mn-lt"/>
              </a:rPr>
              <a:t>Business Impact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en-US" sz="1400" dirty="0">
                <a:latin typeface="+mn-lt"/>
              </a:rPr>
              <a:t>Opportunity for SaaS based models for recurring revenue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en-US" sz="1400" dirty="0">
                <a:latin typeface="+mn-lt"/>
              </a:rPr>
              <a:t>Notifications on situational awareness can be pushed to a mobile device through a chat bot 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en-US" sz="1400" dirty="0">
                <a:latin typeface="+mn-lt"/>
              </a:rPr>
              <a:t>Context based suggestions to perform time consuming troubleshooting and manual error prone activities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en-US" sz="1400" dirty="0">
                <a:latin typeface="+mn-lt"/>
              </a:rPr>
              <a:t>Safe and secure way of collaboration than social networks </a:t>
            </a:r>
            <a:endParaRPr lang="en-US" altLang="en-US" sz="1400" dirty="0" smtClean="0">
              <a:latin typeface="+mn-lt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endParaRPr lang="en-US" altLang="en-US" sz="1400" dirty="0" smtClean="0">
              <a:latin typeface="+mn-lt"/>
            </a:endParaRPr>
          </a:p>
          <a:p>
            <a:pPr eaLnBrk="1" hangingPunct="1">
              <a:defRPr/>
            </a:pPr>
            <a:endParaRPr lang="en-US" altLang="en-US" sz="1400" dirty="0" smtClean="0">
              <a:latin typeface="+mn-lt"/>
            </a:endParaRPr>
          </a:p>
          <a:p>
            <a:pPr marL="342900" indent="-342900" eaLnBrk="1" hangingPunct="1">
              <a:buFont typeface="Arial" charset="0"/>
              <a:buChar char="•"/>
              <a:defRPr/>
            </a:pPr>
            <a:endParaRPr lang="en-US" altLang="en-US" sz="1400" dirty="0" smtClean="0">
              <a:latin typeface="+mn-lt"/>
            </a:endParaRPr>
          </a:p>
          <a:p>
            <a:pPr marL="342900" indent="-342900" eaLnBrk="1" hangingPunct="1">
              <a:buFont typeface="Arial" pitchFamily="34" charset="0"/>
              <a:buChar char="•"/>
              <a:defRPr/>
            </a:pPr>
            <a:endParaRPr lang="en-US" sz="1400" dirty="0" smtClean="0">
              <a:latin typeface="+mn-lt"/>
            </a:endParaRPr>
          </a:p>
        </p:txBody>
      </p:sp>
      <p:cxnSp>
        <p:nvCxnSpPr>
          <p:cNvPr id="17414" name="Straight Connector 41"/>
          <p:cNvCxnSpPr>
            <a:cxnSpLocks noChangeShapeType="1"/>
          </p:cNvCxnSpPr>
          <p:nvPr/>
        </p:nvCxnSpPr>
        <p:spPr bwMode="auto">
          <a:xfrm>
            <a:off x="4538663" y="739775"/>
            <a:ext cx="0" cy="5948363"/>
          </a:xfrm>
          <a:prstGeom prst="line">
            <a:avLst/>
          </a:prstGeom>
          <a:noFill/>
          <a:ln w="12699" algn="ctr">
            <a:solidFill>
              <a:srgbClr val="33669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Round Same Side Corner Rectangle 4"/>
          <p:cNvSpPr/>
          <p:nvPr/>
        </p:nvSpPr>
        <p:spPr>
          <a:xfrm>
            <a:off x="4560888" y="4416470"/>
            <a:ext cx="7469187" cy="244792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85344" tIns="7620" rIns="7620" bIns="7620" spcCol="127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lvl="1" indent="-114300" algn="ctr" defTabSz="533400">
              <a:lnSpc>
                <a:spcPct val="90000"/>
              </a:lnSpc>
              <a:spcAft>
                <a:spcPct val="15000"/>
              </a:spcAft>
              <a:defRPr/>
            </a:pPr>
            <a:r>
              <a:rPr lang="en-US" sz="1400" b="1" dirty="0" smtClean="0">
                <a:latin typeface="+mj-lt"/>
              </a:rPr>
              <a:t>The Big Idea</a:t>
            </a:r>
          </a:p>
          <a:p>
            <a:pPr marL="114300" lvl="1" indent="-114300" defTabSz="533400">
              <a:lnSpc>
                <a:spcPct val="90000"/>
              </a:lnSpc>
              <a:spcAft>
                <a:spcPct val="15000"/>
              </a:spcAft>
              <a:defRPr/>
            </a:pPr>
            <a:endParaRPr lang="en-US" sz="1400" dirty="0">
              <a:latin typeface="+mj-lt"/>
            </a:endParaRPr>
          </a:p>
          <a:p>
            <a:pPr marL="114300" lvl="1" indent="-114300" defTabSz="533400">
              <a:lnSpc>
                <a:spcPct val="90000"/>
              </a:lnSpc>
              <a:spcAft>
                <a:spcPct val="15000"/>
              </a:spcAft>
              <a:buFontTx/>
              <a:buChar char="••"/>
              <a:defRPr/>
            </a:pPr>
            <a:r>
              <a:rPr lang="en-US" sz="1400" dirty="0" smtClean="0"/>
              <a:t> </a:t>
            </a:r>
            <a:r>
              <a:rPr lang="en-US" sz="1400" dirty="0"/>
              <a:t>C</a:t>
            </a:r>
            <a:r>
              <a:rPr lang="en-US" sz="1400" dirty="0" smtClean="0"/>
              <a:t>ommissioning Engineer/ Installer coming to a Site can use the chatbot which would be a guided approach and would require lesser pre work and manual plotting and paper work</a:t>
            </a:r>
          </a:p>
          <a:p>
            <a:pPr marL="114300" lvl="1" indent="-114300" defTabSz="533400">
              <a:lnSpc>
                <a:spcPct val="90000"/>
              </a:lnSpc>
              <a:spcAft>
                <a:spcPct val="15000"/>
              </a:spcAft>
              <a:buFontTx/>
              <a:buChar char="••"/>
              <a:defRPr/>
            </a:pPr>
            <a:r>
              <a:rPr lang="en-US" sz="1400" dirty="0" smtClean="0"/>
              <a:t>Chat bot would provide a user friendly interface to do a commissioning to the system at a given site</a:t>
            </a:r>
          </a:p>
          <a:p>
            <a:pPr marL="114300" lvl="1" indent="-114300" defTabSz="533400">
              <a:lnSpc>
                <a:spcPct val="90000"/>
              </a:lnSpc>
              <a:spcAft>
                <a:spcPct val="15000"/>
              </a:spcAft>
              <a:buFontTx/>
              <a:buChar char="••"/>
              <a:defRPr/>
            </a:pPr>
            <a:r>
              <a:rPr lang="en-US" sz="1400" dirty="0" smtClean="0"/>
              <a:t>AI driven commissioning </a:t>
            </a:r>
          </a:p>
          <a:p>
            <a:pPr marL="114300" lvl="1" indent="-114300" defTabSz="533400">
              <a:lnSpc>
                <a:spcPct val="90000"/>
              </a:lnSpc>
              <a:spcAft>
                <a:spcPct val="15000"/>
              </a:spcAft>
              <a:buFontTx/>
              <a:buChar char="••"/>
              <a:defRPr/>
            </a:pPr>
            <a:endParaRPr lang="en-US" sz="1400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5134657" y="1288053"/>
            <a:ext cx="6483573" cy="2750344"/>
            <a:chOff x="4908326" y="1216026"/>
            <a:chExt cx="6483573" cy="2750344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95306" y="2463328"/>
              <a:ext cx="722733" cy="692480"/>
            </a:xfrm>
            <a:prstGeom prst="rect">
              <a:avLst/>
            </a:prstGeom>
          </p:spPr>
        </p:pic>
        <p:sp>
          <p:nvSpPr>
            <p:cNvPr id="27" name="Can 26"/>
            <p:cNvSpPr/>
            <p:nvPr/>
          </p:nvSpPr>
          <p:spPr>
            <a:xfrm>
              <a:off x="7194718" y="3487863"/>
              <a:ext cx="617949" cy="478507"/>
            </a:xfrm>
            <a:prstGeom prst="can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D</a:t>
              </a:r>
              <a:r>
                <a:rPr lang="en-US" sz="900" dirty="0" smtClean="0"/>
                <a:t>atabase</a:t>
              </a:r>
              <a:endParaRPr lang="en-US" sz="900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7431415" y="2245336"/>
              <a:ext cx="1314" cy="1242528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7741703" y="3155808"/>
              <a:ext cx="0" cy="395929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 flipV="1">
              <a:off x="7733317" y="2245336"/>
              <a:ext cx="8386" cy="217991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19555" y="1453750"/>
              <a:ext cx="935793" cy="791585"/>
            </a:xfrm>
            <a:prstGeom prst="rect">
              <a:avLst/>
            </a:prstGeom>
          </p:spPr>
        </p:pic>
        <p:cxnSp>
          <p:nvCxnSpPr>
            <p:cNvPr id="33" name="Straight Arrow Connector 32"/>
            <p:cNvCxnSpPr/>
            <p:nvPr/>
          </p:nvCxnSpPr>
          <p:spPr>
            <a:xfrm flipH="1">
              <a:off x="6042663" y="2024745"/>
              <a:ext cx="1076892" cy="9591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08326" y="1546864"/>
              <a:ext cx="1134337" cy="698471"/>
            </a:xfrm>
            <a:prstGeom prst="rect">
              <a:avLst/>
            </a:prstGeom>
          </p:spPr>
        </p:pic>
        <p:pic>
          <p:nvPicPr>
            <p:cNvPr id="35" name="Picture 4" descr="image00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675821" y="1892890"/>
              <a:ext cx="2716078" cy="1140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6" name="Straight Arrow Connector 35"/>
            <p:cNvCxnSpPr/>
            <p:nvPr/>
          </p:nvCxnSpPr>
          <p:spPr>
            <a:xfrm flipH="1">
              <a:off x="7856672" y="3131830"/>
              <a:ext cx="1183216" cy="595286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 flipV="1">
              <a:off x="8053674" y="1659826"/>
              <a:ext cx="935792" cy="37451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7764681" y="2308222"/>
              <a:ext cx="289594" cy="2062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latin typeface="Arial monospaced for SAP" panose="020B0609020202030204" pitchFamily="49" charset="0"/>
                </a:rPr>
                <a:t>AI</a:t>
              </a:r>
              <a:endParaRPr lang="en-US" sz="1200" b="1" dirty="0">
                <a:latin typeface="Arial monospaced for SAP" panose="020B0609020202030204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261031" y="1216026"/>
              <a:ext cx="652840" cy="2062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latin typeface="Bodoni MT Black" panose="02070A03080606020203" pitchFamily="18" charset="0"/>
                </a:rPr>
                <a:t>ChatBot</a:t>
              </a:r>
              <a:endParaRPr lang="en-US" sz="1200" b="1" dirty="0">
                <a:latin typeface="Bodoni MT Black" panose="02070A030806060202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78566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94" y="131805"/>
            <a:ext cx="3619500" cy="64293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774" y="131805"/>
            <a:ext cx="3619500" cy="6429375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270933" y="888778"/>
            <a:ext cx="3960529" cy="2858444"/>
            <a:chOff x="-48568" y="221819"/>
            <a:chExt cx="3960529" cy="2858444"/>
          </a:xfrm>
        </p:grpSpPr>
        <p:grpSp>
          <p:nvGrpSpPr>
            <p:cNvPr id="24" name="Group 23"/>
            <p:cNvGrpSpPr/>
            <p:nvPr/>
          </p:nvGrpSpPr>
          <p:grpSpPr>
            <a:xfrm>
              <a:off x="-48568" y="221819"/>
              <a:ext cx="3435057" cy="2858444"/>
              <a:chOff x="-49061" y="1316995"/>
              <a:chExt cx="3435057" cy="2858444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8425" y="1316995"/>
                <a:ext cx="3207571" cy="2858444"/>
              </a:xfrm>
              <a:prstGeom prst="rect">
                <a:avLst/>
              </a:prstGeom>
            </p:spPr>
          </p:pic>
          <p:sp>
            <p:nvSpPr>
              <p:cNvPr id="7" name="Rectangle 6"/>
              <p:cNvSpPr/>
              <p:nvPr/>
            </p:nvSpPr>
            <p:spPr>
              <a:xfrm>
                <a:off x="-49061" y="3427624"/>
                <a:ext cx="3435057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b="1" dirty="0" smtClean="0">
                    <a:solidFill>
                      <a:schemeClr val="accent1">
                        <a:lumMod val="75000"/>
                      </a:schemeClr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Get Started</a:t>
                </a:r>
                <a:endParaRPr lang="en-US" sz="1100" b="1" dirty="0">
                  <a:solidFill>
                    <a:schemeClr val="accent1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69865" y="2036338"/>
                <a:ext cx="194886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200" dirty="0" smtClean="0">
                    <a:solidFill>
                      <a:schemeClr val="bg1"/>
                    </a:solidFill>
                    <a:latin typeface="Broadway" panose="04040905080B02020502" pitchFamily="82" charset="0"/>
                    <a:cs typeface="Aharoni" panose="02010803020104030203" pitchFamily="2" charset="-79"/>
                  </a:rPr>
                  <a:t>Smart Configuration </a:t>
                </a: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200" dirty="0" smtClean="0">
                    <a:solidFill>
                      <a:schemeClr val="bg1"/>
                    </a:solidFill>
                    <a:latin typeface="Broadway" panose="04040905080B02020502" pitchFamily="82" charset="0"/>
                    <a:cs typeface="Aharoni" panose="02010803020104030203" pitchFamily="2" charset="-79"/>
                  </a:rPr>
                  <a:t>           Assistant</a:t>
                </a: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1200" dirty="0">
                  <a:solidFill>
                    <a:schemeClr val="bg1"/>
                  </a:solidFill>
                  <a:latin typeface="Broadway" panose="04040905080B02020502" pitchFamily="82" charset="0"/>
                  <a:cs typeface="Aharoni" panose="02010803020104030203" pitchFamily="2" charset="-79"/>
                </a:endParaRPr>
              </a:p>
            </p:txBody>
          </p:sp>
        </p:grpSp>
        <p:sp>
          <p:nvSpPr>
            <p:cNvPr id="4" name="Rectangle 3"/>
            <p:cNvSpPr/>
            <p:nvPr/>
          </p:nvSpPr>
          <p:spPr>
            <a:xfrm>
              <a:off x="314717" y="2086227"/>
              <a:ext cx="359724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>
                  <a:latin typeface="+mj-lt"/>
                </a:rPr>
                <a:t>Hello </a:t>
              </a:r>
              <a:r>
                <a:rPr lang="en-US" sz="1000" dirty="0" smtClean="0">
                  <a:latin typeface="+mj-lt"/>
                </a:rPr>
                <a:t>I’m your </a:t>
              </a:r>
              <a:r>
                <a:rPr lang="en-US" sz="1000" dirty="0">
                  <a:latin typeface="+mj-lt"/>
                </a:rPr>
                <a:t>fire panel configuration assistant. </a:t>
              </a:r>
              <a:endParaRPr lang="en-US" sz="1000" dirty="0" smtClean="0">
                <a:latin typeface="+mj-lt"/>
              </a:endParaRPr>
            </a:p>
          </p:txBody>
        </p:sp>
      </p:grpSp>
      <p:sp>
        <p:nvSpPr>
          <p:cNvPr id="27" name="Rectangle: Rounded Corners 8"/>
          <p:cNvSpPr/>
          <p:nvPr/>
        </p:nvSpPr>
        <p:spPr>
          <a:xfrm>
            <a:off x="4258224" y="2140256"/>
            <a:ext cx="2190262" cy="29332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That’s Cool!!!Let us go ahead and  create a project.  What </a:t>
            </a:r>
            <a:r>
              <a:rPr lang="en-US" sz="800" dirty="0">
                <a:solidFill>
                  <a:schemeClr val="tx1"/>
                </a:solidFill>
              </a:rPr>
              <a:t>shall we call </a:t>
            </a:r>
            <a:r>
              <a:rPr lang="en-US" sz="800" dirty="0" smtClean="0">
                <a:solidFill>
                  <a:schemeClr val="tx1"/>
                </a:solidFill>
              </a:rPr>
              <a:t>this?</a:t>
            </a:r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8" name="Rectangle: Rounded Corners 9"/>
          <p:cNvSpPr/>
          <p:nvPr/>
        </p:nvSpPr>
        <p:spPr>
          <a:xfrm>
            <a:off x="6823756" y="2512105"/>
            <a:ext cx="773898" cy="23558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Holiday INN</a:t>
            </a:r>
          </a:p>
        </p:txBody>
      </p:sp>
      <p:sp>
        <p:nvSpPr>
          <p:cNvPr id="29" name="Rectangle: Rounded Corners 10"/>
          <p:cNvSpPr/>
          <p:nvPr/>
        </p:nvSpPr>
        <p:spPr>
          <a:xfrm>
            <a:off x="4289489" y="2714263"/>
            <a:ext cx="1809709" cy="21818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r"/>
            <a:r>
              <a:rPr lang="en-US" sz="800" dirty="0" smtClean="0">
                <a:solidFill>
                  <a:schemeClr val="tx1"/>
                </a:solidFill>
              </a:rPr>
              <a:t>Sounds good. Where is this Site located? 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0" name="Rectangle: Rounded Corners 11"/>
          <p:cNvSpPr/>
          <p:nvPr/>
        </p:nvSpPr>
        <p:spPr>
          <a:xfrm>
            <a:off x="4284024" y="3035532"/>
            <a:ext cx="1364973" cy="21203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GET CURRENT </a:t>
            </a:r>
            <a:r>
              <a:rPr lang="en-US" sz="800" dirty="0"/>
              <a:t>LOCATION</a:t>
            </a:r>
          </a:p>
        </p:txBody>
      </p:sp>
      <p:sp>
        <p:nvSpPr>
          <p:cNvPr id="31" name="Rectangle: Rounded Corners 13"/>
          <p:cNvSpPr/>
          <p:nvPr/>
        </p:nvSpPr>
        <p:spPr>
          <a:xfrm>
            <a:off x="6823756" y="5477185"/>
            <a:ext cx="912246" cy="1412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It’s an AIRPORT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2" name="Rectangle: Rounded Corners 14"/>
          <p:cNvSpPr/>
          <p:nvPr/>
        </p:nvSpPr>
        <p:spPr>
          <a:xfrm>
            <a:off x="4284024" y="3890239"/>
            <a:ext cx="2060093" cy="25102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Thanks.. Can you tell me what is the Venue like?  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3" name="Rectangle: Rounded Corners 15"/>
          <p:cNvSpPr/>
          <p:nvPr/>
        </p:nvSpPr>
        <p:spPr>
          <a:xfrm>
            <a:off x="4294473" y="4202361"/>
            <a:ext cx="1272208" cy="161339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It’s an OFFICE</a:t>
            </a:r>
            <a:endParaRPr lang="en-US" sz="800" dirty="0"/>
          </a:p>
        </p:txBody>
      </p:sp>
      <p:sp>
        <p:nvSpPr>
          <p:cNvPr id="34" name="Rectangle: Rounded Corners 16"/>
          <p:cNvSpPr/>
          <p:nvPr/>
        </p:nvSpPr>
        <p:spPr>
          <a:xfrm>
            <a:off x="4287200" y="4418067"/>
            <a:ext cx="1272208" cy="161339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It’s a SHOPPING MALL</a:t>
            </a:r>
            <a:endParaRPr lang="en-US" sz="800" dirty="0"/>
          </a:p>
        </p:txBody>
      </p:sp>
      <p:sp>
        <p:nvSpPr>
          <p:cNvPr id="35" name="Rectangle: Rounded Corners 17"/>
          <p:cNvSpPr/>
          <p:nvPr/>
        </p:nvSpPr>
        <p:spPr>
          <a:xfrm>
            <a:off x="4287199" y="4625794"/>
            <a:ext cx="1272208" cy="161339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It’s a THEATRE</a:t>
            </a:r>
            <a:endParaRPr lang="en-US" sz="800" dirty="0"/>
          </a:p>
        </p:txBody>
      </p:sp>
      <p:sp>
        <p:nvSpPr>
          <p:cNvPr id="36" name="Rectangle: Rounded Corners 11"/>
          <p:cNvSpPr/>
          <p:nvPr/>
        </p:nvSpPr>
        <p:spPr>
          <a:xfrm>
            <a:off x="4286405" y="3271322"/>
            <a:ext cx="1364973" cy="21203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SKIP</a:t>
            </a:r>
            <a:endParaRPr lang="en-US" sz="800" dirty="0"/>
          </a:p>
        </p:txBody>
      </p:sp>
      <p:sp>
        <p:nvSpPr>
          <p:cNvPr id="37" name="Rectangle: Rounded Corners 17"/>
          <p:cNvSpPr/>
          <p:nvPr/>
        </p:nvSpPr>
        <p:spPr>
          <a:xfrm>
            <a:off x="4284024" y="4827978"/>
            <a:ext cx="1272208" cy="161339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It’s an AIRPORT</a:t>
            </a:r>
            <a:endParaRPr lang="en-US" sz="800" dirty="0"/>
          </a:p>
        </p:txBody>
      </p:sp>
      <p:sp>
        <p:nvSpPr>
          <p:cNvPr id="38" name="Rectangle: Rounded Corners 14"/>
          <p:cNvSpPr/>
          <p:nvPr/>
        </p:nvSpPr>
        <p:spPr>
          <a:xfrm>
            <a:off x="4286638" y="5092224"/>
            <a:ext cx="1537252" cy="3027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You could also type if you do not find the proper match….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9" name="Rectangle: Rounded Corners 9"/>
          <p:cNvSpPr/>
          <p:nvPr/>
        </p:nvSpPr>
        <p:spPr>
          <a:xfrm>
            <a:off x="6377876" y="1759055"/>
            <a:ext cx="1278668" cy="23558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Create Configuration File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0" name="Rectangle: Rounded Corners 11"/>
          <p:cNvSpPr/>
          <p:nvPr/>
        </p:nvSpPr>
        <p:spPr>
          <a:xfrm>
            <a:off x="4380154" y="963170"/>
            <a:ext cx="1511897" cy="21203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CREATE CONFIGURATION FILE</a:t>
            </a:r>
            <a:endParaRPr lang="en-US" sz="800" dirty="0"/>
          </a:p>
        </p:txBody>
      </p:sp>
      <p:sp>
        <p:nvSpPr>
          <p:cNvPr id="41" name="Rectangle: Rounded Corners 11"/>
          <p:cNvSpPr/>
          <p:nvPr/>
        </p:nvSpPr>
        <p:spPr>
          <a:xfrm>
            <a:off x="4388393" y="1198962"/>
            <a:ext cx="1514278" cy="205902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/>
          </a:p>
          <a:p>
            <a:pPr algn="ctr"/>
            <a:r>
              <a:rPr lang="en-US" sz="800" dirty="0" smtClean="0"/>
              <a:t>OPEN </a:t>
            </a:r>
            <a:r>
              <a:rPr lang="en-US" sz="800" dirty="0"/>
              <a:t>CONFIGURATION FILE</a:t>
            </a:r>
          </a:p>
          <a:p>
            <a:pPr algn="ctr"/>
            <a:endParaRPr lang="en-US" sz="800" dirty="0"/>
          </a:p>
        </p:txBody>
      </p:sp>
      <p:sp>
        <p:nvSpPr>
          <p:cNvPr id="42" name="Rectangle: Rounded Corners 11"/>
          <p:cNvSpPr/>
          <p:nvPr/>
        </p:nvSpPr>
        <p:spPr>
          <a:xfrm>
            <a:off x="4384274" y="1425505"/>
            <a:ext cx="1514278" cy="205902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/>
          </a:p>
          <a:p>
            <a:pPr algn="ctr"/>
            <a:r>
              <a:rPr lang="en-US" sz="800" dirty="0" smtClean="0"/>
              <a:t>RECEIVE FROM PANEL</a:t>
            </a:r>
            <a:endParaRPr lang="en-US" sz="800" dirty="0"/>
          </a:p>
          <a:p>
            <a:pPr algn="ctr"/>
            <a:endParaRPr lang="en-US" sz="800" dirty="0"/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004" y="201967"/>
            <a:ext cx="3619500" cy="6429375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6231" y="1338401"/>
            <a:ext cx="3388428" cy="1514113"/>
          </a:xfrm>
          <a:prstGeom prst="rect">
            <a:avLst/>
          </a:prstGeom>
        </p:spPr>
      </p:pic>
      <p:sp>
        <p:nvSpPr>
          <p:cNvPr id="59" name="Rectangle: Rounded Corners 10"/>
          <p:cNvSpPr/>
          <p:nvPr/>
        </p:nvSpPr>
        <p:spPr>
          <a:xfrm>
            <a:off x="8086231" y="3317356"/>
            <a:ext cx="1809709" cy="21818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Cool..!! Panel Configured..!!!   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4" name="Rectangle: Rounded Corners 9"/>
          <p:cNvSpPr/>
          <p:nvPr/>
        </p:nvSpPr>
        <p:spPr>
          <a:xfrm>
            <a:off x="9988435" y="2967143"/>
            <a:ext cx="1495426" cy="23558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Notifier..2 Loop..150 Devices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5" name="Rectangle: Rounded Corners 10"/>
          <p:cNvSpPr/>
          <p:nvPr/>
        </p:nvSpPr>
        <p:spPr>
          <a:xfrm>
            <a:off x="8075367" y="983820"/>
            <a:ext cx="1809709" cy="21818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Select a Panel to configure 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7" name="Rectangle: Rounded Corners 9"/>
          <p:cNvSpPr/>
          <p:nvPr/>
        </p:nvSpPr>
        <p:spPr>
          <a:xfrm>
            <a:off x="6823756" y="3535542"/>
            <a:ext cx="773898" cy="23558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SKIP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06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158" y="95951"/>
            <a:ext cx="3619500" cy="6429375"/>
          </a:xfrm>
          <a:prstGeom prst="rect">
            <a:avLst/>
          </a:prstGeom>
        </p:spPr>
      </p:pic>
      <p:sp>
        <p:nvSpPr>
          <p:cNvPr id="47" name="Rectangle: Rounded Corners 8"/>
          <p:cNvSpPr/>
          <p:nvPr/>
        </p:nvSpPr>
        <p:spPr>
          <a:xfrm>
            <a:off x="4141476" y="843524"/>
            <a:ext cx="2190262" cy="28270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Let’s make it very easy for you to configure your device. Send me a picture of the Device</a:t>
            </a:r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501" y="1216180"/>
            <a:ext cx="2000250" cy="1371600"/>
          </a:xfrm>
          <a:prstGeom prst="rect">
            <a:avLst/>
          </a:prstGeom>
        </p:spPr>
      </p:pic>
      <p:sp>
        <p:nvSpPr>
          <p:cNvPr id="51" name="Rectangle: Rounded Corners 8"/>
          <p:cNvSpPr/>
          <p:nvPr/>
        </p:nvSpPr>
        <p:spPr>
          <a:xfrm>
            <a:off x="4104179" y="2825096"/>
            <a:ext cx="3031750" cy="49087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Oh!! You have a </a:t>
            </a:r>
            <a:r>
              <a:rPr lang="en-US" sz="800" dirty="0" smtClean="0">
                <a:solidFill>
                  <a:schemeClr val="tx1"/>
                </a:solidFill>
              </a:rPr>
              <a:t>SMOKE DETECTOR with you…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This device has been used in airports earlier with the below settings.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Do you want to go with this? If not modify the details  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2" name="Rectangle: Rounded Corners 8"/>
          <p:cNvSpPr/>
          <p:nvPr/>
        </p:nvSpPr>
        <p:spPr>
          <a:xfrm>
            <a:off x="4104178" y="3500944"/>
            <a:ext cx="3105891" cy="243616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9999" y="3632161"/>
            <a:ext cx="2453792" cy="1961175"/>
          </a:xfrm>
          <a:prstGeom prst="rect">
            <a:avLst/>
          </a:prstGeom>
        </p:spPr>
      </p:pic>
      <p:sp>
        <p:nvSpPr>
          <p:cNvPr id="58" name="Rectangle: Rounded Corners 11"/>
          <p:cNvSpPr/>
          <p:nvPr/>
        </p:nvSpPr>
        <p:spPr>
          <a:xfrm>
            <a:off x="4353208" y="5635129"/>
            <a:ext cx="1011517" cy="212033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accent1">
                    <a:lumMod val="50000"/>
                  </a:schemeClr>
                </a:solidFill>
              </a:rPr>
              <a:t>Save this Setting</a:t>
            </a:r>
            <a:endParaRPr lang="en-US" sz="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53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48" y="143955"/>
            <a:ext cx="3619500" cy="6429375"/>
          </a:xfrm>
          <a:prstGeom prst="rect">
            <a:avLst/>
          </a:prstGeom>
        </p:spPr>
      </p:pic>
      <p:sp>
        <p:nvSpPr>
          <p:cNvPr id="4" name="Rectangle: Rounded Corners 11"/>
          <p:cNvSpPr/>
          <p:nvPr/>
        </p:nvSpPr>
        <p:spPr>
          <a:xfrm>
            <a:off x="541659" y="5892032"/>
            <a:ext cx="913762" cy="174148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accent1">
                    <a:lumMod val="50000"/>
                  </a:schemeClr>
                </a:solidFill>
              </a:rPr>
              <a:t>Lobby- Front</a:t>
            </a:r>
            <a:endParaRPr lang="en-US" sz="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: Rounded Corners 11"/>
          <p:cNvSpPr/>
          <p:nvPr/>
        </p:nvSpPr>
        <p:spPr>
          <a:xfrm>
            <a:off x="1475221" y="5890946"/>
            <a:ext cx="1092719" cy="175234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accent1">
                    <a:lumMod val="50000"/>
                  </a:schemeClr>
                </a:solidFill>
              </a:rPr>
              <a:t>Reception Desk </a:t>
            </a:r>
            <a:endParaRPr lang="en-US" sz="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68" y="6217837"/>
            <a:ext cx="342900" cy="2952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2648" y="98977"/>
            <a:ext cx="3619500" cy="6429375"/>
          </a:xfrm>
          <a:prstGeom prst="rect">
            <a:avLst/>
          </a:prstGeom>
        </p:spPr>
      </p:pic>
      <p:sp>
        <p:nvSpPr>
          <p:cNvPr id="15" name="Rectangle: Rounded Corners 11"/>
          <p:cNvSpPr/>
          <p:nvPr/>
        </p:nvSpPr>
        <p:spPr>
          <a:xfrm>
            <a:off x="2587741" y="5890946"/>
            <a:ext cx="1092719" cy="175234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accent1">
                    <a:lumMod val="50000"/>
                  </a:schemeClr>
                </a:solidFill>
              </a:rPr>
              <a:t>Waiting Room 1</a:t>
            </a:r>
            <a:endParaRPr lang="en-US" sz="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Rectangle: Rounded Corners 8"/>
          <p:cNvSpPr/>
          <p:nvPr/>
        </p:nvSpPr>
        <p:spPr>
          <a:xfrm>
            <a:off x="541659" y="876300"/>
            <a:ext cx="1919601" cy="14010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What area </a:t>
            </a:r>
            <a:r>
              <a:rPr lang="en-US" sz="800" dirty="0" smtClean="0">
                <a:solidFill>
                  <a:schemeClr val="tx1"/>
                </a:solidFill>
              </a:rPr>
              <a:t>does this device associate with? </a:t>
            </a:r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1"/>
          <p:cNvSpPr/>
          <p:nvPr/>
        </p:nvSpPr>
        <p:spPr>
          <a:xfrm>
            <a:off x="4440782" y="3696854"/>
            <a:ext cx="1367764" cy="180014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accent1">
                    <a:lumMod val="50000"/>
                  </a:schemeClr>
                </a:solidFill>
              </a:rPr>
              <a:t>Create copy of this Device</a:t>
            </a:r>
            <a:endParaRPr lang="en-US" sz="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Rectangle: Rounded Corners 8"/>
          <p:cNvSpPr/>
          <p:nvPr/>
        </p:nvSpPr>
        <p:spPr>
          <a:xfrm>
            <a:off x="4425542" y="876300"/>
            <a:ext cx="1919601" cy="39189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following Device IDs are available for the device to fit in. Choose one of them</a:t>
            </a:r>
          </a:p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0" name="Rectangle: Rounded Corners 80"/>
          <p:cNvSpPr/>
          <p:nvPr/>
        </p:nvSpPr>
        <p:spPr>
          <a:xfrm>
            <a:off x="4612332" y="1362754"/>
            <a:ext cx="1272208" cy="161339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01.02.11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1" name="Rectangle: Rounded Corners 81"/>
          <p:cNvSpPr/>
          <p:nvPr/>
        </p:nvSpPr>
        <p:spPr>
          <a:xfrm>
            <a:off x="4605059" y="1578460"/>
            <a:ext cx="1272208" cy="161339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01.02.24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2" name="Rectangle: Rounded Corners 82"/>
          <p:cNvSpPr/>
          <p:nvPr/>
        </p:nvSpPr>
        <p:spPr>
          <a:xfrm>
            <a:off x="4605058" y="1786187"/>
            <a:ext cx="1272208" cy="161339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01.02.19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3" name="Rectangle: Rounded Corners 36"/>
          <p:cNvSpPr/>
          <p:nvPr/>
        </p:nvSpPr>
        <p:spPr>
          <a:xfrm>
            <a:off x="4570986" y="2337567"/>
            <a:ext cx="1364973" cy="21203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It’s alright use the same ID</a:t>
            </a:r>
            <a:endParaRPr 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5085591" y="2158697"/>
            <a:ext cx="468375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(or)</a:t>
            </a:r>
          </a:p>
        </p:txBody>
      </p:sp>
      <p:sp>
        <p:nvSpPr>
          <p:cNvPr id="25" name="Rectangle: Rounded Corners 80"/>
          <p:cNvSpPr/>
          <p:nvPr/>
        </p:nvSpPr>
        <p:spPr>
          <a:xfrm>
            <a:off x="6036085" y="2712689"/>
            <a:ext cx="1730595" cy="23625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You have chosen 01.02.11 and the same has been saved. </a:t>
            </a:r>
            <a:endParaRPr 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Rectangle: Rounded Corners 8"/>
          <p:cNvSpPr/>
          <p:nvPr/>
        </p:nvSpPr>
        <p:spPr>
          <a:xfrm>
            <a:off x="9548646" y="2570231"/>
            <a:ext cx="2190262" cy="17821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That’s Cool!!!Let us go ahead and  create a project.  What </a:t>
            </a:r>
            <a:r>
              <a:rPr lang="en-US" sz="800" dirty="0">
                <a:solidFill>
                  <a:schemeClr val="tx1"/>
                </a:solidFill>
              </a:rPr>
              <a:t>shall we call </a:t>
            </a:r>
            <a:r>
              <a:rPr lang="en-US" sz="800" dirty="0" smtClean="0">
                <a:solidFill>
                  <a:schemeClr val="tx1"/>
                </a:solidFill>
              </a:rPr>
              <a:t>this?</a:t>
            </a:r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7" name="Rectangle: Rounded Corners 9"/>
          <p:cNvSpPr/>
          <p:nvPr/>
        </p:nvSpPr>
        <p:spPr>
          <a:xfrm>
            <a:off x="8545949" y="2744899"/>
            <a:ext cx="580444" cy="23558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Holiday INN</a:t>
            </a:r>
          </a:p>
        </p:txBody>
      </p:sp>
      <p:sp>
        <p:nvSpPr>
          <p:cNvPr id="28" name="Rectangle: Rounded Corners 10"/>
          <p:cNvSpPr/>
          <p:nvPr/>
        </p:nvSpPr>
        <p:spPr>
          <a:xfrm>
            <a:off x="9894634" y="2944694"/>
            <a:ext cx="1809709" cy="21818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r"/>
            <a:r>
              <a:rPr lang="en-US" sz="800" dirty="0" smtClean="0">
                <a:solidFill>
                  <a:schemeClr val="tx1"/>
                </a:solidFill>
              </a:rPr>
              <a:t>Sounds good. Where is this Site located? 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9" name="Rectangle: Rounded Corners 11"/>
          <p:cNvSpPr/>
          <p:nvPr/>
        </p:nvSpPr>
        <p:spPr>
          <a:xfrm>
            <a:off x="10292809" y="3298426"/>
            <a:ext cx="1364973" cy="21203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CURRENT LOCATION</a:t>
            </a:r>
          </a:p>
        </p:txBody>
      </p:sp>
      <p:sp>
        <p:nvSpPr>
          <p:cNvPr id="30" name="Rectangle: Rounded Corners 13"/>
          <p:cNvSpPr/>
          <p:nvPr/>
        </p:nvSpPr>
        <p:spPr>
          <a:xfrm>
            <a:off x="8487604" y="5434492"/>
            <a:ext cx="912246" cy="1412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It’s an AIRPORT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1" name="Rectangle: Rounded Corners 14"/>
          <p:cNvSpPr/>
          <p:nvPr/>
        </p:nvSpPr>
        <p:spPr>
          <a:xfrm>
            <a:off x="9622100" y="3878379"/>
            <a:ext cx="2060093" cy="25102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Thanks.. Can you tell me what is the Venue like?  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2" name="Rectangle: Rounded Corners 15"/>
          <p:cNvSpPr/>
          <p:nvPr/>
        </p:nvSpPr>
        <p:spPr>
          <a:xfrm>
            <a:off x="10368564" y="4175793"/>
            <a:ext cx="1272208" cy="161339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It’s an OFFICE</a:t>
            </a:r>
            <a:endParaRPr lang="en-US" sz="800" dirty="0"/>
          </a:p>
        </p:txBody>
      </p:sp>
      <p:sp>
        <p:nvSpPr>
          <p:cNvPr id="33" name="Rectangle: Rounded Corners 16"/>
          <p:cNvSpPr/>
          <p:nvPr/>
        </p:nvSpPr>
        <p:spPr>
          <a:xfrm>
            <a:off x="10361291" y="4391499"/>
            <a:ext cx="1272208" cy="161339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It’s a SHOPPING MALL</a:t>
            </a:r>
            <a:endParaRPr lang="en-US" sz="800" dirty="0"/>
          </a:p>
        </p:txBody>
      </p:sp>
      <p:sp>
        <p:nvSpPr>
          <p:cNvPr id="34" name="Rectangle: Rounded Corners 17"/>
          <p:cNvSpPr/>
          <p:nvPr/>
        </p:nvSpPr>
        <p:spPr>
          <a:xfrm>
            <a:off x="10361290" y="4599226"/>
            <a:ext cx="1272208" cy="161339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It’s a THEATRE</a:t>
            </a:r>
            <a:endParaRPr lang="en-US" sz="800" dirty="0"/>
          </a:p>
        </p:txBody>
      </p:sp>
      <p:sp>
        <p:nvSpPr>
          <p:cNvPr id="35" name="Rectangle: Rounded Corners 11"/>
          <p:cNvSpPr/>
          <p:nvPr/>
        </p:nvSpPr>
        <p:spPr>
          <a:xfrm>
            <a:off x="10295190" y="3534216"/>
            <a:ext cx="1364973" cy="21203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SKIP</a:t>
            </a:r>
            <a:endParaRPr lang="en-US" sz="800" dirty="0"/>
          </a:p>
        </p:txBody>
      </p:sp>
      <p:sp>
        <p:nvSpPr>
          <p:cNvPr id="36" name="Rectangle: Rounded Corners 17"/>
          <p:cNvSpPr/>
          <p:nvPr/>
        </p:nvSpPr>
        <p:spPr>
          <a:xfrm>
            <a:off x="10385574" y="4826706"/>
            <a:ext cx="1272208" cy="161339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It’s an AIRPORT</a:t>
            </a:r>
            <a:endParaRPr lang="en-US" sz="800" dirty="0"/>
          </a:p>
        </p:txBody>
      </p:sp>
      <p:sp>
        <p:nvSpPr>
          <p:cNvPr id="37" name="Rectangle: Rounded Corners 14"/>
          <p:cNvSpPr/>
          <p:nvPr/>
        </p:nvSpPr>
        <p:spPr>
          <a:xfrm>
            <a:off x="10127290" y="5058888"/>
            <a:ext cx="1537252" cy="23127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You could also type if you do not find the proper match….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8" name="Rectangle: Rounded Corners 9"/>
          <p:cNvSpPr/>
          <p:nvPr/>
        </p:nvSpPr>
        <p:spPr>
          <a:xfrm>
            <a:off x="8541827" y="2040562"/>
            <a:ext cx="1278668" cy="23558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Create Configuration File</a:t>
            </a:r>
          </a:p>
        </p:txBody>
      </p:sp>
      <p:sp>
        <p:nvSpPr>
          <p:cNvPr id="39" name="Rectangle: Rounded Corners 11"/>
          <p:cNvSpPr/>
          <p:nvPr/>
        </p:nvSpPr>
        <p:spPr>
          <a:xfrm>
            <a:off x="10059392" y="1004192"/>
            <a:ext cx="1511897" cy="21203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CREATE CONFIGURATION FILE</a:t>
            </a:r>
            <a:endParaRPr lang="en-US" sz="800" dirty="0"/>
          </a:p>
        </p:txBody>
      </p:sp>
      <p:sp>
        <p:nvSpPr>
          <p:cNvPr id="40" name="Rectangle: Rounded Corners 11"/>
          <p:cNvSpPr/>
          <p:nvPr/>
        </p:nvSpPr>
        <p:spPr>
          <a:xfrm>
            <a:off x="10067631" y="1239984"/>
            <a:ext cx="1514278" cy="205902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/>
          </a:p>
          <a:p>
            <a:pPr algn="ctr"/>
            <a:r>
              <a:rPr lang="en-US" sz="800" dirty="0" smtClean="0"/>
              <a:t>OPEN CONFIGUATION </a:t>
            </a:r>
            <a:r>
              <a:rPr lang="en-US" sz="800" dirty="0"/>
              <a:t>FILE</a:t>
            </a:r>
          </a:p>
          <a:p>
            <a:pPr algn="ctr"/>
            <a:endParaRPr lang="en-US" sz="800" dirty="0"/>
          </a:p>
        </p:txBody>
      </p:sp>
      <p:sp>
        <p:nvSpPr>
          <p:cNvPr id="41" name="Rectangle: Rounded Corners 11"/>
          <p:cNvSpPr/>
          <p:nvPr/>
        </p:nvSpPr>
        <p:spPr>
          <a:xfrm>
            <a:off x="10063512" y="1466527"/>
            <a:ext cx="1514278" cy="205902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/>
          </a:p>
          <a:p>
            <a:pPr algn="ctr"/>
            <a:r>
              <a:rPr lang="en-US" sz="800" dirty="0" smtClean="0"/>
              <a:t>RECEIVE FROM PANEL</a:t>
            </a:r>
            <a:endParaRPr lang="en-US" sz="800" dirty="0"/>
          </a:p>
          <a:p>
            <a:pPr algn="ctr"/>
            <a:endParaRPr lang="en-US" sz="800" dirty="0"/>
          </a:p>
        </p:txBody>
      </p:sp>
      <p:sp>
        <p:nvSpPr>
          <p:cNvPr id="42" name="Rectangle: Rounded Corners 14"/>
          <p:cNvSpPr/>
          <p:nvPr/>
        </p:nvSpPr>
        <p:spPr>
          <a:xfrm>
            <a:off x="10149847" y="5688290"/>
            <a:ext cx="1537252" cy="23127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You could also type if you do not find the proper match….</a:t>
            </a:r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5042" y="83737"/>
            <a:ext cx="3619500" cy="642937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401" y="1373523"/>
            <a:ext cx="3258374" cy="4314767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9037900" y="915372"/>
            <a:ext cx="1254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6" name="Rectangle: Rounded Corners 11"/>
          <p:cNvSpPr/>
          <p:nvPr/>
        </p:nvSpPr>
        <p:spPr>
          <a:xfrm>
            <a:off x="8163837" y="5736157"/>
            <a:ext cx="1092719" cy="237758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accent1">
                    <a:lumMod val="50000"/>
                  </a:schemeClr>
                </a:solidFill>
              </a:rPr>
              <a:t>Sync Panel</a:t>
            </a:r>
            <a:endParaRPr lang="en-US" sz="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Rectangle: Rounded Corners 11"/>
          <p:cNvSpPr/>
          <p:nvPr/>
        </p:nvSpPr>
        <p:spPr>
          <a:xfrm>
            <a:off x="10467194" y="5736157"/>
            <a:ext cx="1092719" cy="237758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accent1">
                    <a:lumMod val="50000"/>
                  </a:schemeClr>
                </a:solidFill>
              </a:rPr>
              <a:t>See Summary</a:t>
            </a:r>
            <a:endParaRPr lang="en-US" sz="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8" name="Rectangle: Rounded Corners 11"/>
          <p:cNvSpPr/>
          <p:nvPr/>
        </p:nvSpPr>
        <p:spPr>
          <a:xfrm>
            <a:off x="9308432" y="5737606"/>
            <a:ext cx="1136205" cy="236309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accent1">
                    <a:lumMod val="50000"/>
                  </a:schemeClr>
                </a:solidFill>
              </a:rPr>
              <a:t>Save the configuration File </a:t>
            </a:r>
            <a:endParaRPr lang="en-US" sz="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9" name="Rectangle: Rounded Corners 11"/>
          <p:cNvSpPr/>
          <p:nvPr/>
        </p:nvSpPr>
        <p:spPr>
          <a:xfrm>
            <a:off x="4461247" y="3436663"/>
            <a:ext cx="1092719" cy="175234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accent1">
                    <a:lumMod val="50000"/>
                  </a:schemeClr>
                </a:solidFill>
              </a:rPr>
              <a:t>See Summary</a:t>
            </a:r>
            <a:endParaRPr lang="en-US" sz="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0" name="Rectangle: Rounded Corners 11"/>
          <p:cNvSpPr/>
          <p:nvPr/>
        </p:nvSpPr>
        <p:spPr>
          <a:xfrm>
            <a:off x="6636616" y="3428882"/>
            <a:ext cx="1230333" cy="175234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accent1">
                    <a:lumMod val="50000"/>
                  </a:schemeClr>
                </a:solidFill>
              </a:rPr>
              <a:t>Configure other panel</a:t>
            </a:r>
            <a:endParaRPr lang="en-US" sz="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1" name="Rectangle: Rounded Corners 11"/>
          <p:cNvSpPr/>
          <p:nvPr/>
        </p:nvSpPr>
        <p:spPr>
          <a:xfrm>
            <a:off x="5608739" y="3428882"/>
            <a:ext cx="982119" cy="183015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accent1">
                    <a:lumMod val="50000"/>
                  </a:schemeClr>
                </a:solidFill>
              </a:rPr>
              <a:t>Modify Config</a:t>
            </a:r>
            <a:endParaRPr lang="en-US" sz="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2" name="Rectangle: Rounded Corners 9"/>
          <p:cNvSpPr/>
          <p:nvPr/>
        </p:nvSpPr>
        <p:spPr>
          <a:xfrm>
            <a:off x="6891143" y="3968383"/>
            <a:ext cx="894099" cy="23558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See Summary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169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533</Words>
  <Application>Microsoft Office PowerPoint</Application>
  <PresentationFormat>Widescreen</PresentationFormat>
  <Paragraphs>99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SimSun</vt:lpstr>
      <vt:lpstr>Aharoni</vt:lpstr>
      <vt:lpstr>Arial</vt:lpstr>
      <vt:lpstr>Arial monospaced for SAP</vt:lpstr>
      <vt:lpstr>Bodoni MT Black</vt:lpstr>
      <vt:lpstr>Broadway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Rajendran, Surya</dc:creator>
  <cp:lastModifiedBy>K, Sruthi</cp:lastModifiedBy>
  <cp:revision>52</cp:revision>
  <dcterms:created xsi:type="dcterms:W3CDTF">2017-02-07T05:29:12Z</dcterms:created>
  <dcterms:modified xsi:type="dcterms:W3CDTF">2017-02-21T15:26:08Z</dcterms:modified>
</cp:coreProperties>
</file>