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4" r:id="rId1"/>
  </p:sldMasterIdLst>
  <p:sldIdLst>
    <p:sldId id="256" r:id="rId2"/>
    <p:sldId id="258" r:id="rId3"/>
    <p:sldId id="267" r:id="rId4"/>
    <p:sldId id="268" r:id="rId5"/>
    <p:sldId id="269" r:id="rId6"/>
    <p:sldId id="270" r:id="rId7"/>
    <p:sldId id="271" r:id="rId8"/>
    <p:sldId id="259" r:id="rId9"/>
    <p:sldId id="261" r:id="rId10"/>
    <p:sldId id="264" r:id="rId11"/>
    <p:sldId id="265" r:id="rId12"/>
    <p:sldId id="260"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2/2/2017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8420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946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9582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1737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9838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1444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6296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7432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7782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409762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930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503740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4844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4294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159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731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273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2/2/2017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630423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United_Kingdom" TargetMode="External"/><Relationship Id="rId2" Type="http://schemas.openxmlformats.org/officeDocument/2006/relationships/hyperlink" Target="https://en.wikipedia.org/wiki/Single-board_computer" TargetMode="Externa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hyperlink" Target="https://en.wikipedia.org/wiki/Raspberry_Pi_Foundatio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Situational Awareness</a:t>
            </a:r>
            <a:endParaRPr lang="en-US" dirty="0"/>
          </a:p>
        </p:txBody>
      </p:sp>
      <p:sp>
        <p:nvSpPr>
          <p:cNvPr id="3" name="Subtitle 2"/>
          <p:cNvSpPr>
            <a:spLocks noGrp="1"/>
          </p:cNvSpPr>
          <p:nvPr>
            <p:ph type="subTitle" idx="1"/>
          </p:nvPr>
        </p:nvSpPr>
        <p:spPr>
          <a:xfrm>
            <a:off x="7763933" y="4360332"/>
            <a:ext cx="1744134" cy="804333"/>
          </a:xfrm>
        </p:spPr>
        <p:txBody>
          <a:bodyPr>
            <a:normAutofit fontScale="92500" lnSpcReduction="10000"/>
          </a:bodyPr>
          <a:lstStyle/>
          <a:p>
            <a:r>
              <a:rPr lang="en-US" dirty="0" smtClean="0"/>
              <a:t>Presented by</a:t>
            </a:r>
          </a:p>
          <a:p>
            <a:r>
              <a:rPr lang="en-US" dirty="0" smtClean="0"/>
              <a:t>P. ANITHA</a:t>
            </a:r>
            <a:endParaRPr lang="en-US" dirty="0"/>
          </a:p>
        </p:txBody>
      </p:sp>
    </p:spTree>
    <p:extLst>
      <p:ext uri="{BB962C8B-B14F-4D97-AF65-F5344CB8AC3E}">
        <p14:creationId xmlns:p14="http://schemas.microsoft.com/office/powerpoint/2010/main" val="769870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signage</a:t>
            </a:r>
            <a:endParaRPr lang="en-US" dirty="0"/>
          </a:p>
        </p:txBody>
      </p:sp>
      <p:sp>
        <p:nvSpPr>
          <p:cNvPr id="3" name="Content Placeholder 2"/>
          <p:cNvSpPr>
            <a:spLocks noGrp="1"/>
          </p:cNvSpPr>
          <p:nvPr>
            <p:ph idx="1"/>
          </p:nvPr>
        </p:nvSpPr>
        <p:spPr/>
        <p:txBody>
          <a:bodyPr/>
          <a:lstStyle/>
          <a:p>
            <a:r>
              <a:rPr lang="en-US" dirty="0"/>
              <a:t>P</a:t>
            </a:r>
            <a:r>
              <a:rPr lang="en-US" dirty="0" smtClean="0"/>
              <a:t>rojection </a:t>
            </a:r>
            <a:r>
              <a:rPr lang="en-US" dirty="0"/>
              <a:t>screens and TVs </a:t>
            </a:r>
            <a:r>
              <a:rPr lang="en-US" dirty="0" smtClean="0"/>
              <a:t>can </a:t>
            </a:r>
            <a:r>
              <a:rPr lang="en-US" dirty="0"/>
              <a:t>display emergency broadcasts onscreen and provide the proper instructions</a:t>
            </a:r>
            <a:r>
              <a:rPr lang="en-US" dirty="0" smtClean="0"/>
              <a:t>.</a:t>
            </a:r>
          </a:p>
          <a:p>
            <a:r>
              <a:rPr lang="en-US" dirty="0"/>
              <a:t>If there’s a fire, the message may instruct people to find the closest exit (and even show them how to get to that exit) and leave the </a:t>
            </a:r>
            <a:r>
              <a:rPr lang="en-US" dirty="0" smtClean="0"/>
              <a:t>building</a:t>
            </a:r>
          </a:p>
          <a:p>
            <a:r>
              <a:rPr lang="en-US" dirty="0"/>
              <a:t>The great thing about digital signage is that it can change instantaneously. As new information comes in about the incident, it can be displayed and seen by groups of people in common areas, classrooms, offices, and boardrooms.</a:t>
            </a:r>
            <a:endParaRPr lang="en-US" dirty="0"/>
          </a:p>
        </p:txBody>
      </p:sp>
    </p:spTree>
    <p:extLst>
      <p:ext uri="{BB962C8B-B14F-4D97-AF65-F5344CB8AC3E}">
        <p14:creationId xmlns:p14="http://schemas.microsoft.com/office/powerpoint/2010/main" val="3740148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Management Software</a:t>
            </a:r>
            <a:endParaRPr lang="en-US" dirty="0"/>
          </a:p>
        </p:txBody>
      </p:sp>
      <p:sp>
        <p:nvSpPr>
          <p:cNvPr id="3" name="Content Placeholder 2"/>
          <p:cNvSpPr>
            <a:spLocks noGrp="1"/>
          </p:cNvSpPr>
          <p:nvPr>
            <p:ph idx="1"/>
          </p:nvPr>
        </p:nvSpPr>
        <p:spPr/>
        <p:txBody>
          <a:bodyPr/>
          <a:lstStyle/>
          <a:p>
            <a:r>
              <a:rPr lang="en-US" dirty="0"/>
              <a:t>T</a:t>
            </a:r>
            <a:r>
              <a:rPr lang="en-US" dirty="0" smtClean="0"/>
              <a:t>o </a:t>
            </a:r>
            <a:r>
              <a:rPr lang="en-US" dirty="0"/>
              <a:t>send messages to various display devices on a campus/corporate network, including smartboards, projectors and displays, digital room signage, and in-room touch panels</a:t>
            </a:r>
            <a:r>
              <a:rPr lang="en-US" dirty="0" smtClean="0"/>
              <a:t>.</a:t>
            </a:r>
          </a:p>
          <a:p>
            <a:r>
              <a:rPr lang="en-US" dirty="0"/>
              <a:t>From a central monitoring interface available to facilities staff, messages can be delivered to these devices at the level of an entire campus, or a building, or a floor, wing, etc. as the situation arises. </a:t>
            </a:r>
            <a:endParaRPr lang="en-US" dirty="0"/>
          </a:p>
        </p:txBody>
      </p:sp>
    </p:spTree>
    <p:extLst>
      <p:ext uri="{BB962C8B-B14F-4D97-AF65-F5344CB8AC3E}">
        <p14:creationId xmlns:p14="http://schemas.microsoft.com/office/powerpoint/2010/main" val="2136650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Outside </a:t>
            </a:r>
            <a:endParaRPr lang="en-US" dirty="0"/>
          </a:p>
        </p:txBody>
      </p:sp>
      <p:sp>
        <p:nvSpPr>
          <p:cNvPr id="3" name="Content Placeholder 2"/>
          <p:cNvSpPr>
            <a:spLocks noGrp="1"/>
          </p:cNvSpPr>
          <p:nvPr>
            <p:ph idx="1"/>
          </p:nvPr>
        </p:nvSpPr>
        <p:spPr/>
        <p:txBody>
          <a:bodyPr/>
          <a:lstStyle/>
          <a:p>
            <a:r>
              <a:rPr lang="en-US" dirty="0" smtClean="0"/>
              <a:t>With social networks (such as Facebook) we can find </a:t>
            </a:r>
          </a:p>
          <a:p>
            <a:pPr lvl="1"/>
            <a:r>
              <a:rPr lang="en-US" dirty="0" smtClean="0"/>
              <a:t> friends and people nearby you , chat with them and guide them </a:t>
            </a:r>
          </a:p>
          <a:p>
            <a:pPr lvl="1"/>
            <a:r>
              <a:rPr lang="en-US" dirty="0" smtClean="0"/>
              <a:t>Emergency rescue services and make a call or text via WhatsApp, Facebook, Skype, etc.</a:t>
            </a:r>
          </a:p>
          <a:p>
            <a:pPr lvl="1"/>
            <a:endParaRPr lang="en-US" dirty="0"/>
          </a:p>
        </p:txBody>
      </p:sp>
    </p:spTree>
    <p:extLst>
      <p:ext uri="{BB962C8B-B14F-4D97-AF65-F5344CB8AC3E}">
        <p14:creationId xmlns:p14="http://schemas.microsoft.com/office/powerpoint/2010/main" val="2241799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735" y="3301998"/>
            <a:ext cx="9601196" cy="1303867"/>
          </a:xfrm>
        </p:spPr>
        <p:txBody>
          <a:bodyPr/>
          <a:lstStyle/>
          <a:p>
            <a:r>
              <a:rPr lang="en-US" dirty="0" smtClean="0"/>
              <a:t>THANK YOU</a:t>
            </a:r>
            <a:endParaRPr lang="en-US" dirty="0"/>
          </a:p>
        </p:txBody>
      </p:sp>
    </p:spTree>
    <p:extLst>
      <p:ext uri="{BB962C8B-B14F-4D97-AF65-F5344CB8AC3E}">
        <p14:creationId xmlns:p14="http://schemas.microsoft.com/office/powerpoint/2010/main" val="2248756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 Mall</a:t>
            </a:r>
            <a:endParaRPr lang="en-US" dirty="0"/>
          </a:p>
        </p:txBody>
      </p:sp>
      <p:sp>
        <p:nvSpPr>
          <p:cNvPr id="3" name="Content Placeholder 2"/>
          <p:cNvSpPr>
            <a:spLocks noGrp="1"/>
          </p:cNvSpPr>
          <p:nvPr>
            <p:ph idx="1"/>
          </p:nvPr>
        </p:nvSpPr>
        <p:spPr>
          <a:xfrm>
            <a:off x="1295401" y="2540000"/>
            <a:ext cx="9601196" cy="3454400"/>
          </a:xfrm>
        </p:spPr>
        <p:txBody>
          <a:bodyPr>
            <a:normAutofit/>
          </a:bodyPr>
          <a:lstStyle/>
          <a:p>
            <a:r>
              <a:rPr lang="en-US" dirty="0" smtClean="0"/>
              <a:t>Scan and take a photo of the person while entering into the building.</a:t>
            </a:r>
          </a:p>
          <a:p>
            <a:r>
              <a:rPr lang="en-US" dirty="0" smtClean="0"/>
              <a:t>Send it to the computing device.</a:t>
            </a:r>
          </a:p>
          <a:p>
            <a:r>
              <a:rPr lang="en-US" dirty="0" smtClean="0"/>
              <a:t>Analyze it with all social network contacts (Analytics – analyze the matching profile)</a:t>
            </a:r>
          </a:p>
          <a:p>
            <a:r>
              <a:rPr lang="en-US" dirty="0" smtClean="0"/>
              <a:t>Find the information of that person.</a:t>
            </a:r>
          </a:p>
          <a:p>
            <a:r>
              <a:rPr lang="en-US" dirty="0" smtClean="0"/>
              <a:t>Store information such as contacts , email id and social network information which are publicly available for an emergency notification </a:t>
            </a:r>
          </a:p>
          <a:p>
            <a:endParaRPr lang="en-US" dirty="0" smtClean="0"/>
          </a:p>
          <a:p>
            <a:endParaRPr lang="en-US" dirty="0" smtClean="0"/>
          </a:p>
          <a:p>
            <a:endParaRPr lang="en-US" dirty="0"/>
          </a:p>
        </p:txBody>
      </p:sp>
    </p:spTree>
    <p:extLst>
      <p:ext uri="{BB962C8B-B14F-4D97-AF65-F5344CB8AC3E}">
        <p14:creationId xmlns:p14="http://schemas.microsoft.com/office/powerpoint/2010/main" val="73704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Devices integration with social networks</a:t>
            </a:r>
          </a:p>
        </p:txBody>
      </p:sp>
      <p:sp>
        <p:nvSpPr>
          <p:cNvPr id="3" name="Content Placeholder 2"/>
          <p:cNvSpPr>
            <a:spLocks noGrp="1"/>
          </p:cNvSpPr>
          <p:nvPr>
            <p:ph sz="half" idx="1"/>
          </p:nvPr>
        </p:nvSpPr>
        <p:spPr/>
        <p:txBody>
          <a:bodyPr>
            <a:normAutofit fontScale="92500" lnSpcReduction="20000"/>
          </a:bodyPr>
          <a:lstStyle/>
          <a:p>
            <a:r>
              <a:rPr lang="en-US" dirty="0"/>
              <a:t>The figure shows that circuit part has been setup and connected between home devices and Raspberry PI in order to </a:t>
            </a:r>
            <a:r>
              <a:rPr lang="en-US" dirty="0" smtClean="0"/>
              <a:t>control devices from </a:t>
            </a:r>
            <a:r>
              <a:rPr lang="en-US" dirty="0"/>
              <a:t>mobile phones or tablets anytime and anywhere. </a:t>
            </a:r>
            <a:endParaRPr lang="en-US" dirty="0" smtClean="0"/>
          </a:p>
          <a:p>
            <a:r>
              <a:rPr lang="en-US" dirty="0" smtClean="0"/>
              <a:t>This </a:t>
            </a:r>
            <a:r>
              <a:rPr lang="en-US" dirty="0"/>
              <a:t>framework is a proof of concept and </a:t>
            </a:r>
            <a:r>
              <a:rPr lang="en-US" dirty="0" smtClean="0"/>
              <a:t>tested </a:t>
            </a:r>
            <a:r>
              <a:rPr lang="en-US" dirty="0"/>
              <a:t>at home and the laboratory of Department of Computer Engineering, Prince of </a:t>
            </a:r>
            <a:r>
              <a:rPr lang="en-US" dirty="0" err="1"/>
              <a:t>Songkla</a:t>
            </a:r>
            <a:r>
              <a:rPr lang="en-US" dirty="0"/>
              <a:t> University, Phuket </a:t>
            </a:r>
            <a:r>
              <a:rPr lang="en-US" dirty="0" smtClean="0"/>
              <a:t>Campus, Thailand.</a:t>
            </a:r>
            <a:endParaRPr lang="en-US" dirty="0"/>
          </a:p>
        </p:txBody>
      </p:sp>
      <p:pic>
        <p:nvPicPr>
          <p:cNvPr id="5" name="Content Placeholder 3"/>
          <p:cNvPicPr>
            <a:picLocks noGrp="1" noChangeAspect="1"/>
          </p:cNvPicPr>
          <p:nvPr>
            <p:ph sz="half" idx="2"/>
          </p:nvPr>
        </p:nvPicPr>
        <p:blipFill>
          <a:blip r:embed="rId2"/>
          <a:stretch>
            <a:fillRect/>
          </a:stretch>
        </p:blipFill>
        <p:spPr>
          <a:xfrm>
            <a:off x="6507162" y="2786856"/>
            <a:ext cx="4067175" cy="2857500"/>
          </a:xfrm>
          <a:prstGeom prst="rect">
            <a:avLst/>
          </a:prstGeom>
        </p:spPr>
      </p:pic>
    </p:spTree>
    <p:extLst>
      <p:ext uri="{BB962C8B-B14F-4D97-AF65-F5344CB8AC3E}">
        <p14:creationId xmlns:p14="http://schemas.microsoft.com/office/powerpoint/2010/main" val="263105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Devices integration with social networks</a:t>
            </a:r>
          </a:p>
        </p:txBody>
      </p:sp>
      <p:sp>
        <p:nvSpPr>
          <p:cNvPr id="3" name="Content Placeholder 2"/>
          <p:cNvSpPr>
            <a:spLocks noGrp="1"/>
          </p:cNvSpPr>
          <p:nvPr>
            <p:ph sz="half" idx="1"/>
          </p:nvPr>
        </p:nvSpPr>
        <p:spPr/>
        <p:txBody>
          <a:bodyPr/>
          <a:lstStyle/>
          <a:p>
            <a:r>
              <a:rPr lang="en-US" dirty="0"/>
              <a:t>It consists of 3 parts</a:t>
            </a:r>
            <a:r>
              <a:rPr lang="en-US" dirty="0" smtClean="0"/>
              <a:t>:</a:t>
            </a:r>
          </a:p>
          <a:p>
            <a:r>
              <a:rPr lang="en-US" dirty="0" smtClean="0"/>
              <a:t> </a:t>
            </a:r>
            <a:r>
              <a:rPr lang="en-US" dirty="0"/>
              <a:t>(1) a device control, </a:t>
            </a:r>
            <a:endParaRPr lang="en-US" dirty="0" smtClean="0"/>
          </a:p>
          <a:p>
            <a:r>
              <a:rPr lang="en-US" dirty="0" smtClean="0"/>
              <a:t>(</a:t>
            </a:r>
            <a:r>
              <a:rPr lang="en-US" dirty="0"/>
              <a:t>2) a notification system </a:t>
            </a:r>
            <a:r>
              <a:rPr lang="en-US" dirty="0" smtClean="0"/>
              <a:t>(Facebook </a:t>
            </a:r>
            <a:r>
              <a:rPr lang="en-US" dirty="0"/>
              <a:t>integration) </a:t>
            </a:r>
            <a:endParaRPr lang="en-US" dirty="0" smtClean="0"/>
          </a:p>
          <a:p>
            <a:r>
              <a:rPr lang="en-US" dirty="0" smtClean="0"/>
              <a:t>(3</a:t>
            </a:r>
            <a:r>
              <a:rPr lang="en-US" dirty="0"/>
              <a:t>) a user control.</a:t>
            </a:r>
          </a:p>
        </p:txBody>
      </p:sp>
      <p:pic>
        <p:nvPicPr>
          <p:cNvPr id="5" name="Content Placeholder 3"/>
          <p:cNvPicPr>
            <a:picLocks noGrp="1" noChangeAspect="1"/>
          </p:cNvPicPr>
          <p:nvPr>
            <p:ph sz="half" idx="2"/>
          </p:nvPr>
        </p:nvPicPr>
        <p:blipFill>
          <a:blip r:embed="rId2"/>
          <a:stretch>
            <a:fillRect/>
          </a:stretch>
        </p:blipFill>
        <p:spPr>
          <a:xfrm>
            <a:off x="6507162" y="2786856"/>
            <a:ext cx="4067175" cy="2857500"/>
          </a:xfrm>
          <a:prstGeom prst="rect">
            <a:avLst/>
          </a:prstGeom>
        </p:spPr>
      </p:pic>
    </p:spTree>
    <p:extLst>
      <p:ext uri="{BB962C8B-B14F-4D97-AF65-F5344CB8AC3E}">
        <p14:creationId xmlns:p14="http://schemas.microsoft.com/office/powerpoint/2010/main" val="3508213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Raspberry Pi 3 Model B (latest </a:t>
            </a:r>
            <a:r>
              <a:rPr lang="en-US" dirty="0" smtClean="0"/>
              <a:t>version)</a:t>
            </a:r>
            <a:endParaRPr lang="en-US" dirty="0"/>
          </a:p>
        </p:txBody>
      </p:sp>
      <p:sp>
        <p:nvSpPr>
          <p:cNvPr id="3" name="Content Placeholder 2"/>
          <p:cNvSpPr>
            <a:spLocks noGrp="1"/>
          </p:cNvSpPr>
          <p:nvPr>
            <p:ph sz="half" idx="1"/>
          </p:nvPr>
        </p:nvSpPr>
        <p:spPr>
          <a:xfrm>
            <a:off x="1298447" y="2560320"/>
            <a:ext cx="5110819" cy="3310128"/>
          </a:xfrm>
        </p:spPr>
        <p:txBody>
          <a:bodyPr/>
          <a:lstStyle/>
          <a:p>
            <a:r>
              <a:rPr lang="en-US" dirty="0"/>
              <a:t>The </a:t>
            </a:r>
            <a:r>
              <a:rPr lang="en-US" b="1" dirty="0"/>
              <a:t>Raspberry Pi</a:t>
            </a:r>
            <a:r>
              <a:rPr lang="en-US" dirty="0"/>
              <a:t> is a series of </a:t>
            </a:r>
            <a:r>
              <a:rPr lang="en-US" dirty="0" smtClean="0"/>
              <a:t>credit card-sized</a:t>
            </a:r>
            <a:r>
              <a:rPr lang="en-US" dirty="0"/>
              <a:t> </a:t>
            </a:r>
            <a:r>
              <a:rPr lang="en-US" dirty="0">
                <a:hlinkClick r:id="rId2" tooltip="Single-board computer"/>
              </a:rPr>
              <a:t>single-board computers</a:t>
            </a:r>
            <a:r>
              <a:rPr lang="en-US" dirty="0"/>
              <a:t> developed in </a:t>
            </a:r>
            <a:r>
              <a:rPr lang="en-US" dirty="0" smtClean="0"/>
              <a:t>the </a:t>
            </a:r>
            <a:r>
              <a:rPr lang="en-US" dirty="0"/>
              <a:t> </a:t>
            </a:r>
            <a:r>
              <a:rPr lang="en-US" dirty="0">
                <a:hlinkClick r:id="rId3" tooltip="United Kingdom"/>
              </a:rPr>
              <a:t>United Kingdom</a:t>
            </a:r>
            <a:r>
              <a:rPr lang="en-US" dirty="0"/>
              <a:t> by the </a:t>
            </a:r>
            <a:r>
              <a:rPr lang="en-US" dirty="0">
                <a:hlinkClick r:id="rId4" tooltip="Raspberry Pi Foundation"/>
              </a:rPr>
              <a:t>Raspberry Pi Foundation</a:t>
            </a:r>
            <a:endParaRPr lang="en-US" dirty="0"/>
          </a:p>
        </p:txBody>
      </p:sp>
      <p:pic>
        <p:nvPicPr>
          <p:cNvPr id="5" name="Content Placeholder 4"/>
          <p:cNvPicPr>
            <a:picLocks noGrp="1" noChangeAspect="1"/>
          </p:cNvPicPr>
          <p:nvPr>
            <p:ph sz="half" idx="2"/>
          </p:nvPr>
        </p:nvPicPr>
        <p:blipFill>
          <a:blip r:embed="rId5"/>
          <a:stretch>
            <a:fillRect/>
          </a:stretch>
        </p:blipFill>
        <p:spPr>
          <a:xfrm>
            <a:off x="7073900" y="2480734"/>
            <a:ext cx="3416300" cy="3301736"/>
          </a:xfrm>
          <a:prstGeom prst="rect">
            <a:avLst/>
          </a:prstGeom>
        </p:spPr>
      </p:pic>
    </p:spTree>
    <p:extLst>
      <p:ext uri="{BB962C8B-B14F-4D97-AF65-F5344CB8AC3E}">
        <p14:creationId xmlns:p14="http://schemas.microsoft.com/office/powerpoint/2010/main" val="381355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Raspberry Pi 3 Model B (latest version)</a:t>
            </a:r>
          </a:p>
        </p:txBody>
      </p:sp>
      <p:sp>
        <p:nvSpPr>
          <p:cNvPr id="3" name="Content Placeholder 2"/>
          <p:cNvSpPr>
            <a:spLocks noGrp="1"/>
          </p:cNvSpPr>
          <p:nvPr>
            <p:ph sz="half" idx="1"/>
          </p:nvPr>
        </p:nvSpPr>
        <p:spPr/>
        <p:txBody>
          <a:bodyPr>
            <a:normAutofit fontScale="62500" lnSpcReduction="20000"/>
          </a:bodyPr>
          <a:lstStyle/>
          <a:p>
            <a:r>
              <a:rPr lang="en-US" dirty="0"/>
              <a:t>It is a microcontroller to interface with various sensors and </a:t>
            </a:r>
            <a:r>
              <a:rPr lang="en-US" dirty="0" smtClean="0"/>
              <a:t>devices via </a:t>
            </a:r>
            <a:r>
              <a:rPr lang="en-US" dirty="0"/>
              <a:t>control circuit. </a:t>
            </a:r>
            <a:endParaRPr lang="en-US" dirty="0" smtClean="0"/>
          </a:p>
          <a:p>
            <a:r>
              <a:rPr lang="en-US" dirty="0" smtClean="0"/>
              <a:t>Raspberry </a:t>
            </a:r>
            <a:r>
              <a:rPr lang="en-US" dirty="0"/>
              <a:t>PI uses </a:t>
            </a:r>
            <a:r>
              <a:rPr lang="en-US" dirty="0" smtClean="0"/>
              <a:t>GPIO pins </a:t>
            </a:r>
            <a:r>
              <a:rPr lang="en-US" dirty="0"/>
              <a:t>to read various sensor data </a:t>
            </a:r>
            <a:r>
              <a:rPr lang="en-US" dirty="0" smtClean="0"/>
              <a:t>and </a:t>
            </a:r>
            <a:r>
              <a:rPr lang="en-US" dirty="0"/>
              <a:t>sends control status to command connected sensors or </a:t>
            </a:r>
            <a:r>
              <a:rPr lang="en-US" dirty="0" smtClean="0"/>
              <a:t>devices</a:t>
            </a:r>
            <a:r>
              <a:rPr lang="en-US" dirty="0"/>
              <a:t>. </a:t>
            </a:r>
            <a:endParaRPr lang="en-US" dirty="0" smtClean="0"/>
          </a:p>
          <a:p>
            <a:r>
              <a:rPr lang="en-US" dirty="0" smtClean="0"/>
              <a:t>These </a:t>
            </a:r>
            <a:r>
              <a:rPr lang="en-US" dirty="0"/>
              <a:t>processes are implemented by Python programming language. </a:t>
            </a:r>
            <a:endParaRPr lang="en-US" dirty="0" smtClean="0"/>
          </a:p>
          <a:p>
            <a:r>
              <a:rPr lang="en-US" dirty="0" smtClean="0"/>
              <a:t>In </a:t>
            </a:r>
            <a:r>
              <a:rPr lang="en-US" dirty="0"/>
              <a:t>addition, Raspberry PI stores sensor data in the database (e.g., </a:t>
            </a:r>
            <a:r>
              <a:rPr lang="en-US" dirty="0" err="1"/>
              <a:t>mySQL</a:t>
            </a:r>
            <a:r>
              <a:rPr lang="en-US" dirty="0"/>
              <a:t>) </a:t>
            </a:r>
            <a:r>
              <a:rPr lang="en-US" dirty="0" smtClean="0"/>
              <a:t>periodically.</a:t>
            </a:r>
          </a:p>
          <a:p>
            <a:r>
              <a:rPr lang="en-US" dirty="0" smtClean="0"/>
              <a:t> </a:t>
            </a:r>
            <a:r>
              <a:rPr lang="en-US" dirty="0"/>
              <a:t>In the case that a temperature is higher than a pre-defined threshold, the system will automatically trigger a notification </a:t>
            </a:r>
            <a:r>
              <a:rPr lang="en-US" dirty="0" smtClean="0"/>
              <a:t>system.</a:t>
            </a:r>
          </a:p>
          <a:p>
            <a:r>
              <a:rPr lang="en-US" dirty="0" smtClean="0"/>
              <a:t> </a:t>
            </a:r>
            <a:r>
              <a:rPr lang="en-US" dirty="0"/>
              <a:t>Moreover, Raspberry PI provides </a:t>
            </a:r>
            <a:r>
              <a:rPr lang="en-US" dirty="0" err="1"/>
              <a:t>WiFi</a:t>
            </a:r>
            <a:r>
              <a:rPr lang="en-US" dirty="0"/>
              <a:t>/LAN to connect to the Internet. It is always connected to related users</a:t>
            </a:r>
          </a:p>
        </p:txBody>
      </p:sp>
      <p:sp>
        <p:nvSpPr>
          <p:cNvPr id="4" name="Content Placeholder 3"/>
          <p:cNvSpPr>
            <a:spLocks noGrp="1"/>
          </p:cNvSpPr>
          <p:nvPr>
            <p:ph sz="half" idx="2"/>
          </p:nvPr>
        </p:nvSpPr>
        <p:spPr/>
        <p:txBody>
          <a:bodyPr>
            <a:normAutofit fontScale="62500" lnSpcReduction="20000"/>
          </a:bodyPr>
          <a:lstStyle/>
          <a:p>
            <a:r>
              <a:rPr lang="en-US" dirty="0"/>
              <a:t>Figure  </a:t>
            </a:r>
            <a:r>
              <a:rPr lang="en-US" dirty="0" smtClean="0"/>
              <a:t>below (as </a:t>
            </a:r>
            <a:r>
              <a:rPr lang="en-US" dirty="0"/>
              <a:t>implemented on the responsive web based) shows that the temperature in a server room is recorded in every 5-10 minutes (this value can be reconfigured).</a:t>
            </a:r>
          </a:p>
          <a:p>
            <a:endParaRPr lang="en-US" dirty="0"/>
          </a:p>
        </p:txBody>
      </p:sp>
      <p:pic>
        <p:nvPicPr>
          <p:cNvPr id="5" name="Picture 4"/>
          <p:cNvPicPr>
            <a:picLocks noChangeAspect="1"/>
          </p:cNvPicPr>
          <p:nvPr/>
        </p:nvPicPr>
        <p:blipFill>
          <a:blip r:embed="rId2"/>
          <a:stretch>
            <a:fillRect/>
          </a:stretch>
        </p:blipFill>
        <p:spPr>
          <a:xfrm>
            <a:off x="6750578" y="3420533"/>
            <a:ext cx="3381375" cy="2641600"/>
          </a:xfrm>
          <a:prstGeom prst="rect">
            <a:avLst/>
          </a:prstGeom>
        </p:spPr>
      </p:pic>
    </p:spTree>
    <p:extLst>
      <p:ext uri="{BB962C8B-B14F-4D97-AF65-F5344CB8AC3E}">
        <p14:creationId xmlns:p14="http://schemas.microsoft.com/office/powerpoint/2010/main" val="180139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 System</a:t>
            </a:r>
            <a:endParaRPr lang="en-US" dirty="0"/>
          </a:p>
        </p:txBody>
      </p:sp>
      <p:sp>
        <p:nvSpPr>
          <p:cNvPr id="3" name="Content Placeholder 2"/>
          <p:cNvSpPr>
            <a:spLocks noGrp="1"/>
          </p:cNvSpPr>
          <p:nvPr>
            <p:ph idx="1"/>
          </p:nvPr>
        </p:nvSpPr>
        <p:spPr>
          <a:xfrm>
            <a:off x="1295401" y="2556932"/>
            <a:ext cx="9110132" cy="3318936"/>
          </a:xfrm>
        </p:spPr>
        <p:txBody>
          <a:bodyPr>
            <a:normAutofit fontScale="92500"/>
          </a:bodyPr>
          <a:lstStyle/>
          <a:p>
            <a:r>
              <a:rPr lang="en-US" dirty="0"/>
              <a:t>A notification system runs on Raspberry PI by </a:t>
            </a:r>
            <a:r>
              <a:rPr lang="en-US" dirty="0" smtClean="0"/>
              <a:t>Cacti. </a:t>
            </a:r>
            <a:r>
              <a:rPr lang="en-US" dirty="0"/>
              <a:t>Cacti is a front-end </a:t>
            </a:r>
            <a:r>
              <a:rPr lang="en-US" dirty="0" err="1"/>
              <a:t>RRDtool</a:t>
            </a:r>
            <a:r>
              <a:rPr lang="en-US" dirty="0"/>
              <a:t> that gets the data from a database server and generates </a:t>
            </a:r>
            <a:r>
              <a:rPr lang="en-US" dirty="0" smtClean="0"/>
              <a:t>graphs.</a:t>
            </a:r>
          </a:p>
          <a:p>
            <a:r>
              <a:rPr lang="en-US" dirty="0"/>
              <a:t>Facebook is </a:t>
            </a:r>
            <a:r>
              <a:rPr lang="en-US" dirty="0" smtClean="0"/>
              <a:t>chosen </a:t>
            </a:r>
            <a:r>
              <a:rPr lang="en-US" dirty="0"/>
              <a:t>as a notification system since Facebook allows us to create a custom group and adds responsible members to receive alert or notification. </a:t>
            </a:r>
            <a:endParaRPr lang="en-US" dirty="0" smtClean="0"/>
          </a:p>
          <a:p>
            <a:r>
              <a:rPr lang="en-US" dirty="0" smtClean="0"/>
              <a:t>It </a:t>
            </a:r>
            <a:r>
              <a:rPr lang="en-US" dirty="0"/>
              <a:t>is added and linked to the notification system by Cacti using a custom email </a:t>
            </a:r>
            <a:endParaRPr lang="en-US" dirty="0" smtClean="0"/>
          </a:p>
          <a:p>
            <a:r>
              <a:rPr lang="en-US" dirty="0"/>
              <a:t>When an email is trigged, Facebook will alert users immediately and automatically. In a similar manner, Twitter and Google plus provide application programming interfaces that can post notification messages to users directly</a:t>
            </a:r>
          </a:p>
        </p:txBody>
      </p:sp>
    </p:spTree>
    <p:extLst>
      <p:ext uri="{BB962C8B-B14F-4D97-AF65-F5344CB8AC3E}">
        <p14:creationId xmlns:p14="http://schemas.microsoft.com/office/powerpoint/2010/main" val="1380365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Office</a:t>
            </a:r>
            <a:endParaRPr lang="en-US" dirty="0"/>
          </a:p>
        </p:txBody>
      </p:sp>
      <p:sp>
        <p:nvSpPr>
          <p:cNvPr id="3" name="Content Placeholder 2"/>
          <p:cNvSpPr>
            <a:spLocks noGrp="1"/>
          </p:cNvSpPr>
          <p:nvPr>
            <p:ph idx="1"/>
          </p:nvPr>
        </p:nvSpPr>
        <p:spPr>
          <a:xfrm>
            <a:off x="1295401" y="2556931"/>
            <a:ext cx="9601196" cy="3657601"/>
          </a:xfrm>
        </p:spPr>
        <p:txBody>
          <a:bodyPr>
            <a:normAutofit fontScale="85000" lnSpcReduction="10000"/>
          </a:bodyPr>
          <a:lstStyle/>
          <a:p>
            <a:r>
              <a:rPr lang="en-US" dirty="0" smtClean="0"/>
              <a:t>As a facility manager/ monitor , he can find that </a:t>
            </a:r>
          </a:p>
          <a:p>
            <a:pPr lvl="1"/>
            <a:r>
              <a:rPr lang="en-US" dirty="0" smtClean="0"/>
              <a:t>how many people are in and out?</a:t>
            </a:r>
          </a:p>
          <a:p>
            <a:pPr lvl="1"/>
            <a:r>
              <a:rPr lang="en-US" dirty="0" smtClean="0"/>
              <a:t>Movements including human breathing</a:t>
            </a:r>
          </a:p>
          <a:p>
            <a:r>
              <a:rPr lang="en-US" dirty="0" smtClean="0"/>
              <a:t>Activate the visual display system (Digital Signage) automatically, guide and send alerts via (….,)</a:t>
            </a:r>
          </a:p>
          <a:p>
            <a:pPr lvl="1"/>
            <a:r>
              <a:rPr lang="en-US" dirty="0" smtClean="0"/>
              <a:t>Directions to exit </a:t>
            </a:r>
          </a:p>
          <a:p>
            <a:pPr lvl="1"/>
            <a:r>
              <a:rPr lang="en-US" dirty="0" smtClean="0"/>
              <a:t>Internal and external emergency contact numbers</a:t>
            </a:r>
          </a:p>
          <a:p>
            <a:pPr lvl="1"/>
            <a:r>
              <a:rPr lang="en-US" dirty="0" smtClean="0"/>
              <a:t>Oxygen mask </a:t>
            </a:r>
          </a:p>
          <a:p>
            <a:pPr lvl="1"/>
            <a:r>
              <a:rPr lang="en-US" dirty="0" smtClean="0"/>
              <a:t>Recognize the voice and help them ( Voice Recognition )</a:t>
            </a:r>
          </a:p>
          <a:p>
            <a:pPr lvl="1"/>
            <a:r>
              <a:rPr lang="en-US" dirty="0" smtClean="0"/>
              <a:t>Activate the doors open , emergency voice evacuation system, firefighter telephone system</a:t>
            </a:r>
          </a:p>
          <a:p>
            <a:pPr lvl="1"/>
            <a:endParaRPr lang="en-US" dirty="0" smtClean="0"/>
          </a:p>
          <a:p>
            <a:pPr lvl="1"/>
            <a:endParaRPr lang="en-US" dirty="0"/>
          </a:p>
        </p:txBody>
      </p:sp>
    </p:spTree>
    <p:extLst>
      <p:ext uri="{BB962C8B-B14F-4D97-AF65-F5344CB8AC3E}">
        <p14:creationId xmlns:p14="http://schemas.microsoft.com/office/powerpoint/2010/main" val="67069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based pop-up alerts (At office)</a:t>
            </a:r>
            <a:endParaRPr lang="en-US" dirty="0"/>
          </a:p>
        </p:txBody>
      </p:sp>
      <p:sp>
        <p:nvSpPr>
          <p:cNvPr id="3" name="Content Placeholder 2"/>
          <p:cNvSpPr>
            <a:spLocks noGrp="1"/>
          </p:cNvSpPr>
          <p:nvPr>
            <p:ph idx="1"/>
          </p:nvPr>
        </p:nvSpPr>
        <p:spPr/>
        <p:txBody>
          <a:bodyPr/>
          <a:lstStyle/>
          <a:p>
            <a:r>
              <a:rPr lang="en-US" dirty="0"/>
              <a:t>Messages can be disseminated to networked desktops and laptops via browser-based pop-up </a:t>
            </a:r>
            <a:r>
              <a:rPr lang="en-US" dirty="0" smtClean="0"/>
              <a:t>alerts</a:t>
            </a:r>
          </a:p>
          <a:p>
            <a:r>
              <a:rPr lang="en-US" dirty="0"/>
              <a:t>These will pop up regardless of the application in use on screen. </a:t>
            </a:r>
            <a:endParaRPr lang="en-US" dirty="0" smtClean="0"/>
          </a:p>
          <a:p>
            <a:r>
              <a:rPr lang="en-US" dirty="0" smtClean="0"/>
              <a:t>Mobile </a:t>
            </a:r>
            <a:r>
              <a:rPr lang="en-US" dirty="0"/>
              <a:t>dashboards enable users to respond to alerts or initiate alerting and response plans with the touch of a button on their mobile device</a:t>
            </a:r>
            <a:r>
              <a:rPr lang="en-US" dirty="0" smtClean="0"/>
              <a:t>.</a:t>
            </a:r>
          </a:p>
          <a:p>
            <a:r>
              <a:rPr lang="en-US" dirty="0"/>
              <a:t>It can be a direction leading them to a new re-route, nearest exit signs or the location of fire extinguishers in case of fire.</a:t>
            </a:r>
            <a:endParaRPr lang="en-US" dirty="0"/>
          </a:p>
        </p:txBody>
      </p:sp>
    </p:spTree>
    <p:extLst>
      <p:ext uri="{BB962C8B-B14F-4D97-AF65-F5344CB8AC3E}">
        <p14:creationId xmlns:p14="http://schemas.microsoft.com/office/powerpoint/2010/main" val="20699893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1682</TotalTime>
  <Words>808</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Garamond</vt:lpstr>
      <vt:lpstr>Organic</vt:lpstr>
      <vt:lpstr>Situational Awareness</vt:lpstr>
      <vt:lpstr>Complex / Mall</vt:lpstr>
      <vt:lpstr>Devices integration with social networks</vt:lpstr>
      <vt:lpstr>Devices integration with social networks</vt:lpstr>
      <vt:lpstr>Raspberry Pi 3 Model B (latest version)</vt:lpstr>
      <vt:lpstr>Raspberry Pi 3 Model B (latest version)</vt:lpstr>
      <vt:lpstr>Notification System</vt:lpstr>
      <vt:lpstr>At Office</vt:lpstr>
      <vt:lpstr>Browser based pop-up alerts (At office)</vt:lpstr>
      <vt:lpstr>Digital signage</vt:lpstr>
      <vt:lpstr>Asset Management Software</vt:lpstr>
      <vt:lpstr>At Outside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Anitha</dc:creator>
  <cp:lastModifiedBy>P, Anitha</cp:lastModifiedBy>
  <cp:revision>53</cp:revision>
  <dcterms:created xsi:type="dcterms:W3CDTF">2017-02-02T05:36:10Z</dcterms:created>
  <dcterms:modified xsi:type="dcterms:W3CDTF">2017-02-03T09:38:20Z</dcterms:modified>
</cp:coreProperties>
</file>