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75" r:id="rId7"/>
    <p:sldId id="261" r:id="rId8"/>
    <p:sldId id="268" r:id="rId9"/>
    <p:sldId id="270" r:id="rId10"/>
    <p:sldId id="271" r:id="rId11"/>
    <p:sldId id="272" r:id="rId12"/>
    <p:sldId id="273" r:id="rId13"/>
    <p:sldId id="279" r:id="rId14"/>
    <p:sldId id="262" r:id="rId15"/>
    <p:sldId id="276" r:id="rId16"/>
    <p:sldId id="277" r:id="rId17"/>
    <p:sldId id="278" r:id="rId18"/>
    <p:sldId id="263" r:id="rId19"/>
    <p:sldId id="264" r:id="rId20"/>
    <p:sldId id="265" r:id="rId21"/>
    <p:sldId id="266" r:id="rId22"/>
    <p:sldId id="280" r:id="rId23"/>
    <p:sldId id="267"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3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1/30/2017</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1/30/2017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1/30/2017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1/30/2017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1/30/2017</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amtelco1call.wordpress.com/category/1call/red-alert-emergency-notification-and-social-media/" TargetMode="External"/><Relationship Id="rId3" Type="http://schemas.openxmlformats.org/officeDocument/2006/relationships/hyperlink" Target="https://microsoft.github.io/techcasestudies/iot/2016/11/23/SkyAlert_English-Version.html" TargetMode="External"/><Relationship Id="rId7" Type="http://schemas.openxmlformats.org/officeDocument/2006/relationships/hyperlink" Target="https://support.twitter.com/articles/76915" TargetMode="External"/><Relationship Id="rId2" Type="http://schemas.openxmlformats.org/officeDocument/2006/relationships/hyperlink" Target="https://www.linkedin.com/pulse/nimbus-cloud-based-fire-alarm-management-oliver-newman" TargetMode="External"/><Relationship Id="rId1" Type="http://schemas.openxmlformats.org/officeDocument/2006/relationships/slideLayout" Target="../slideLayouts/slideLayout2.xml"/><Relationship Id="rId6" Type="http://schemas.openxmlformats.org/officeDocument/2006/relationships/hyperlink" Target="http://www.redalertsystem.com/demos.php" TargetMode="External"/><Relationship Id="rId5" Type="http://schemas.openxmlformats.org/officeDocument/2006/relationships/hyperlink" Target="http://www.redalertsystem.com/" TargetMode="External"/><Relationship Id="rId4" Type="http://schemas.openxmlformats.org/officeDocument/2006/relationships/hyperlink" Target="http://api.internetcollaboratif.info/" TargetMode="External"/><Relationship Id="rId9" Type="http://schemas.openxmlformats.org/officeDocument/2006/relationships/hyperlink" Target="https://developers.facebook.com/docs/graph-api/reference/user/notification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www.facebook.com/" TargetMode="External"/><Relationship Id="rId2" Type="http://schemas.openxmlformats.org/officeDocument/2006/relationships/hyperlink" Target="http://www.recode.net/"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Wireless fire systems</a:t>
            </a:r>
            <a:endParaRPr lang="en-US" dirty="0"/>
          </a:p>
        </p:txBody>
      </p:sp>
      <p:sp>
        <p:nvSpPr>
          <p:cNvPr id="3" name="Subtitle 2"/>
          <p:cNvSpPr>
            <a:spLocks noGrp="1"/>
          </p:cNvSpPr>
          <p:nvPr>
            <p:ph type="subTitle" idx="1"/>
          </p:nvPr>
        </p:nvSpPr>
        <p:spPr/>
        <p:txBody>
          <a:bodyPr/>
          <a:lstStyle/>
          <a:p>
            <a:r>
              <a:rPr lang="en-US" dirty="0" smtClean="0"/>
              <a:t>Fire safety</a:t>
            </a:r>
            <a:endParaRPr lang="en-US" dirty="0"/>
          </a:p>
        </p:txBody>
      </p:sp>
      <p:sp>
        <p:nvSpPr>
          <p:cNvPr id="4" name="TextBox 3"/>
          <p:cNvSpPr txBox="1"/>
          <p:nvPr/>
        </p:nvSpPr>
        <p:spPr>
          <a:xfrm>
            <a:off x="7535333" y="4241800"/>
            <a:ext cx="1888067" cy="646331"/>
          </a:xfrm>
          <a:prstGeom prst="rect">
            <a:avLst/>
          </a:prstGeom>
          <a:noFill/>
        </p:spPr>
        <p:txBody>
          <a:bodyPr wrap="square" rtlCol="0">
            <a:spAutoFit/>
          </a:bodyPr>
          <a:lstStyle/>
          <a:p>
            <a:r>
              <a:rPr lang="en-US" dirty="0" smtClean="0"/>
              <a:t>    Presented By</a:t>
            </a:r>
          </a:p>
          <a:p>
            <a:r>
              <a:rPr lang="en-US"/>
              <a:t> </a:t>
            </a:r>
            <a:r>
              <a:rPr lang="en-US" smtClean="0"/>
              <a:t>     </a:t>
            </a:r>
            <a:r>
              <a:rPr lang="en-US" dirty="0" smtClean="0"/>
              <a:t>P.ANITHA</a:t>
            </a:r>
            <a:endParaRPr lang="en-US" dirty="0"/>
          </a:p>
        </p:txBody>
      </p:sp>
    </p:spTree>
    <p:extLst>
      <p:ext uri="{BB962C8B-B14F-4D97-AF65-F5344CB8AC3E}">
        <p14:creationId xmlns:p14="http://schemas.microsoft.com/office/powerpoint/2010/main" val="874268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cap="all" dirty="0"/>
              <a:t>NIMBUS FIRE ALARM MANAGEMENT</a:t>
            </a:r>
            <a:endParaRPr lang="en-US" dirty="0"/>
          </a:p>
        </p:txBody>
      </p:sp>
      <p:sp>
        <p:nvSpPr>
          <p:cNvPr id="3" name="Content Placeholder 2"/>
          <p:cNvSpPr>
            <a:spLocks noGrp="1"/>
          </p:cNvSpPr>
          <p:nvPr>
            <p:ph sz="half" idx="1"/>
          </p:nvPr>
        </p:nvSpPr>
        <p:spPr/>
        <p:txBody>
          <a:bodyPr>
            <a:normAutofit lnSpcReduction="10000"/>
          </a:bodyPr>
          <a:lstStyle/>
          <a:p>
            <a:r>
              <a:rPr lang="en-US" dirty="0"/>
              <a:t>The flexible web browser Nimbus interface provides you with complete visibility of all your fire alarm activity through a common presentation format. Data can be integrated with your existing desktop applications with standard Copy, CSV, Excel, PDF &amp; Print tools.</a:t>
            </a:r>
          </a:p>
        </p:txBody>
      </p:sp>
      <p:pic>
        <p:nvPicPr>
          <p:cNvPr id="5" name="Content Placeholder 4"/>
          <p:cNvPicPr>
            <a:picLocks noGrp="1" noChangeAspect="1"/>
          </p:cNvPicPr>
          <p:nvPr>
            <p:ph sz="half" idx="2"/>
          </p:nvPr>
        </p:nvPicPr>
        <p:blipFill>
          <a:blip r:embed="rId2"/>
          <a:stretch>
            <a:fillRect/>
          </a:stretch>
        </p:blipFill>
        <p:spPr>
          <a:xfrm>
            <a:off x="6181725" y="2560320"/>
            <a:ext cx="4718050" cy="3011126"/>
          </a:xfrm>
          <a:prstGeom prst="rect">
            <a:avLst/>
          </a:prstGeom>
        </p:spPr>
      </p:pic>
    </p:spTree>
    <p:extLst>
      <p:ext uri="{BB962C8B-B14F-4D97-AF65-F5344CB8AC3E}">
        <p14:creationId xmlns:p14="http://schemas.microsoft.com/office/powerpoint/2010/main" val="1229767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REPORTS</a:t>
            </a:r>
            <a:endParaRPr lang="en-US" dirty="0"/>
          </a:p>
        </p:txBody>
      </p:sp>
      <p:sp>
        <p:nvSpPr>
          <p:cNvPr id="3" name="Content Placeholder 2"/>
          <p:cNvSpPr>
            <a:spLocks noGrp="1"/>
          </p:cNvSpPr>
          <p:nvPr>
            <p:ph idx="1"/>
          </p:nvPr>
        </p:nvSpPr>
        <p:spPr/>
        <p:txBody>
          <a:bodyPr/>
          <a:lstStyle/>
          <a:p>
            <a:r>
              <a:rPr lang="en-US" dirty="0"/>
              <a:t>Generate reports based on Weekly Testing, Servicing and Live activity. Users may also generate specific reports based on their own search criteria; Date/Time, Mode, Event, Panel, Loop, Device and any protocol parameter. The common web page interface simplifies the generation of reports and allows data export to; Copy, CSV, Excel, PDF or Print tools.</a:t>
            </a:r>
          </a:p>
        </p:txBody>
      </p:sp>
    </p:spTree>
    <p:extLst>
      <p:ext uri="{BB962C8B-B14F-4D97-AF65-F5344CB8AC3E}">
        <p14:creationId xmlns:p14="http://schemas.microsoft.com/office/powerpoint/2010/main" val="578380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NOTIFICATIONS</a:t>
            </a:r>
            <a:endParaRPr lang="en-US" dirty="0"/>
          </a:p>
        </p:txBody>
      </p:sp>
      <p:sp>
        <p:nvSpPr>
          <p:cNvPr id="3" name="Content Placeholder 2"/>
          <p:cNvSpPr>
            <a:spLocks noGrp="1"/>
          </p:cNvSpPr>
          <p:nvPr>
            <p:ph idx="1"/>
          </p:nvPr>
        </p:nvSpPr>
        <p:spPr/>
        <p:txBody>
          <a:bodyPr/>
          <a:lstStyle/>
          <a:p>
            <a:r>
              <a:rPr lang="en-US" dirty="0"/>
              <a:t>Event notifications can be sent via email, mobile phone application and secure I.P. to any number of recipients based on the Fire Alarm event types; Fire, Pre Fire, Fault, Isolation, Disablement etc. Each event notification details the event action, the associated control panel descriptive labels and protocol data. Notifications are triggered and processed immediately.</a:t>
            </a:r>
          </a:p>
        </p:txBody>
      </p:sp>
    </p:spTree>
    <p:extLst>
      <p:ext uri="{BB962C8B-B14F-4D97-AF65-F5344CB8AC3E}">
        <p14:creationId xmlns:p14="http://schemas.microsoft.com/office/powerpoint/2010/main" val="3867791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Any number of systems</a:t>
            </a:r>
            <a:br>
              <a:rPr lang="en-US" dirty="0"/>
            </a:br>
            <a:endParaRPr lang="en-US" dirty="0"/>
          </a:p>
        </p:txBody>
      </p:sp>
      <p:sp>
        <p:nvSpPr>
          <p:cNvPr id="3" name="Content Placeholder 2"/>
          <p:cNvSpPr>
            <a:spLocks noGrp="1"/>
          </p:cNvSpPr>
          <p:nvPr>
            <p:ph idx="1"/>
          </p:nvPr>
        </p:nvSpPr>
        <p:spPr/>
        <p:txBody>
          <a:bodyPr/>
          <a:lstStyle/>
          <a:p>
            <a:pPr fontAlgn="base"/>
            <a:r>
              <a:rPr lang="en-US" dirty="0" smtClean="0"/>
              <a:t>Managing </a:t>
            </a:r>
            <a:r>
              <a:rPr lang="en-US" dirty="0"/>
              <a:t>any number of disparate Fire Alarm systems can be time consuming and prone to errors, especially if the systems are spread over a large area and serviced &amp; maintained by different companies. </a:t>
            </a:r>
            <a:endParaRPr lang="en-US" dirty="0" smtClean="0"/>
          </a:p>
          <a:p>
            <a:pPr fontAlgn="base"/>
            <a:r>
              <a:rPr lang="en-US" dirty="0" smtClean="0"/>
              <a:t>Nimbus centralizes </a:t>
            </a:r>
            <a:r>
              <a:rPr lang="en-US" dirty="0"/>
              <a:t>all your Fire Alarm systems activity through a single cross platform management tool detailing electronic history of the Fire Alarm throughout its use and life.</a:t>
            </a:r>
          </a:p>
          <a:p>
            <a:endParaRPr lang="en-US" dirty="0"/>
          </a:p>
        </p:txBody>
      </p:sp>
    </p:spTree>
    <p:extLst>
      <p:ext uri="{BB962C8B-B14F-4D97-AF65-F5344CB8AC3E}">
        <p14:creationId xmlns:p14="http://schemas.microsoft.com/office/powerpoint/2010/main" val="1962875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0029" y="767949"/>
            <a:ext cx="9601196" cy="945522"/>
          </a:xfrm>
        </p:spPr>
        <p:txBody>
          <a:bodyPr/>
          <a:lstStyle/>
          <a:p>
            <a:r>
              <a:rPr lang="en-US" dirty="0"/>
              <a:t>t</a:t>
            </a:r>
            <a:r>
              <a:rPr lang="en-US" dirty="0" smtClean="0"/>
              <a:t>6 API</a:t>
            </a:r>
            <a:endParaRPr lang="en-US" dirty="0"/>
          </a:p>
        </p:txBody>
      </p:sp>
      <p:sp>
        <p:nvSpPr>
          <p:cNvPr id="3" name="Content Placeholder 2"/>
          <p:cNvSpPr>
            <a:spLocks noGrp="1"/>
          </p:cNvSpPr>
          <p:nvPr>
            <p:ph idx="1"/>
          </p:nvPr>
        </p:nvSpPr>
        <p:spPr>
          <a:xfrm>
            <a:off x="1295401" y="1574800"/>
            <a:ext cx="9601196" cy="4301068"/>
          </a:xfrm>
        </p:spPr>
        <p:txBody>
          <a:bodyPr>
            <a:normAutofit fontScale="92500" lnSpcReduction="10000"/>
          </a:bodyPr>
          <a:lstStyle/>
          <a:p>
            <a:r>
              <a:rPr lang="en-US" dirty="0"/>
              <a:t>t6 is </a:t>
            </a:r>
            <a:r>
              <a:rPr lang="en-US" dirty="0" smtClean="0"/>
              <a:t>an Open-Source API and </a:t>
            </a:r>
            <a:r>
              <a:rPr lang="en-US" dirty="0"/>
              <a:t>can be </a:t>
            </a:r>
            <a:r>
              <a:rPr lang="en-US" dirty="0" smtClean="0"/>
              <a:t>installed </a:t>
            </a:r>
            <a:r>
              <a:rPr lang="en-US" dirty="0"/>
              <a:t>on your own server </a:t>
            </a:r>
            <a:endParaRPr lang="en-US" dirty="0" smtClean="0"/>
          </a:p>
          <a:p>
            <a:r>
              <a:rPr lang="en-US" dirty="0" smtClean="0"/>
              <a:t>Vendor – American Petroleum Institute ( API  )</a:t>
            </a:r>
          </a:p>
          <a:p>
            <a:r>
              <a:rPr lang="en-US" dirty="0" smtClean="0"/>
              <a:t>T6 API</a:t>
            </a:r>
          </a:p>
          <a:p>
            <a:pPr lvl="1"/>
            <a:r>
              <a:rPr lang="en-US" dirty="0" smtClean="0"/>
              <a:t>Monitor your systems</a:t>
            </a:r>
          </a:p>
          <a:p>
            <a:pPr lvl="1"/>
            <a:r>
              <a:rPr lang="en-US" dirty="0" smtClean="0"/>
              <a:t>Control your own data via API</a:t>
            </a:r>
          </a:p>
          <a:p>
            <a:pPr lvl="1"/>
            <a:r>
              <a:rPr lang="en-US" dirty="0" smtClean="0"/>
              <a:t>Make decision (Actions triggered on events)</a:t>
            </a:r>
          </a:p>
          <a:p>
            <a:pPr lvl="1"/>
            <a:r>
              <a:rPr lang="en-US" dirty="0"/>
              <a:t>Objects controls Flows in your </a:t>
            </a:r>
            <a:r>
              <a:rPr lang="en-US" dirty="0" smtClean="0"/>
              <a:t>shelves - </a:t>
            </a:r>
            <a:r>
              <a:rPr lang="en-US" dirty="0"/>
              <a:t>Define your own Object and Flows. Objects can store data to multiple Flows</a:t>
            </a:r>
            <a:r>
              <a:rPr lang="en-US" dirty="0" smtClean="0"/>
              <a:t>.</a:t>
            </a:r>
          </a:p>
          <a:p>
            <a:pPr lvl="1"/>
            <a:r>
              <a:rPr lang="en-US" dirty="0" smtClean="0"/>
              <a:t>Snippets to customize dashboards - </a:t>
            </a:r>
            <a:r>
              <a:rPr lang="en-US" dirty="0"/>
              <a:t>Snippets for re-usable and embeddable containers</a:t>
            </a:r>
            <a:r>
              <a:rPr lang="en-US" dirty="0" smtClean="0"/>
              <a:t>.</a:t>
            </a:r>
          </a:p>
          <a:p>
            <a:pPr lvl="1"/>
            <a:r>
              <a:rPr lang="en-US" dirty="0" smtClean="0"/>
              <a:t>Dashboards view to graph your data - </a:t>
            </a:r>
            <a:r>
              <a:rPr lang="en-US" dirty="0"/>
              <a:t>Data are displayed as graphs and included into Dashboards.</a:t>
            </a:r>
          </a:p>
          <a:p>
            <a:pPr lvl="1"/>
            <a:endParaRPr lang="en-US" dirty="0" smtClean="0"/>
          </a:p>
          <a:p>
            <a:pPr lvl="1"/>
            <a:endParaRPr lang="en-US" dirty="0"/>
          </a:p>
        </p:txBody>
      </p:sp>
    </p:spTree>
    <p:extLst>
      <p:ext uri="{BB962C8B-B14F-4D97-AF65-F5344CB8AC3E}">
        <p14:creationId xmlns:p14="http://schemas.microsoft.com/office/powerpoint/2010/main" val="1080993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6 API </a:t>
            </a:r>
            <a:endParaRPr lang="en-US" dirty="0"/>
          </a:p>
        </p:txBody>
      </p:sp>
      <p:sp>
        <p:nvSpPr>
          <p:cNvPr id="3" name="Content Placeholder 2"/>
          <p:cNvSpPr>
            <a:spLocks noGrp="1"/>
          </p:cNvSpPr>
          <p:nvPr>
            <p:ph sz="half" idx="1"/>
          </p:nvPr>
        </p:nvSpPr>
        <p:spPr/>
        <p:txBody>
          <a:bodyPr>
            <a:normAutofit fontScale="92500"/>
          </a:bodyPr>
          <a:lstStyle/>
          <a:p>
            <a:r>
              <a:rPr lang="en-US" dirty="0"/>
              <a:t>Objects </a:t>
            </a:r>
            <a:r>
              <a:rPr lang="en-US" dirty="0" smtClean="0"/>
              <a:t>- sensors </a:t>
            </a:r>
            <a:r>
              <a:rPr lang="en-US" dirty="0"/>
              <a:t>and actuators</a:t>
            </a:r>
          </a:p>
          <a:p>
            <a:r>
              <a:rPr lang="en-US" dirty="0"/>
              <a:t>Physical World is composed on your sensors and actuators. Physical Objects require a virtual Object in t6.</a:t>
            </a:r>
          </a:p>
          <a:p>
            <a:r>
              <a:rPr lang="en-US" dirty="0"/>
              <a:t>Objects in t6 are the virtual nodes of your physical devices. They are sending values from their embedded sensors to the Flows.</a:t>
            </a:r>
          </a:p>
          <a:p>
            <a:endParaRPr lang="en-US" dirty="0"/>
          </a:p>
        </p:txBody>
      </p:sp>
      <p:pic>
        <p:nvPicPr>
          <p:cNvPr id="5" name="Content Placeholder 4"/>
          <p:cNvPicPr>
            <a:picLocks noGrp="1" noChangeAspect="1"/>
          </p:cNvPicPr>
          <p:nvPr>
            <p:ph sz="half" idx="2"/>
          </p:nvPr>
        </p:nvPicPr>
        <p:blipFill>
          <a:blip r:embed="rId2"/>
          <a:stretch>
            <a:fillRect/>
          </a:stretch>
        </p:blipFill>
        <p:spPr>
          <a:xfrm>
            <a:off x="6383380" y="2560638"/>
            <a:ext cx="4314739" cy="3309937"/>
          </a:xfrm>
          <a:prstGeom prst="rect">
            <a:avLst/>
          </a:prstGeom>
        </p:spPr>
      </p:pic>
    </p:spTree>
    <p:extLst>
      <p:ext uri="{BB962C8B-B14F-4D97-AF65-F5344CB8AC3E}">
        <p14:creationId xmlns:p14="http://schemas.microsoft.com/office/powerpoint/2010/main" val="1051037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68867"/>
            <a:ext cx="9601196" cy="880534"/>
          </a:xfrm>
        </p:spPr>
        <p:txBody>
          <a:bodyPr>
            <a:normAutofit fontScale="90000"/>
          </a:bodyPr>
          <a:lstStyle/>
          <a:p>
            <a:r>
              <a:rPr lang="en-US" dirty="0" smtClean="0"/>
              <a:t/>
            </a:r>
            <a:br>
              <a:rPr lang="en-US" dirty="0" smtClean="0"/>
            </a:br>
            <a:r>
              <a:rPr lang="en-US" dirty="0" smtClean="0"/>
              <a:t>Objects </a:t>
            </a:r>
            <a:r>
              <a:rPr lang="en-US" dirty="0"/>
              <a:t>controls Flows in your shelves</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2743200" y="1896533"/>
            <a:ext cx="5909733" cy="4301067"/>
          </a:xfrm>
          <a:prstGeom prst="rect">
            <a:avLst/>
          </a:prstGeom>
        </p:spPr>
      </p:pic>
    </p:spTree>
    <p:extLst>
      <p:ext uri="{BB962C8B-B14F-4D97-AF65-F5344CB8AC3E}">
        <p14:creationId xmlns:p14="http://schemas.microsoft.com/office/powerpoint/2010/main" val="1569845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829734"/>
            <a:ext cx="9601196" cy="982134"/>
          </a:xfrm>
        </p:spPr>
        <p:txBody>
          <a:bodyPr>
            <a:normAutofit fontScale="90000"/>
          </a:bodyPr>
          <a:lstStyle/>
          <a:p>
            <a:r>
              <a:rPr lang="en-US" dirty="0" smtClean="0"/>
              <a:t/>
            </a:r>
            <a:br>
              <a:rPr lang="en-US" dirty="0" smtClean="0"/>
            </a:br>
            <a:r>
              <a:rPr lang="en-US" dirty="0" smtClean="0"/>
              <a:t>Dashboards </a:t>
            </a:r>
            <a:r>
              <a:rPr lang="en-US" dirty="0"/>
              <a:t>view to graph your data</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3276600" y="2040467"/>
            <a:ext cx="5080000" cy="3834871"/>
          </a:xfrm>
          <a:prstGeom prst="rect">
            <a:avLst/>
          </a:prstGeom>
        </p:spPr>
      </p:pic>
    </p:spTree>
    <p:extLst>
      <p:ext uri="{BB962C8B-B14F-4D97-AF65-F5344CB8AC3E}">
        <p14:creationId xmlns:p14="http://schemas.microsoft.com/office/powerpoint/2010/main" val="837297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702047"/>
            <a:ext cx="9601196" cy="920808"/>
          </a:xfrm>
        </p:spPr>
        <p:txBody>
          <a:bodyPr/>
          <a:lstStyle/>
          <a:p>
            <a:r>
              <a:rPr lang="en-US" dirty="0" smtClean="0"/>
              <a:t>How does t6 works?</a:t>
            </a:r>
            <a:endParaRPr lang="en-US" dirty="0"/>
          </a:p>
        </p:txBody>
      </p:sp>
      <p:sp>
        <p:nvSpPr>
          <p:cNvPr id="3" name="Content Placeholder 2"/>
          <p:cNvSpPr>
            <a:spLocks noGrp="1"/>
          </p:cNvSpPr>
          <p:nvPr>
            <p:ph idx="1"/>
          </p:nvPr>
        </p:nvSpPr>
        <p:spPr>
          <a:xfrm>
            <a:off x="1295401" y="2480732"/>
            <a:ext cx="9601196" cy="3395135"/>
          </a:xfrm>
        </p:spPr>
        <p:txBody>
          <a:bodyPr>
            <a:normAutofit fontScale="92500"/>
          </a:bodyPr>
          <a:lstStyle/>
          <a:p>
            <a:r>
              <a:rPr lang="en-US" dirty="0"/>
              <a:t>Objects </a:t>
            </a:r>
            <a:r>
              <a:rPr lang="en-US" dirty="0" smtClean="0"/>
              <a:t>Connected:</a:t>
            </a:r>
          </a:p>
          <a:p>
            <a:pPr lvl="1"/>
            <a:r>
              <a:rPr lang="en-US" dirty="0" smtClean="0"/>
              <a:t>Embedded</a:t>
            </a:r>
            <a:r>
              <a:rPr lang="en-US" dirty="0"/>
              <a:t>, Automatization, Domotic, Sensors, any Objects can be connected and communicate to t6 via API</a:t>
            </a:r>
            <a:r>
              <a:rPr lang="en-US" dirty="0" smtClean="0"/>
              <a:t>.</a:t>
            </a:r>
          </a:p>
          <a:p>
            <a:pPr marL="287338" lvl="1" indent="-287338">
              <a:tabLst>
                <a:tab pos="58738" algn="l"/>
              </a:tabLst>
            </a:pPr>
            <a:r>
              <a:rPr lang="en-US" sz="2400" dirty="0" smtClean="0"/>
              <a:t>Data Flows as time series</a:t>
            </a:r>
          </a:p>
          <a:p>
            <a:pPr marL="744538" lvl="2" indent="-287338">
              <a:tabLst>
                <a:tab pos="58738" algn="l"/>
              </a:tabLst>
            </a:pPr>
            <a:r>
              <a:rPr lang="en-US" sz="2000" dirty="0"/>
              <a:t>Communication becomes easy in the platform with Timestamped values. Flows allows to retrieve and classify data</a:t>
            </a:r>
            <a:r>
              <a:rPr lang="en-US" sz="2000" dirty="0" smtClean="0"/>
              <a:t>.</a:t>
            </a:r>
          </a:p>
          <a:p>
            <a:pPr marL="344488" lvl="2">
              <a:tabLst>
                <a:tab pos="58738" algn="l"/>
              </a:tabLst>
            </a:pPr>
            <a:r>
              <a:rPr lang="en-US" sz="2400" dirty="0" smtClean="0"/>
              <a:t>Tokens for Security</a:t>
            </a:r>
          </a:p>
          <a:p>
            <a:pPr marL="687388" lvl="3">
              <a:tabLst>
                <a:tab pos="58738" algn="l"/>
              </a:tabLst>
            </a:pPr>
            <a:r>
              <a:rPr lang="en-US" sz="2000" dirty="0"/>
              <a:t>Bearer Tokens allows to manage Objects &amp; Flows API. Permissions based on access Tokens.</a:t>
            </a:r>
            <a:endParaRPr lang="en-US" sz="2000" dirty="0" smtClean="0"/>
          </a:p>
          <a:p>
            <a:pPr marL="287338" lvl="1" indent="0">
              <a:buNone/>
            </a:pPr>
            <a:endParaRPr lang="en-US" dirty="0" smtClean="0"/>
          </a:p>
          <a:p>
            <a:pPr marL="287338" lvl="1"/>
            <a:endParaRPr lang="en-US" dirty="0" smtClean="0"/>
          </a:p>
        </p:txBody>
      </p:sp>
    </p:spTree>
    <p:extLst>
      <p:ext uri="{BB962C8B-B14F-4D97-AF65-F5344CB8AC3E}">
        <p14:creationId xmlns:p14="http://schemas.microsoft.com/office/powerpoint/2010/main" val="1911805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t6 works</a:t>
            </a:r>
            <a:r>
              <a:rPr lang="en-US" dirty="0" smtClean="0"/>
              <a:t>? (Contd..)</a:t>
            </a:r>
            <a:endParaRPr lang="en-US" dirty="0"/>
          </a:p>
        </p:txBody>
      </p:sp>
      <p:sp>
        <p:nvSpPr>
          <p:cNvPr id="3" name="Content Placeholder 2"/>
          <p:cNvSpPr>
            <a:spLocks noGrp="1"/>
          </p:cNvSpPr>
          <p:nvPr>
            <p:ph idx="1"/>
          </p:nvPr>
        </p:nvSpPr>
        <p:spPr/>
        <p:txBody>
          <a:bodyPr/>
          <a:lstStyle/>
          <a:p>
            <a:r>
              <a:rPr lang="en-US" dirty="0" smtClean="0"/>
              <a:t>Snippets to graph data</a:t>
            </a:r>
          </a:p>
          <a:p>
            <a:pPr lvl="1"/>
            <a:r>
              <a:rPr lang="en-US" dirty="0"/>
              <a:t>t6 onboard multiple Snippets dedicated to graph your data</a:t>
            </a:r>
            <a:r>
              <a:rPr lang="en-US" dirty="0" smtClean="0"/>
              <a:t>.</a:t>
            </a:r>
          </a:p>
          <a:p>
            <a:pPr marL="58738" lvl="1" indent="398463"/>
            <a:r>
              <a:rPr lang="en-US" sz="2400" dirty="0" smtClean="0"/>
              <a:t>Dashboards</a:t>
            </a:r>
          </a:p>
          <a:p>
            <a:pPr marL="515938" lvl="2" indent="398463"/>
            <a:r>
              <a:rPr lang="en-US" sz="2000" dirty="0"/>
              <a:t>Graphics, data-management, Monitoring, Reporting</a:t>
            </a:r>
            <a:r>
              <a:rPr lang="en-US" sz="2000" dirty="0" smtClean="0"/>
              <a:t>.</a:t>
            </a:r>
          </a:p>
          <a:p>
            <a:pPr marL="515938" lvl="2" indent="-457200"/>
            <a:r>
              <a:rPr lang="en-US" sz="2000" dirty="0" smtClean="0"/>
              <a:t>Decision rules to get smart</a:t>
            </a:r>
          </a:p>
          <a:p>
            <a:pPr marL="858838" lvl="3" indent="-457200"/>
            <a:r>
              <a:rPr lang="en-US" sz="2000" dirty="0"/>
              <a:t>Trigger action from </a:t>
            </a:r>
            <a:r>
              <a:rPr lang="en-US" sz="2000" dirty="0" err="1"/>
              <a:t>Mqtt</a:t>
            </a:r>
            <a:r>
              <a:rPr lang="en-US" sz="2000" dirty="0"/>
              <a:t> and decision-tree. Let's your Objects talk to the platform as events.</a:t>
            </a:r>
          </a:p>
        </p:txBody>
      </p:sp>
    </p:spTree>
    <p:extLst>
      <p:ext uri="{BB962C8B-B14F-4D97-AF65-F5344CB8AC3E}">
        <p14:creationId xmlns:p14="http://schemas.microsoft.com/office/powerpoint/2010/main" val="2773770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887857"/>
          </a:xfrm>
        </p:spPr>
        <p:txBody>
          <a:bodyPr>
            <a:normAutofit/>
          </a:bodyPr>
          <a:lstStyle/>
          <a:p>
            <a:r>
              <a:rPr lang="en-US" dirty="0" smtClean="0"/>
              <a:t>INTRODUCTION</a:t>
            </a:r>
            <a:endParaRPr lang="en-US" dirty="0"/>
          </a:p>
        </p:txBody>
      </p:sp>
      <p:sp>
        <p:nvSpPr>
          <p:cNvPr id="3" name="Content Placeholder 2"/>
          <p:cNvSpPr>
            <a:spLocks noGrp="1"/>
          </p:cNvSpPr>
          <p:nvPr>
            <p:ph idx="1"/>
          </p:nvPr>
        </p:nvSpPr>
        <p:spPr>
          <a:xfrm>
            <a:off x="1295402" y="2548695"/>
            <a:ext cx="9601196" cy="3318936"/>
          </a:xfrm>
        </p:spPr>
        <p:txBody>
          <a:bodyPr/>
          <a:lstStyle/>
          <a:p>
            <a:r>
              <a:rPr lang="en-US" dirty="0" smtClean="0"/>
              <a:t>Automatic fire safety systems are intended to notify the building occupants to evacuate in the event of a fire or emergency,  to prepare the associated systems to control the fire, smoke and to make some other necessary actions.</a:t>
            </a:r>
            <a:endParaRPr lang="en-US" dirty="0"/>
          </a:p>
        </p:txBody>
      </p:sp>
    </p:spTree>
    <p:extLst>
      <p:ext uri="{BB962C8B-B14F-4D97-AF65-F5344CB8AC3E}">
        <p14:creationId xmlns:p14="http://schemas.microsoft.com/office/powerpoint/2010/main" val="10537030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T6 provides IOT Tools</a:t>
            </a:r>
            <a:endParaRPr lang="en-US" dirty="0"/>
          </a:p>
        </p:txBody>
      </p:sp>
      <p:sp>
        <p:nvSpPr>
          <p:cNvPr id="3" name="Content Placeholder 2"/>
          <p:cNvSpPr>
            <a:spLocks noGrp="1"/>
          </p:cNvSpPr>
          <p:nvPr>
            <p:ph idx="1"/>
          </p:nvPr>
        </p:nvSpPr>
        <p:spPr>
          <a:xfrm>
            <a:off x="1295401" y="2446867"/>
            <a:ext cx="9601196" cy="3429001"/>
          </a:xfrm>
        </p:spPr>
        <p:txBody>
          <a:bodyPr>
            <a:normAutofit fontScale="92500" lnSpcReduction="10000"/>
          </a:bodyPr>
          <a:lstStyle/>
          <a:p>
            <a:r>
              <a:rPr lang="en-US" dirty="0" smtClean="0"/>
              <a:t>Sense events</a:t>
            </a:r>
          </a:p>
          <a:p>
            <a:pPr lvl="1"/>
            <a:r>
              <a:rPr lang="en-US" dirty="0"/>
              <a:t>Whether it's your own sensors or external Flows from Internet, sensors collect values and communicate them to t6</a:t>
            </a:r>
            <a:r>
              <a:rPr lang="en-US" dirty="0" smtClean="0"/>
              <a:t>.</a:t>
            </a:r>
          </a:p>
          <a:p>
            <a:pPr marL="58738" lvl="1" indent="398463"/>
            <a:r>
              <a:rPr lang="en-US" sz="2400" dirty="0" smtClean="0"/>
              <a:t>Store values</a:t>
            </a:r>
          </a:p>
          <a:p>
            <a:pPr marL="515938" lvl="2" indent="398463"/>
            <a:r>
              <a:rPr lang="en-US" sz="2000" dirty="0"/>
              <a:t>Data Storage as time-series. SQLite Database for storage and planning to support additional DB in future releases</a:t>
            </a:r>
            <a:r>
              <a:rPr lang="en-US" dirty="0" smtClean="0"/>
              <a:t>.</a:t>
            </a:r>
          </a:p>
          <a:p>
            <a:pPr marL="515938" lvl="2" indent="-396875"/>
            <a:r>
              <a:rPr lang="en-US" sz="2400" dirty="0" smtClean="0"/>
              <a:t>Monitor information</a:t>
            </a:r>
          </a:p>
          <a:p>
            <a:pPr marL="858838" lvl="3" indent="-396875"/>
            <a:r>
              <a:rPr lang="en-US" sz="2000" dirty="0"/>
              <a:t>Real-time dashboards provides control on data captured by the sensors. You can easily monitor and track your data</a:t>
            </a:r>
            <a:r>
              <a:rPr lang="en-US" dirty="0"/>
              <a:t>.</a:t>
            </a:r>
            <a:endParaRPr lang="en-US" dirty="0" smtClean="0"/>
          </a:p>
          <a:p>
            <a:pPr marL="58738" lvl="1" indent="398463">
              <a:tabLst>
                <a:tab pos="58738" algn="l"/>
              </a:tabLst>
            </a:pPr>
            <a:endParaRPr lang="en-US" dirty="0"/>
          </a:p>
        </p:txBody>
      </p:sp>
    </p:spTree>
    <p:extLst>
      <p:ext uri="{BB962C8B-B14F-4D97-AF65-F5344CB8AC3E}">
        <p14:creationId xmlns:p14="http://schemas.microsoft.com/office/powerpoint/2010/main" val="756155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T6 provides IOT </a:t>
            </a:r>
            <a:r>
              <a:rPr lang="en-US" dirty="0" smtClean="0"/>
              <a:t>Tools </a:t>
            </a:r>
            <a:r>
              <a:rPr lang="en-US" dirty="0"/>
              <a:t>(Contd..)</a:t>
            </a:r>
            <a:r>
              <a:rPr lang="en-US" dirty="0" smtClean="0"/>
              <a:t> </a:t>
            </a:r>
            <a:endParaRPr lang="en-US" dirty="0"/>
          </a:p>
        </p:txBody>
      </p:sp>
      <p:sp>
        <p:nvSpPr>
          <p:cNvPr id="3" name="Content Placeholder 2"/>
          <p:cNvSpPr>
            <a:spLocks noGrp="1"/>
          </p:cNvSpPr>
          <p:nvPr>
            <p:ph idx="1"/>
          </p:nvPr>
        </p:nvSpPr>
        <p:spPr/>
        <p:txBody>
          <a:bodyPr/>
          <a:lstStyle/>
          <a:p>
            <a:r>
              <a:rPr lang="en-US" dirty="0" smtClean="0"/>
              <a:t>Customize your dashboards</a:t>
            </a:r>
          </a:p>
          <a:p>
            <a:pPr lvl="1"/>
            <a:r>
              <a:rPr lang="en-US" dirty="0"/>
              <a:t>Snippets displays your data for monitoring and reporting purposes</a:t>
            </a:r>
            <a:r>
              <a:rPr lang="en-US" dirty="0" smtClean="0"/>
              <a:t>.</a:t>
            </a:r>
          </a:p>
          <a:p>
            <a:pPr marL="0" lvl="1" indent="457200"/>
            <a:r>
              <a:rPr lang="en-US" sz="2400" dirty="0" smtClean="0"/>
              <a:t>Alert Notifications</a:t>
            </a:r>
          </a:p>
          <a:p>
            <a:pPr marL="457200" lvl="2" indent="457200"/>
            <a:r>
              <a:rPr lang="en-US" sz="2000" dirty="0"/>
              <a:t>According to your own rules and data values, send alerts via email, SMS, Twitter... Decision-Rule allows you to control your alerts</a:t>
            </a:r>
            <a:r>
              <a:rPr lang="en-US" sz="2000" dirty="0" smtClean="0"/>
              <a:t>.</a:t>
            </a:r>
          </a:p>
          <a:p>
            <a:pPr marL="457200" lvl="2" indent="-457200"/>
            <a:r>
              <a:rPr lang="en-US" sz="2400" dirty="0" smtClean="0"/>
              <a:t>API for developers</a:t>
            </a:r>
          </a:p>
          <a:p>
            <a:pPr marL="800100" lvl="3" indent="-457200"/>
            <a:r>
              <a:rPr lang="en-US" sz="2000" dirty="0"/>
              <a:t>Update events Flows using the Time-series API and remotely manage </a:t>
            </a:r>
            <a:r>
              <a:rPr lang="en-US" sz="2000" dirty="0" smtClean="0"/>
              <a:t>your </a:t>
            </a:r>
            <a:r>
              <a:rPr lang="en-US" sz="2000" dirty="0"/>
              <a:t>data.</a:t>
            </a:r>
          </a:p>
        </p:txBody>
      </p:sp>
    </p:spTree>
    <p:extLst>
      <p:ext uri="{BB962C8B-B14F-4D97-AF65-F5344CB8AC3E}">
        <p14:creationId xmlns:p14="http://schemas.microsoft.com/office/powerpoint/2010/main" val="2432307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956735"/>
          </a:xfrm>
        </p:spPr>
        <p:txBody>
          <a:bodyPr/>
          <a:lstStyle/>
          <a:p>
            <a:r>
              <a:rPr lang="en-US" dirty="0" smtClean="0"/>
              <a:t>REFERENCES</a:t>
            </a:r>
            <a:endParaRPr lang="en-US" dirty="0"/>
          </a:p>
        </p:txBody>
      </p:sp>
      <p:sp>
        <p:nvSpPr>
          <p:cNvPr id="3" name="Content Placeholder 2"/>
          <p:cNvSpPr>
            <a:spLocks noGrp="1"/>
          </p:cNvSpPr>
          <p:nvPr>
            <p:ph idx="1"/>
          </p:nvPr>
        </p:nvSpPr>
        <p:spPr>
          <a:xfrm>
            <a:off x="1295401" y="2455333"/>
            <a:ext cx="9601196" cy="3420535"/>
          </a:xfrm>
        </p:spPr>
        <p:txBody>
          <a:bodyPr>
            <a:normAutofit fontScale="77500" lnSpcReduction="20000"/>
          </a:bodyPr>
          <a:lstStyle/>
          <a:p>
            <a:r>
              <a:rPr lang="en-US" dirty="0">
                <a:hlinkClick r:id="rId2"/>
              </a:rPr>
              <a:t>https://</a:t>
            </a:r>
            <a:r>
              <a:rPr lang="en-US" dirty="0" smtClean="0">
                <a:hlinkClick r:id="rId2"/>
              </a:rPr>
              <a:t>www.linkedin.com/pulse/nimbus-cloud-based-fire-alarm-management-oliver-newman</a:t>
            </a:r>
            <a:endParaRPr lang="en-US" dirty="0" smtClean="0"/>
          </a:p>
          <a:p>
            <a:r>
              <a:rPr lang="en-US" dirty="0">
                <a:hlinkClick r:id="rId3"/>
              </a:rPr>
              <a:t>https://</a:t>
            </a:r>
            <a:r>
              <a:rPr lang="en-US" dirty="0" smtClean="0">
                <a:hlinkClick r:id="rId3"/>
              </a:rPr>
              <a:t>microsoft.github.io/techcasestudies/iot/2016/11/23/SkyAlert_English-Version.html</a:t>
            </a:r>
            <a:endParaRPr lang="en-US" dirty="0" smtClean="0"/>
          </a:p>
          <a:p>
            <a:r>
              <a:rPr lang="en-US" dirty="0">
                <a:hlinkClick r:id="rId4"/>
              </a:rPr>
              <a:t>http://api.internetcollaboratif.info</a:t>
            </a:r>
            <a:r>
              <a:rPr lang="en-US" dirty="0" smtClean="0">
                <a:hlinkClick r:id="rId4"/>
              </a:rPr>
              <a:t>/</a:t>
            </a:r>
            <a:endParaRPr lang="en-US" dirty="0" smtClean="0"/>
          </a:p>
          <a:p>
            <a:r>
              <a:rPr lang="en-US" dirty="0">
                <a:hlinkClick r:id="rId5"/>
              </a:rPr>
              <a:t>http://www.redalertsystem.com</a:t>
            </a:r>
            <a:r>
              <a:rPr lang="en-US" dirty="0" smtClean="0">
                <a:hlinkClick r:id="rId5"/>
              </a:rPr>
              <a:t>/</a:t>
            </a:r>
            <a:endParaRPr lang="en-US" dirty="0" smtClean="0"/>
          </a:p>
          <a:p>
            <a:r>
              <a:rPr lang="en-US" dirty="0">
                <a:hlinkClick r:id="rId6"/>
              </a:rPr>
              <a:t>http://</a:t>
            </a:r>
            <a:r>
              <a:rPr lang="en-US" dirty="0" smtClean="0">
                <a:hlinkClick r:id="rId6"/>
              </a:rPr>
              <a:t>www.redalertsystem.com/demos.php</a:t>
            </a:r>
            <a:endParaRPr lang="en-US" dirty="0" smtClean="0"/>
          </a:p>
          <a:p>
            <a:r>
              <a:rPr lang="en-US" dirty="0">
                <a:hlinkClick r:id="rId7"/>
              </a:rPr>
              <a:t>https://</a:t>
            </a:r>
            <a:r>
              <a:rPr lang="en-US" dirty="0" smtClean="0">
                <a:hlinkClick r:id="rId7"/>
              </a:rPr>
              <a:t>support.twitter.com/articles/76915</a:t>
            </a:r>
            <a:endParaRPr lang="en-US" dirty="0" smtClean="0"/>
          </a:p>
          <a:p>
            <a:r>
              <a:rPr lang="en-US" dirty="0">
                <a:hlinkClick r:id="rId8"/>
              </a:rPr>
              <a:t>https://amtelco1call.wordpress.com/category/1call/red-alert-emergency-notification-and-social-media</a:t>
            </a:r>
            <a:r>
              <a:rPr lang="en-US" dirty="0" smtClean="0">
                <a:hlinkClick r:id="rId8"/>
              </a:rPr>
              <a:t>/</a:t>
            </a:r>
            <a:endParaRPr lang="en-US" dirty="0" smtClean="0"/>
          </a:p>
          <a:p>
            <a:r>
              <a:rPr lang="en-US" dirty="0">
                <a:hlinkClick r:id="rId9"/>
              </a:rPr>
              <a:t>https://</a:t>
            </a:r>
            <a:r>
              <a:rPr lang="en-US" dirty="0" smtClean="0">
                <a:hlinkClick r:id="rId9"/>
              </a:rPr>
              <a:t>developers.facebook.com/docs/graph-api/reference/user/notifications</a:t>
            </a:r>
            <a:endParaRPr lang="en-US" dirty="0" smtClean="0"/>
          </a:p>
          <a:p>
            <a:endParaRPr lang="en-US" dirty="0" smtClean="0"/>
          </a:p>
          <a:p>
            <a:endParaRPr lang="en-US" dirty="0"/>
          </a:p>
        </p:txBody>
      </p:sp>
    </p:spTree>
    <p:extLst>
      <p:ext uri="{BB962C8B-B14F-4D97-AF65-F5344CB8AC3E}">
        <p14:creationId xmlns:p14="http://schemas.microsoft.com/office/powerpoint/2010/main" val="2427497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9" y="3166532"/>
            <a:ext cx="9601196" cy="1303867"/>
          </a:xfrm>
        </p:spPr>
        <p:txBody>
          <a:bodyPr/>
          <a:lstStyle/>
          <a:p>
            <a:r>
              <a:rPr lang="en-US" dirty="0" smtClean="0"/>
              <a:t>Thank you</a:t>
            </a:r>
            <a:endParaRPr lang="en-US" dirty="0"/>
          </a:p>
        </p:txBody>
      </p:sp>
    </p:spTree>
    <p:extLst>
      <p:ext uri="{BB962C8B-B14F-4D97-AF65-F5344CB8AC3E}">
        <p14:creationId xmlns:p14="http://schemas.microsoft.com/office/powerpoint/2010/main" val="1651912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81726"/>
            <a:ext cx="9144000" cy="1941094"/>
          </a:xfrm>
        </p:spPr>
        <p:txBody>
          <a:bodyPr>
            <a:normAutofit/>
          </a:bodyPr>
          <a:lstStyle/>
          <a:p>
            <a:r>
              <a:rPr lang="en-US" dirty="0" smtClean="0"/>
              <a:t/>
            </a:r>
            <a:br>
              <a:rPr lang="en-US" dirty="0" smtClean="0"/>
            </a:br>
            <a:r>
              <a:rPr lang="en-US" sz="5300" dirty="0" smtClean="0">
                <a:latin typeface="Agency FB" pitchFamily="34" charset="0"/>
                <a:cs typeface="Times New Roman" pitchFamily="18" charset="0"/>
              </a:rPr>
              <a:t>Social Media Network’s Safety Features</a:t>
            </a:r>
            <a:endParaRPr lang="en-US" sz="5300" dirty="0">
              <a:latin typeface="Agency FB" pitchFamily="34" charset="0"/>
              <a:cs typeface="Times New Roman" pitchFamily="18" charset="0"/>
            </a:endParaRPr>
          </a:p>
        </p:txBody>
      </p:sp>
      <p:sp>
        <p:nvSpPr>
          <p:cNvPr id="3" name="Subtitle 2"/>
          <p:cNvSpPr>
            <a:spLocks noGrp="1"/>
          </p:cNvSpPr>
          <p:nvPr>
            <p:ph type="subTitle" idx="1"/>
          </p:nvPr>
        </p:nvSpPr>
        <p:spPr>
          <a:xfrm>
            <a:off x="1524000" y="4555957"/>
            <a:ext cx="9144000" cy="1395663"/>
          </a:xfrm>
        </p:spPr>
        <p:txBody>
          <a:bodyPr>
            <a:normAutofit/>
          </a:bodyPr>
          <a:lstStyle/>
          <a:p>
            <a:r>
              <a:rPr lang="en-US" sz="3200" dirty="0" smtClean="0">
                <a:latin typeface="Agency FB" pitchFamily="34" charset="0"/>
                <a:cs typeface="Times New Roman" pitchFamily="18" charset="0"/>
              </a:rPr>
              <a:t>Presented by </a:t>
            </a:r>
          </a:p>
          <a:p>
            <a:r>
              <a:rPr lang="en-US" sz="3200" dirty="0" smtClean="0">
                <a:latin typeface="Agency FB" pitchFamily="34" charset="0"/>
                <a:cs typeface="Times New Roman" pitchFamily="18" charset="0"/>
              </a:rPr>
              <a:t>Keerthana J</a:t>
            </a:r>
            <a:endParaRPr lang="en-US" sz="3200" dirty="0">
              <a:latin typeface="Agency FB" pitchFamily="34" charset="0"/>
              <a:cs typeface="Times New Roman" pitchFamily="18" charset="0"/>
            </a:endParaRPr>
          </a:p>
        </p:txBody>
      </p:sp>
      <p:pic>
        <p:nvPicPr>
          <p:cNvPr id="4" name="Picture 12" descr="Image result for faceboo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632" y="206648"/>
            <a:ext cx="3272590" cy="285739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4C687FF0-DC84-4FC3-B56D-52685B3F95BF}" type="slidenum">
              <a:rPr lang="en-US" smtClean="0"/>
              <a:pPr/>
              <a:t>24</a:t>
            </a:fld>
            <a:endParaRPr lang="en-US"/>
          </a:p>
        </p:txBody>
      </p:sp>
    </p:spTree>
    <p:extLst>
      <p:ext uri="{BB962C8B-B14F-4D97-AF65-F5344CB8AC3E}">
        <p14:creationId xmlns:p14="http://schemas.microsoft.com/office/powerpoint/2010/main" val="21705016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Agency FB" pitchFamily="34" charset="0"/>
              </a:rPr>
              <a:t>Introduction</a:t>
            </a:r>
            <a:endParaRPr lang="en-US" sz="4800" dirty="0">
              <a:latin typeface="Agency FB" pitchFamily="34" charset="0"/>
            </a:endParaRPr>
          </a:p>
        </p:txBody>
      </p:sp>
      <p:sp>
        <p:nvSpPr>
          <p:cNvPr id="3" name="Content Placeholder 2"/>
          <p:cNvSpPr>
            <a:spLocks noGrp="1"/>
          </p:cNvSpPr>
          <p:nvPr>
            <p:ph idx="1"/>
          </p:nvPr>
        </p:nvSpPr>
        <p:spPr/>
        <p:txBody>
          <a:bodyPr/>
          <a:lstStyle/>
          <a:p>
            <a:r>
              <a:rPr lang="en-US" sz="2800" dirty="0" smtClean="0">
                <a:latin typeface="Times New Roman" pitchFamily="18" charset="0"/>
                <a:cs typeface="Times New Roman" pitchFamily="18" charset="0"/>
              </a:rPr>
              <a:t>Launched </a:t>
            </a:r>
            <a:r>
              <a:rPr lang="en-US" sz="2800" b="1" dirty="0" smtClean="0">
                <a:latin typeface="Times New Roman" pitchFamily="18" charset="0"/>
                <a:cs typeface="Times New Roman" pitchFamily="18" charset="0"/>
              </a:rPr>
              <a:t>Safety Check</a:t>
            </a:r>
            <a:r>
              <a:rPr lang="en-US" sz="2800" dirty="0" smtClean="0">
                <a:latin typeface="Times New Roman" pitchFamily="18" charset="0"/>
                <a:cs typeface="Times New Roman" pitchFamily="18" charset="0"/>
              </a:rPr>
              <a:t> in 2014</a:t>
            </a:r>
          </a:p>
          <a:p>
            <a:pPr marL="0" indent="0">
              <a:buNone/>
            </a:pPr>
            <a:r>
              <a:rPr lang="en-US" sz="2800" dirty="0" smtClean="0">
                <a:latin typeface="Times New Roman" pitchFamily="18" charset="0"/>
                <a:cs typeface="Times New Roman" pitchFamily="18" charset="0"/>
              </a:rPr>
              <a:t>(Nepal Earthquake in 2011),google </a:t>
            </a:r>
          </a:p>
          <a:p>
            <a:pPr marL="0" indent="0">
              <a:buNone/>
            </a:pPr>
            <a:r>
              <a:rPr lang="en-US" sz="2800" dirty="0" smtClean="0">
                <a:latin typeface="Times New Roman" pitchFamily="18" charset="0"/>
                <a:cs typeface="Times New Roman" pitchFamily="18" charset="0"/>
              </a:rPr>
              <a:t>Person finder in 2010.</a:t>
            </a:r>
          </a:p>
          <a:p>
            <a:pPr>
              <a:buNone/>
            </a:pPr>
            <a:r>
              <a:rPr lang="en-US" dirty="0" smtClean="0"/>
              <a:t> </a:t>
            </a:r>
          </a:p>
        </p:txBody>
      </p:sp>
      <p:pic>
        <p:nvPicPr>
          <p:cNvPr id="5" name="Picture 14" descr="Image result for faceboo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53905" y="2028964"/>
            <a:ext cx="4782009" cy="2391005"/>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4C687FF0-DC84-4FC3-B56D-52685B3F95BF}" type="slidenum">
              <a:rPr lang="en-US" smtClean="0"/>
              <a:pPr/>
              <a:t>25</a:t>
            </a:fld>
            <a:endParaRPr lang="en-US"/>
          </a:p>
        </p:txBody>
      </p:sp>
    </p:spTree>
    <p:extLst>
      <p:ext uri="{BB962C8B-B14F-4D97-AF65-F5344CB8AC3E}">
        <p14:creationId xmlns:p14="http://schemas.microsoft.com/office/powerpoint/2010/main" val="25133605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3850"/>
            <a:ext cx="10972800" cy="1771650"/>
          </a:xfrm>
        </p:spPr>
        <p:txBody>
          <a:bodyPr/>
          <a:lstStyle/>
          <a:p>
            <a:r>
              <a:rPr lang="en-US" dirty="0" smtClean="0">
                <a:latin typeface="Agency FB" pitchFamily="34" charset="0"/>
              </a:rPr>
              <a:t>Contents</a:t>
            </a:r>
            <a:endParaRPr lang="en-US" dirty="0">
              <a:latin typeface="Agency FB" pitchFamily="34" charset="0"/>
            </a:endParaRPr>
          </a:p>
        </p:txBody>
      </p:sp>
      <p:sp>
        <p:nvSpPr>
          <p:cNvPr id="3" name="Content Placeholder 2"/>
          <p:cNvSpPr>
            <a:spLocks noGrp="1"/>
          </p:cNvSpPr>
          <p:nvPr>
            <p:ph idx="1"/>
          </p:nvPr>
        </p:nvSpPr>
        <p:spPr>
          <a:xfrm>
            <a:off x="609600" y="1657350"/>
            <a:ext cx="10972800" cy="5200650"/>
          </a:xfrm>
        </p:spPr>
        <p:txBody>
          <a:bodyPr>
            <a:noAutofit/>
          </a:bodyPr>
          <a:lstStyle/>
          <a:p>
            <a:r>
              <a:rPr lang="en-US" sz="2800" dirty="0" smtClean="0">
                <a:latin typeface="Times New Roman" pitchFamily="18" charset="0"/>
                <a:cs typeface="Times New Roman" pitchFamily="18" charset="0"/>
              </a:rPr>
              <a:t>Problem statement</a:t>
            </a:r>
          </a:p>
          <a:p>
            <a:r>
              <a:rPr lang="en-US" sz="2800" dirty="0" smtClean="0">
                <a:latin typeface="Times New Roman" pitchFamily="18" charset="0"/>
                <a:cs typeface="Times New Roman" pitchFamily="18" charset="0"/>
              </a:rPr>
              <a:t>Objective</a:t>
            </a:r>
          </a:p>
          <a:p>
            <a:r>
              <a:rPr lang="en-US" sz="2800" dirty="0" smtClean="0">
                <a:latin typeface="Times New Roman" pitchFamily="18" charset="0"/>
                <a:cs typeface="Times New Roman" pitchFamily="18" charset="0"/>
              </a:rPr>
              <a:t>Products With Safety Services</a:t>
            </a:r>
          </a:p>
          <a:p>
            <a:r>
              <a:rPr lang="en-US" sz="2800" dirty="0" err="1" smtClean="0">
                <a:latin typeface="Times New Roman" pitchFamily="18" charset="0"/>
                <a:cs typeface="Times New Roman" pitchFamily="18" charset="0"/>
              </a:rPr>
              <a:t>Facebook</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Twitter</a:t>
            </a:r>
          </a:p>
          <a:p>
            <a:r>
              <a:rPr lang="en-US" sz="2800" dirty="0" smtClean="0">
                <a:latin typeface="Times New Roman" pitchFamily="18" charset="0"/>
                <a:cs typeface="Times New Roman" pitchFamily="18" charset="0"/>
              </a:rPr>
              <a:t>Google</a:t>
            </a:r>
            <a:br>
              <a:rPr lang="en-US" sz="2800" dirty="0" smtClean="0">
                <a:latin typeface="Times New Roman" pitchFamily="18" charset="0"/>
                <a:cs typeface="Times New Roman" pitchFamily="18" charset="0"/>
              </a:rPr>
            </a:br>
            <a:r>
              <a:rPr lang="en-US" sz="2400" dirty="0" smtClean="0"/>
              <a:t/>
            </a:r>
            <a:br>
              <a:rPr lang="en-US" sz="2400" dirty="0" smtClean="0"/>
            </a:br>
            <a:r>
              <a:rPr lang="en-US" sz="2400" dirty="0" smtClean="0"/>
              <a:t/>
            </a:r>
            <a:br>
              <a:rPr lang="en-US" sz="2400" dirty="0" smtClean="0"/>
            </a:br>
            <a:endParaRPr lang="en-US" sz="2400" dirty="0"/>
          </a:p>
        </p:txBody>
      </p:sp>
      <p:sp>
        <p:nvSpPr>
          <p:cNvPr id="4" name="Slide Number Placeholder 3"/>
          <p:cNvSpPr>
            <a:spLocks noGrp="1"/>
          </p:cNvSpPr>
          <p:nvPr>
            <p:ph type="sldNum" sz="quarter" idx="12"/>
          </p:nvPr>
        </p:nvSpPr>
        <p:spPr/>
        <p:txBody>
          <a:bodyPr/>
          <a:lstStyle/>
          <a:p>
            <a:fld id="{4C687FF0-DC84-4FC3-B56D-52685B3F95BF}" type="slidenum">
              <a:rPr lang="en-US" smtClean="0"/>
              <a:pPr/>
              <a:t>26</a:t>
            </a:fld>
            <a:endParaRPr lang="en-US"/>
          </a:p>
        </p:txBody>
      </p:sp>
    </p:spTree>
    <p:extLst>
      <p:ext uri="{BB962C8B-B14F-4D97-AF65-F5344CB8AC3E}">
        <p14:creationId xmlns:p14="http://schemas.microsoft.com/office/powerpoint/2010/main" val="2580386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Agency FB" pitchFamily="34" charset="0"/>
              </a:rPr>
              <a:t>Problem statement</a:t>
            </a:r>
            <a:endParaRPr lang="en-US" sz="4800" dirty="0">
              <a:latin typeface="Agency FB" pitchFamily="34" charset="0"/>
            </a:endParaRPr>
          </a:p>
        </p:txBody>
      </p:sp>
      <p:sp>
        <p:nvSpPr>
          <p:cNvPr id="3" name="Content Placeholder 2"/>
          <p:cNvSpPr>
            <a:spLocks noGrp="1"/>
          </p:cNvSpPr>
          <p:nvPr>
            <p:ph idx="1"/>
          </p:nvPr>
        </p:nvSpPr>
        <p:spPr/>
        <p:txBody>
          <a:bodyPr/>
          <a:lstStyle/>
          <a:p>
            <a:pPr marL="0" indent="0" algn="just"/>
            <a:r>
              <a:rPr lang="en-US" dirty="0" smtClean="0"/>
              <a:t> </a:t>
            </a:r>
            <a:r>
              <a:rPr lang="en-US" sz="2800" dirty="0" smtClean="0">
                <a:latin typeface="Times New Roman" pitchFamily="18" charset="0"/>
                <a:cs typeface="Times New Roman" pitchFamily="18" charset="0"/>
              </a:rPr>
              <a:t> Delivering information about unsafe condition.</a:t>
            </a: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C687FF0-DC84-4FC3-B56D-52685B3F95BF}" type="slidenum">
              <a:rPr lang="en-US" smtClean="0"/>
              <a:pPr/>
              <a:t>27</a:t>
            </a:fld>
            <a:endParaRPr lang="en-US"/>
          </a:p>
        </p:txBody>
      </p:sp>
    </p:spTree>
    <p:extLst>
      <p:ext uri="{BB962C8B-B14F-4D97-AF65-F5344CB8AC3E}">
        <p14:creationId xmlns:p14="http://schemas.microsoft.com/office/powerpoint/2010/main" val="15172198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gency FB" pitchFamily="34" charset="0"/>
              </a:rPr>
              <a:t>Objective </a:t>
            </a:r>
            <a:endParaRPr lang="en-US" dirty="0">
              <a:latin typeface="Agency FB" pitchFamily="34" charset="0"/>
            </a:endParaRPr>
          </a:p>
        </p:txBody>
      </p:sp>
      <p:sp>
        <p:nvSpPr>
          <p:cNvPr id="3" name="Content Placeholder 2"/>
          <p:cNvSpPr>
            <a:spLocks noGrp="1"/>
          </p:cNvSpPr>
          <p:nvPr>
            <p:ph idx="1"/>
          </p:nvPr>
        </p:nvSpPr>
        <p:spPr/>
        <p:txBody>
          <a:bodyPr>
            <a:normAutofit/>
          </a:bodyPr>
          <a:lstStyle/>
          <a:p>
            <a:pPr algn="just"/>
            <a:r>
              <a:rPr lang="en-US" sz="2800" dirty="0" smtClean="0">
                <a:latin typeface="Times New Roman" pitchFamily="18" charset="0"/>
                <a:cs typeface="Times New Roman" pitchFamily="18" charset="0"/>
              </a:rPr>
              <a:t>To notify through some services like message. </a:t>
            </a: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C687FF0-DC84-4FC3-B56D-52685B3F95BF}" type="slidenum">
              <a:rPr lang="en-US" smtClean="0"/>
              <a:pPr/>
              <a:t>28</a:t>
            </a:fld>
            <a:endParaRPr lang="en-US"/>
          </a:p>
        </p:txBody>
      </p:sp>
    </p:spTree>
    <p:extLst>
      <p:ext uri="{BB962C8B-B14F-4D97-AF65-F5344CB8AC3E}">
        <p14:creationId xmlns:p14="http://schemas.microsoft.com/office/powerpoint/2010/main" val="11422304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Agency FB" pitchFamily="34" charset="0"/>
              </a:rPr>
              <a:t>Products With Safety Services</a:t>
            </a:r>
            <a:endParaRPr lang="en-US" sz="4800" dirty="0">
              <a:latin typeface="Agency FB" pitchFamily="34" charset="0"/>
            </a:endParaRPr>
          </a:p>
        </p:txBody>
      </p:sp>
      <p:sp>
        <p:nvSpPr>
          <p:cNvPr id="3" name="Content Placeholder 2"/>
          <p:cNvSpPr>
            <a:spLocks noGrp="1"/>
          </p:cNvSpPr>
          <p:nvPr>
            <p:ph idx="1"/>
          </p:nvPr>
        </p:nvSpPr>
        <p:spPr/>
        <p:txBody>
          <a:bodyPr/>
          <a:lstStyle/>
          <a:p>
            <a:r>
              <a:rPr lang="en-US" sz="2800" dirty="0" smtClean="0">
                <a:latin typeface="Times New Roman" pitchFamily="18" charset="0"/>
                <a:cs typeface="Times New Roman" pitchFamily="18" charset="0"/>
              </a:rPr>
              <a:t>Facebook</a:t>
            </a:r>
          </a:p>
          <a:p>
            <a:pPr algn="just"/>
            <a:r>
              <a:rPr lang="en-US" sz="2800" dirty="0" smtClean="0">
                <a:latin typeface="Times New Roman" pitchFamily="18" charset="0"/>
                <a:cs typeface="Times New Roman" pitchFamily="18" charset="0"/>
              </a:rPr>
              <a:t>Twitter</a:t>
            </a:r>
          </a:p>
          <a:p>
            <a:r>
              <a:rPr lang="en-US" sz="2800" dirty="0" smtClean="0">
                <a:latin typeface="Times New Roman" pitchFamily="18" charset="0"/>
                <a:cs typeface="Times New Roman" pitchFamily="18" charset="0"/>
              </a:rPr>
              <a:t>Google </a:t>
            </a:r>
            <a:endParaRPr lang="en-US" dirty="0"/>
          </a:p>
        </p:txBody>
      </p:sp>
      <p:pic>
        <p:nvPicPr>
          <p:cNvPr id="4" name="Picture 2" descr="Image result for faceboo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62643" y="2016716"/>
            <a:ext cx="2381250" cy="238125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4C687FF0-DC84-4FC3-B56D-52685B3F95BF}" type="slidenum">
              <a:rPr lang="en-US" smtClean="0"/>
              <a:pPr/>
              <a:t>29</a:t>
            </a:fld>
            <a:endParaRPr lang="en-US"/>
          </a:p>
        </p:txBody>
      </p:sp>
    </p:spTree>
    <p:extLst>
      <p:ext uri="{BB962C8B-B14F-4D97-AF65-F5344CB8AC3E}">
        <p14:creationId xmlns:p14="http://schemas.microsoft.com/office/powerpoint/2010/main" val="27539109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Initiating Devices</a:t>
            </a:r>
            <a:endParaRPr lang="en-US" dirty="0"/>
          </a:p>
        </p:txBody>
      </p:sp>
      <p:sp>
        <p:nvSpPr>
          <p:cNvPr id="3" name="Content Placeholder 2"/>
          <p:cNvSpPr>
            <a:spLocks noGrp="1"/>
          </p:cNvSpPr>
          <p:nvPr>
            <p:ph idx="1"/>
          </p:nvPr>
        </p:nvSpPr>
        <p:spPr/>
        <p:txBody>
          <a:bodyPr/>
          <a:lstStyle/>
          <a:p>
            <a:r>
              <a:rPr lang="en-US" dirty="0" smtClean="0"/>
              <a:t>Heat ,smoke , flame and water flow detectors, etc.</a:t>
            </a:r>
          </a:p>
          <a:p>
            <a:r>
              <a:rPr lang="en-US" dirty="0"/>
              <a:t>These will all sense changes in the environment and react automatically in the event of an emergency. </a:t>
            </a:r>
            <a:endParaRPr lang="en-US" dirty="0" smtClean="0"/>
          </a:p>
          <a:p>
            <a:r>
              <a:rPr lang="en-US" dirty="0"/>
              <a:t>New innovations in automatic initiating devices use cameras and computer algorithms to analyze visible effects of fire and movement in ways that other detection devices can’t.</a:t>
            </a:r>
          </a:p>
        </p:txBody>
      </p:sp>
    </p:spTree>
    <p:extLst>
      <p:ext uri="{BB962C8B-B14F-4D97-AF65-F5344CB8AC3E}">
        <p14:creationId xmlns:p14="http://schemas.microsoft.com/office/powerpoint/2010/main" val="12120712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Agency FB" pitchFamily="34" charset="0"/>
              </a:rPr>
              <a:t>Facebook</a:t>
            </a:r>
            <a:endParaRPr lang="en-US" sz="4800" dirty="0">
              <a:latin typeface="Agency FB" pitchFamily="34" charset="0"/>
            </a:endParaRPr>
          </a:p>
        </p:txBody>
      </p:sp>
      <p:sp>
        <p:nvSpPr>
          <p:cNvPr id="3" name="Content Placeholder 2"/>
          <p:cNvSpPr>
            <a:spLocks noGrp="1"/>
          </p:cNvSpPr>
          <p:nvPr>
            <p:ph idx="1"/>
          </p:nvPr>
        </p:nvSpPr>
        <p:spPr/>
        <p:txBody>
          <a:bodyPr>
            <a:normAutofit/>
          </a:bodyPr>
          <a:lstStyle/>
          <a:p>
            <a:pPr algn="just">
              <a:lnSpc>
                <a:spcPct val="150000"/>
              </a:lnSpc>
            </a:pPr>
            <a:r>
              <a:rPr lang="en-US" sz="2800" dirty="0" smtClean="0">
                <a:latin typeface="Times New Roman" pitchFamily="18" charset="0"/>
                <a:cs typeface="Times New Roman" pitchFamily="18" charset="0"/>
              </a:rPr>
              <a:t>Started with natural disasters </a:t>
            </a:r>
          </a:p>
          <a:p>
            <a:pPr algn="just">
              <a:lnSpc>
                <a:spcPct val="150000"/>
              </a:lnSpc>
            </a:pPr>
            <a:r>
              <a:rPr lang="en-US" sz="2800" dirty="0" smtClean="0">
                <a:latin typeface="Times New Roman" pitchFamily="18" charset="0"/>
                <a:cs typeface="Times New Roman" pitchFamily="18" charset="0"/>
              </a:rPr>
              <a:t>Expanded to include non-natural incidents</a:t>
            </a:r>
          </a:p>
          <a:p>
            <a:pPr algn="just">
              <a:lnSpc>
                <a:spcPct val="150000"/>
              </a:lnSpc>
            </a:pPr>
            <a:r>
              <a:rPr lang="en-US" sz="2800" dirty="0" smtClean="0">
                <a:latin typeface="Times New Roman" pitchFamily="18" charset="0"/>
                <a:cs typeface="Times New Roman" pitchFamily="18" charset="0"/>
              </a:rPr>
              <a:t>Activated safety check 17 times, compared with 11 times in 2014 and 2015 combined</a:t>
            </a:r>
            <a:endParaRPr lang="en-US" sz="2800" dirty="0">
              <a:latin typeface="Times New Roman" pitchFamily="18" charset="0"/>
              <a:cs typeface="Times New Roman" pitchFamily="18" charset="0"/>
            </a:endParaRPr>
          </a:p>
        </p:txBody>
      </p:sp>
      <p:pic>
        <p:nvPicPr>
          <p:cNvPr id="4" name="Picture 10" descr="Image result for faceboo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7895" y="1184223"/>
            <a:ext cx="541224" cy="54122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4C687FF0-DC84-4FC3-B56D-52685B3F95BF}" type="slidenum">
              <a:rPr lang="en-US" smtClean="0"/>
              <a:pPr/>
              <a:t>30</a:t>
            </a:fld>
            <a:endParaRPr lang="en-US"/>
          </a:p>
        </p:txBody>
      </p:sp>
    </p:spTree>
    <p:extLst>
      <p:ext uri="{BB962C8B-B14F-4D97-AF65-F5344CB8AC3E}">
        <p14:creationId xmlns:p14="http://schemas.microsoft.com/office/powerpoint/2010/main" val="36611926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26694"/>
            <a:ext cx="10972800" cy="1026693"/>
          </a:xfrm>
        </p:spPr>
        <p:txBody>
          <a:bodyPr>
            <a:noAutofit/>
          </a:bodyPr>
          <a:lstStyle/>
          <a:p>
            <a:r>
              <a:rPr lang="en-US" sz="4800" dirty="0" smtClean="0">
                <a:latin typeface="Agency FB" pitchFamily="34" charset="0"/>
              </a:rPr>
              <a:t>How Is Safety Check Activated</a:t>
            </a:r>
            <a:br>
              <a:rPr lang="en-US" sz="4800" dirty="0" smtClean="0">
                <a:latin typeface="Agency FB" pitchFamily="34" charset="0"/>
              </a:rPr>
            </a:br>
            <a:endParaRPr lang="en-US" sz="4800" dirty="0">
              <a:latin typeface="Agency FB" pitchFamily="34" charset="0"/>
            </a:endParaRPr>
          </a:p>
        </p:txBody>
      </p:sp>
      <p:sp>
        <p:nvSpPr>
          <p:cNvPr id="3" name="Content Placeholder 2"/>
          <p:cNvSpPr>
            <a:spLocks noGrp="1"/>
          </p:cNvSpPr>
          <p:nvPr>
            <p:ph idx="1"/>
          </p:nvPr>
        </p:nvSpPr>
        <p:spPr/>
        <p:txBody>
          <a:bodyPr>
            <a:normAutofit/>
          </a:bodyPr>
          <a:lstStyle/>
          <a:p>
            <a:pPr algn="just">
              <a:lnSpc>
                <a:spcPct val="150000"/>
              </a:lnSpc>
              <a:buNone/>
            </a:pPr>
            <a:r>
              <a:rPr lang="en-US" sz="2800" dirty="0" smtClean="0">
                <a:latin typeface="Times New Roman" pitchFamily="18" charset="0"/>
                <a:cs typeface="Times New Roman" pitchFamily="18" charset="0"/>
              </a:rPr>
              <a:t>Activated  In Two Ways</a:t>
            </a:r>
          </a:p>
          <a:p>
            <a:pPr algn="just">
              <a:lnSpc>
                <a:spcPct val="150000"/>
              </a:lnSpc>
            </a:pPr>
            <a:endParaRPr lang="en-US" sz="2800" dirty="0" smtClean="0">
              <a:latin typeface="Times New Roman" pitchFamily="18" charset="0"/>
              <a:cs typeface="Times New Roman" pitchFamily="18" charset="0"/>
            </a:endParaRPr>
          </a:p>
          <a:p>
            <a:pPr algn="just">
              <a:lnSpc>
                <a:spcPct val="150000"/>
              </a:lnSpc>
            </a:pPr>
            <a:r>
              <a:rPr lang="en-US" sz="2800" dirty="0" smtClean="0">
                <a:latin typeface="Times New Roman" pitchFamily="18" charset="0"/>
                <a:cs typeface="Times New Roman" pitchFamily="18" charset="0"/>
              </a:rPr>
              <a:t>Notify </a:t>
            </a:r>
            <a:r>
              <a:rPr lang="en-US" sz="2800" dirty="0">
                <a:latin typeface="Times New Roman" pitchFamily="18" charset="0"/>
                <a:cs typeface="Times New Roman" pitchFamily="18" charset="0"/>
              </a:rPr>
              <a:t>everyone in the affected </a:t>
            </a:r>
            <a:r>
              <a:rPr lang="en-US" sz="2800" dirty="0" smtClean="0">
                <a:latin typeface="Times New Roman" pitchFamily="18" charset="0"/>
                <a:cs typeface="Times New Roman" pitchFamily="18" charset="0"/>
              </a:rPr>
              <a:t>area</a:t>
            </a:r>
            <a:endParaRPr lang="en-US" sz="2800" dirty="0">
              <a:latin typeface="Times New Roman" pitchFamily="18" charset="0"/>
              <a:cs typeface="Times New Roman" pitchFamily="18" charset="0"/>
            </a:endParaRPr>
          </a:p>
          <a:p>
            <a:pPr algn="just">
              <a:lnSpc>
                <a:spcPct val="150000"/>
              </a:lnSpc>
            </a:pP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B</a:t>
            </a:r>
            <a:r>
              <a:rPr lang="en-US" sz="2800" dirty="0" smtClean="0">
                <a:latin typeface="Times New Roman" pitchFamily="18" charset="0"/>
                <a:cs typeface="Times New Roman" pitchFamily="18" charset="0"/>
              </a:rPr>
              <a:t>y </a:t>
            </a:r>
            <a:r>
              <a:rPr lang="en-US" sz="2800" dirty="0">
                <a:latin typeface="Times New Roman" pitchFamily="18" charset="0"/>
                <a:cs typeface="Times New Roman" pitchFamily="18" charset="0"/>
              </a:rPr>
              <a:t>a </a:t>
            </a:r>
            <a:r>
              <a:rPr lang="en-US" sz="2800" dirty="0" smtClean="0">
                <a:latin typeface="Times New Roman" pitchFamily="18" charset="0"/>
                <a:cs typeface="Times New Roman" pitchFamily="18" charset="0"/>
              </a:rPr>
              <a:t>community-( </a:t>
            </a:r>
            <a:r>
              <a:rPr lang="en-US" sz="2800" dirty="0">
                <a:latin typeface="Times New Roman" pitchFamily="18" charset="0"/>
                <a:cs typeface="Times New Roman" pitchFamily="18" charset="0"/>
              </a:rPr>
              <a:t>post a </a:t>
            </a:r>
            <a:r>
              <a:rPr lang="en-US" sz="2800" dirty="0" smtClean="0">
                <a:latin typeface="Times New Roman" pitchFamily="18" charset="0"/>
                <a:cs typeface="Times New Roman" pitchFamily="18" charset="0"/>
              </a:rPr>
              <a:t>status)</a:t>
            </a:r>
            <a:endParaRPr lang="en-US" sz="2800" dirty="0">
              <a:latin typeface="Times New Roman" pitchFamily="18" charset="0"/>
              <a:cs typeface="Times New Roman" pitchFamily="18" charset="0"/>
            </a:endParaRPr>
          </a:p>
          <a:p>
            <a:pPr algn="just">
              <a:lnSpc>
                <a:spcPct val="150000"/>
              </a:lnSpc>
            </a:pPr>
            <a:endParaRPr lang="en-US" sz="28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4C687FF0-DC84-4FC3-B56D-52685B3F95BF}" type="slidenum">
              <a:rPr lang="en-US" smtClean="0"/>
              <a:pPr/>
              <a:t>31</a:t>
            </a:fld>
            <a:endParaRPr lang="en-US"/>
          </a:p>
        </p:txBody>
      </p:sp>
    </p:spTree>
    <p:extLst>
      <p:ext uri="{BB962C8B-B14F-4D97-AF65-F5344CB8AC3E}">
        <p14:creationId xmlns:p14="http://schemas.microsoft.com/office/powerpoint/2010/main" val="25806353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Safety Check Carousel"/>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619751" y="285750"/>
            <a:ext cx="6572250" cy="6000750"/>
          </a:xfrm>
          <a:prstGeom prst="rect">
            <a:avLst/>
          </a:prstGeom>
          <a:noFill/>
          <a:ln>
            <a:noFill/>
          </a:ln>
        </p:spPr>
      </p:pic>
      <p:pic>
        <p:nvPicPr>
          <p:cNvPr id="5" name="Picture 4" descr="Hero_Phone_1x-screen1-e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0"/>
            <a:ext cx="4133850" cy="7105650"/>
          </a:xfrm>
          <a:prstGeom prst="rect">
            <a:avLst/>
          </a:prstGeom>
          <a:noFill/>
          <a:ln>
            <a:noFill/>
          </a:ln>
        </p:spPr>
      </p:pic>
      <p:sp>
        <p:nvSpPr>
          <p:cNvPr id="6" name="Slide Number Placeholder 5"/>
          <p:cNvSpPr>
            <a:spLocks noGrp="1"/>
          </p:cNvSpPr>
          <p:nvPr>
            <p:ph type="sldNum" sz="quarter" idx="12"/>
          </p:nvPr>
        </p:nvSpPr>
        <p:spPr/>
        <p:txBody>
          <a:bodyPr/>
          <a:lstStyle/>
          <a:p>
            <a:fld id="{4C687FF0-DC84-4FC3-B56D-52685B3F95BF}" type="slidenum">
              <a:rPr lang="en-US" smtClean="0"/>
              <a:pPr/>
              <a:t>32</a:t>
            </a:fld>
            <a:endParaRPr lang="en-US"/>
          </a:p>
        </p:txBody>
      </p:sp>
    </p:spTree>
    <p:extLst>
      <p:ext uri="{BB962C8B-B14F-4D97-AF65-F5344CB8AC3E}">
        <p14:creationId xmlns:p14="http://schemas.microsoft.com/office/powerpoint/2010/main" val="7585707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0719"/>
            <a:ext cx="10515600" cy="1325563"/>
          </a:xfrm>
        </p:spPr>
        <p:txBody>
          <a:bodyPr>
            <a:normAutofit/>
          </a:bodyPr>
          <a:lstStyle/>
          <a:p>
            <a:r>
              <a:rPr lang="en-US" sz="4800" dirty="0" smtClean="0">
                <a:latin typeface="Agency FB" pitchFamily="34" charset="0"/>
              </a:rPr>
              <a:t>Factors Considering</a:t>
            </a:r>
            <a:endParaRPr lang="en-US" sz="4800" dirty="0">
              <a:latin typeface="Agency FB" pitchFamily="34" charset="0"/>
            </a:endParaRPr>
          </a:p>
        </p:txBody>
      </p:sp>
      <p:sp>
        <p:nvSpPr>
          <p:cNvPr id="3" name="Content Placeholder 2"/>
          <p:cNvSpPr>
            <a:spLocks noGrp="1"/>
          </p:cNvSpPr>
          <p:nvPr>
            <p:ph idx="1"/>
          </p:nvPr>
        </p:nvSpPr>
        <p:spPr/>
        <p:txBody>
          <a:bodyPr>
            <a:normAutofit/>
          </a:bodyPr>
          <a:lstStyle/>
          <a:p>
            <a:pPr lvl="0" algn="just">
              <a:lnSpc>
                <a:spcPct val="150000"/>
              </a:lnSpc>
            </a:pPr>
            <a:r>
              <a:rPr lang="en-US" sz="2800" dirty="0" smtClean="0">
                <a:latin typeface="Times New Roman" pitchFamily="18" charset="0"/>
                <a:cs typeface="Times New Roman" pitchFamily="18" charset="0"/>
              </a:rPr>
              <a:t>City listed in profile</a:t>
            </a:r>
          </a:p>
          <a:p>
            <a:pPr lvl="0" algn="just">
              <a:lnSpc>
                <a:spcPct val="150000"/>
              </a:lnSpc>
            </a:pPr>
            <a:r>
              <a:rPr lang="en-US" sz="2800" dirty="0" smtClean="0">
                <a:latin typeface="Times New Roman" pitchFamily="18" charset="0"/>
                <a:cs typeface="Times New Roman" pitchFamily="18" charset="0"/>
              </a:rPr>
              <a:t>Current location given </a:t>
            </a:r>
          </a:p>
          <a:p>
            <a:pPr lvl="0" algn="just">
              <a:lnSpc>
                <a:spcPct val="150000"/>
              </a:lnSpc>
            </a:pPr>
            <a:r>
              <a:rPr lang="en-US" sz="2800" dirty="0" smtClean="0">
                <a:latin typeface="Times New Roman" pitchFamily="18" charset="0"/>
                <a:cs typeface="Times New Roman" pitchFamily="18" charset="0"/>
              </a:rPr>
              <a:t>Other signals  (ex: used the internet)</a:t>
            </a: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C687FF0-DC84-4FC3-B56D-52685B3F95BF}" type="slidenum">
              <a:rPr lang="en-US" smtClean="0"/>
              <a:pPr/>
              <a:t>33</a:t>
            </a:fld>
            <a:endParaRPr lang="en-US"/>
          </a:p>
        </p:txBody>
      </p:sp>
    </p:spTree>
    <p:extLst>
      <p:ext uri="{BB962C8B-B14F-4D97-AF65-F5344CB8AC3E}">
        <p14:creationId xmlns:p14="http://schemas.microsoft.com/office/powerpoint/2010/main" val="32991214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76300"/>
            <a:ext cx="10972800" cy="1428750"/>
          </a:xfrm>
        </p:spPr>
        <p:txBody>
          <a:bodyPr>
            <a:noAutofit/>
          </a:bodyPr>
          <a:lstStyle/>
          <a:p>
            <a:r>
              <a:rPr lang="en-US" sz="4800" dirty="0" smtClean="0">
                <a:latin typeface="Agency FB" pitchFamily="34" charset="0"/>
              </a:rPr>
              <a:t>Algorithm Behind Activation</a:t>
            </a:r>
            <a:br>
              <a:rPr lang="en-US" sz="4800" dirty="0" smtClean="0">
                <a:latin typeface="Agency FB" pitchFamily="34" charset="0"/>
              </a:rPr>
            </a:br>
            <a:endParaRPr lang="en-US" sz="4800" dirty="0">
              <a:latin typeface="Agency FB" pitchFamily="34" charset="0"/>
            </a:endParaRPr>
          </a:p>
        </p:txBody>
      </p:sp>
      <p:sp>
        <p:nvSpPr>
          <p:cNvPr id="3" name="Content Placeholder 2"/>
          <p:cNvSpPr>
            <a:spLocks noGrp="1"/>
          </p:cNvSpPr>
          <p:nvPr>
            <p:ph idx="1"/>
          </p:nvPr>
        </p:nvSpPr>
        <p:spPr/>
        <p:txBody>
          <a:bodyPr>
            <a:normAutofit/>
          </a:bodyPr>
          <a:lstStyle/>
          <a:p>
            <a:pPr algn="just">
              <a:lnSpc>
                <a:spcPct val="150000"/>
              </a:lnSpc>
            </a:pPr>
            <a:r>
              <a:rPr lang="en-US" sz="2800" dirty="0" smtClean="0"/>
              <a:t>Collect </a:t>
            </a:r>
            <a:r>
              <a:rPr lang="en-US" sz="2800" dirty="0"/>
              <a:t>their safety status, </a:t>
            </a:r>
            <a:r>
              <a:rPr lang="en-US" sz="2800" dirty="0" smtClean="0"/>
              <a:t>send it.</a:t>
            </a:r>
          </a:p>
          <a:p>
            <a:pPr algn="just">
              <a:lnSpc>
                <a:spcPct val="150000"/>
              </a:lnSpc>
            </a:pPr>
            <a:r>
              <a:rPr lang="en-US" sz="2800" dirty="0" err="1" smtClean="0"/>
              <a:t>Facebook</a:t>
            </a:r>
            <a:r>
              <a:rPr lang="en-US" sz="2800" dirty="0" smtClean="0"/>
              <a:t> products - </a:t>
            </a:r>
            <a:r>
              <a:rPr lang="en-US" sz="2800" dirty="0"/>
              <a:t>“pull” </a:t>
            </a:r>
            <a:r>
              <a:rPr lang="en-US" sz="2800" dirty="0" smtClean="0"/>
              <a:t>model .</a:t>
            </a:r>
          </a:p>
          <a:p>
            <a:pPr algn="just">
              <a:lnSpc>
                <a:spcPct val="150000"/>
              </a:lnSpc>
            </a:pPr>
            <a:r>
              <a:rPr lang="en-US" sz="2800" dirty="0" smtClean="0"/>
              <a:t>Safety </a:t>
            </a:r>
            <a:r>
              <a:rPr lang="en-US" sz="2800" dirty="0"/>
              <a:t>Check is a “push” </a:t>
            </a:r>
            <a:r>
              <a:rPr lang="en-US" sz="2800" dirty="0" smtClean="0"/>
              <a:t>model.</a:t>
            </a:r>
            <a:endParaRPr lang="en-US" sz="2800" dirty="0"/>
          </a:p>
        </p:txBody>
      </p:sp>
      <p:sp>
        <p:nvSpPr>
          <p:cNvPr id="4" name="Slide Number Placeholder 3"/>
          <p:cNvSpPr>
            <a:spLocks noGrp="1"/>
          </p:cNvSpPr>
          <p:nvPr>
            <p:ph type="sldNum" sz="quarter" idx="12"/>
          </p:nvPr>
        </p:nvSpPr>
        <p:spPr/>
        <p:txBody>
          <a:bodyPr/>
          <a:lstStyle/>
          <a:p>
            <a:fld id="{4C687FF0-DC84-4FC3-B56D-52685B3F95BF}" type="slidenum">
              <a:rPr lang="en-US" smtClean="0"/>
              <a:pPr/>
              <a:t>34</a:t>
            </a:fld>
            <a:endParaRPr lang="en-US"/>
          </a:p>
        </p:txBody>
      </p:sp>
    </p:spTree>
    <p:extLst>
      <p:ext uri="{BB962C8B-B14F-4D97-AF65-F5344CB8AC3E}">
        <p14:creationId xmlns:p14="http://schemas.microsoft.com/office/powerpoint/2010/main" val="20426623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Agency FB" pitchFamily="34" charset="0"/>
              </a:rPr>
              <a:t>Push Model And Its Difficulties</a:t>
            </a:r>
            <a:endParaRPr lang="en-US" sz="4800" dirty="0">
              <a:latin typeface="Agency FB" pitchFamily="34" charset="0"/>
            </a:endParaRPr>
          </a:p>
        </p:txBody>
      </p:sp>
      <p:sp>
        <p:nvSpPr>
          <p:cNvPr id="3" name="Content Placeholder 2"/>
          <p:cNvSpPr>
            <a:spLocks noGrp="1"/>
          </p:cNvSpPr>
          <p:nvPr>
            <p:ph idx="1"/>
          </p:nvPr>
        </p:nvSpPr>
        <p:spPr/>
        <p:txBody>
          <a:bodyPr/>
          <a:lstStyle/>
          <a:p>
            <a:pPr algn="just">
              <a:lnSpc>
                <a:spcPct val="150000"/>
              </a:lnSpc>
            </a:pPr>
            <a:r>
              <a:rPr lang="en-US" sz="2800" dirty="0" smtClean="0">
                <a:latin typeface="Times New Roman" pitchFamily="18" charset="0"/>
                <a:cs typeface="Times New Roman" pitchFamily="18" charset="0"/>
              </a:rPr>
              <a:t>Find all the people - in the affected area. </a:t>
            </a:r>
          </a:p>
          <a:p>
            <a:pPr algn="just">
              <a:lnSpc>
                <a:spcPct val="150000"/>
              </a:lnSpc>
            </a:pPr>
            <a:r>
              <a:rPr lang="en-US" sz="2800" dirty="0" smtClean="0">
                <a:latin typeface="Times New Roman" pitchFamily="18" charset="0"/>
                <a:cs typeface="Times New Roman" pitchFamily="18" charset="0"/>
              </a:rPr>
              <a:t>Handle  range of population sizes with accuracy and speed, but also remain stable.</a:t>
            </a:r>
          </a:p>
          <a:p>
            <a:pPr algn="just">
              <a:lnSpc>
                <a:spcPct val="150000"/>
              </a:lnSpc>
            </a:pPr>
            <a:endParaRPr lang="en-US" dirty="0"/>
          </a:p>
        </p:txBody>
      </p:sp>
      <p:sp>
        <p:nvSpPr>
          <p:cNvPr id="4" name="Slide Number Placeholder 3"/>
          <p:cNvSpPr>
            <a:spLocks noGrp="1"/>
          </p:cNvSpPr>
          <p:nvPr>
            <p:ph type="sldNum" sz="quarter" idx="12"/>
          </p:nvPr>
        </p:nvSpPr>
        <p:spPr/>
        <p:txBody>
          <a:bodyPr/>
          <a:lstStyle/>
          <a:p>
            <a:fld id="{4C687FF0-DC84-4FC3-B56D-52685B3F95BF}" type="slidenum">
              <a:rPr lang="en-US" smtClean="0"/>
              <a:pPr/>
              <a:t>35</a:t>
            </a:fld>
            <a:endParaRPr lang="en-US"/>
          </a:p>
        </p:txBody>
      </p:sp>
    </p:spTree>
    <p:extLst>
      <p:ext uri="{BB962C8B-B14F-4D97-AF65-F5344CB8AC3E}">
        <p14:creationId xmlns:p14="http://schemas.microsoft.com/office/powerpoint/2010/main" val="17605557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Agency FB" pitchFamily="34" charset="0"/>
              </a:rPr>
              <a:t>Two </a:t>
            </a:r>
            <a:r>
              <a:rPr lang="en-US" sz="4800" dirty="0" err="1" smtClean="0">
                <a:latin typeface="Agency FB" pitchFamily="34" charset="0"/>
              </a:rPr>
              <a:t>Approachs</a:t>
            </a:r>
            <a:endParaRPr lang="en-US" sz="4800" dirty="0">
              <a:latin typeface="Agency FB" pitchFamily="34" charset="0"/>
            </a:endParaRPr>
          </a:p>
        </p:txBody>
      </p:sp>
      <p:sp>
        <p:nvSpPr>
          <p:cNvPr id="3" name="Content Placeholder 2"/>
          <p:cNvSpPr>
            <a:spLocks noGrp="1"/>
          </p:cNvSpPr>
          <p:nvPr>
            <p:ph idx="1"/>
          </p:nvPr>
        </p:nvSpPr>
        <p:spPr/>
        <p:txBody>
          <a:bodyPr>
            <a:normAutofit fontScale="77500" lnSpcReduction="20000"/>
          </a:bodyPr>
          <a:lstStyle/>
          <a:p>
            <a:pPr marL="514350" indent="-514350" algn="just">
              <a:lnSpc>
                <a:spcPct val="150000"/>
              </a:lnSpc>
              <a:buNone/>
            </a:pPr>
            <a:r>
              <a:rPr lang="en-US" sz="2800" b="1" dirty="0" smtClean="0">
                <a:latin typeface="Times New Roman" pitchFamily="18" charset="0"/>
                <a:cs typeface="Times New Roman" pitchFamily="18" charset="0"/>
              </a:rPr>
              <a:t>First approach:</a:t>
            </a:r>
          </a:p>
          <a:p>
            <a:pPr algn="just">
              <a:lnSpc>
                <a:spcPct val="150000"/>
              </a:lnSpc>
              <a:buFont typeface="Arial" pitchFamily="34" charset="0"/>
              <a:buChar char="•"/>
            </a:pPr>
            <a:r>
              <a:rPr lang="en-US" sz="2800" dirty="0" smtClean="0">
                <a:latin typeface="Times New Roman" pitchFamily="18" charset="0"/>
                <a:cs typeface="Times New Roman" pitchFamily="18" charset="0"/>
              </a:rPr>
              <a:t>A reverse index for every person who encoded current location. </a:t>
            </a:r>
          </a:p>
          <a:p>
            <a:pPr algn="just">
              <a:lnSpc>
                <a:spcPct val="150000"/>
              </a:lnSpc>
              <a:buFont typeface="Arial" pitchFamily="34" charset="0"/>
              <a:buChar char="•"/>
            </a:pPr>
            <a:r>
              <a:rPr lang="en-US" sz="2800" dirty="0" smtClean="0">
                <a:latin typeface="Times New Roman" pitchFamily="18" charset="0"/>
                <a:cs typeface="Times New Roman" pitchFamily="18" charset="0"/>
              </a:rPr>
              <a:t>Reverse index during launch to look up the people who were in a given city, region, or country.</a:t>
            </a:r>
          </a:p>
          <a:p>
            <a:pPr algn="just">
              <a:lnSpc>
                <a:spcPct val="150000"/>
              </a:lnSpc>
              <a:buFont typeface="Arial" pitchFamily="34" charset="0"/>
              <a:buChar char="•"/>
            </a:pPr>
            <a:r>
              <a:rPr lang="en-US" sz="2800" dirty="0" smtClean="0">
                <a:latin typeface="Times New Roman" pitchFamily="18" charset="0"/>
                <a:cs typeface="Times New Roman" pitchFamily="18" charset="0"/>
              </a:rPr>
              <a:t>Issue - storage and computing power to maintain.</a:t>
            </a:r>
          </a:p>
          <a:p>
            <a:pPr algn="just">
              <a:lnSpc>
                <a:spcPct val="150000"/>
              </a:lnSpc>
              <a:buFont typeface="Arial" pitchFamily="34" charset="0"/>
              <a:buChar char="•"/>
            </a:pPr>
            <a:r>
              <a:rPr lang="en-US" sz="2800" dirty="0" smtClean="0">
                <a:latin typeface="Times New Roman" pitchFamily="18" charset="0"/>
                <a:cs typeface="Times New Roman" pitchFamily="18" charset="0"/>
              </a:rPr>
              <a:t>Tradeoff between accuracy and maintaining such a large reverse index .</a:t>
            </a: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C687FF0-DC84-4FC3-B56D-52685B3F95BF}" type="slidenum">
              <a:rPr lang="en-US" smtClean="0"/>
              <a:pPr/>
              <a:t>36</a:t>
            </a:fld>
            <a:endParaRPr lang="en-US"/>
          </a:p>
        </p:txBody>
      </p:sp>
    </p:spTree>
    <p:extLst>
      <p:ext uri="{BB962C8B-B14F-4D97-AF65-F5344CB8AC3E}">
        <p14:creationId xmlns:p14="http://schemas.microsoft.com/office/powerpoint/2010/main" val="641799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latin typeface="Agency FB" pitchFamily="34" charset="0"/>
              </a:rPr>
              <a:t>Two </a:t>
            </a:r>
            <a:r>
              <a:rPr lang="en-US" sz="5400" dirty="0" err="1" smtClean="0">
                <a:latin typeface="Agency FB" pitchFamily="34" charset="0"/>
              </a:rPr>
              <a:t>Approachs</a:t>
            </a:r>
            <a:endParaRPr lang="en-US" dirty="0"/>
          </a:p>
        </p:txBody>
      </p:sp>
      <p:sp>
        <p:nvSpPr>
          <p:cNvPr id="3" name="Content Placeholder 2"/>
          <p:cNvSpPr>
            <a:spLocks noGrp="1"/>
          </p:cNvSpPr>
          <p:nvPr>
            <p:ph idx="1"/>
          </p:nvPr>
        </p:nvSpPr>
        <p:spPr/>
        <p:txBody>
          <a:bodyPr>
            <a:normAutofit fontScale="70000" lnSpcReduction="20000"/>
          </a:bodyPr>
          <a:lstStyle/>
          <a:p>
            <a:pPr marL="514350" indent="-514350" algn="just">
              <a:lnSpc>
                <a:spcPct val="150000"/>
              </a:lnSpc>
              <a:buNone/>
            </a:pPr>
            <a:r>
              <a:rPr lang="en-US" sz="2800" b="1" dirty="0" smtClean="0">
                <a:latin typeface="Times New Roman" pitchFamily="18" charset="0"/>
                <a:cs typeface="Times New Roman" pitchFamily="18" charset="0"/>
              </a:rPr>
              <a:t>Second approach </a:t>
            </a:r>
          </a:p>
          <a:p>
            <a:pPr algn="just">
              <a:lnSpc>
                <a:spcPct val="150000"/>
              </a:lnSpc>
            </a:pPr>
            <a:r>
              <a:rPr lang="en-US" sz="2800" dirty="0" smtClean="0">
                <a:latin typeface="Times New Roman" pitchFamily="18" charset="0"/>
                <a:cs typeface="Times New Roman" pitchFamily="18" charset="0"/>
              </a:rPr>
              <a:t>A massively distributed asynchronous job on every </a:t>
            </a:r>
            <a:r>
              <a:rPr lang="en-US" sz="2800" dirty="0" err="1" smtClean="0">
                <a:latin typeface="Times New Roman" pitchFamily="18" charset="0"/>
                <a:cs typeface="Times New Roman" pitchFamily="18" charset="0"/>
              </a:rPr>
              <a:t>facebook</a:t>
            </a:r>
            <a:r>
              <a:rPr lang="en-US" sz="2800" dirty="0" smtClean="0">
                <a:latin typeface="Times New Roman" pitchFamily="18" charset="0"/>
                <a:cs typeface="Times New Roman" pitchFamily="18" charset="0"/>
              </a:rPr>
              <a:t> profile.</a:t>
            </a:r>
          </a:p>
          <a:p>
            <a:pPr algn="just">
              <a:lnSpc>
                <a:spcPct val="150000"/>
              </a:lnSpc>
            </a:pPr>
            <a:r>
              <a:rPr lang="en-US" sz="2800" dirty="0" smtClean="0">
                <a:latin typeface="Times New Roman" pitchFamily="18" charset="0"/>
                <a:cs typeface="Times New Roman" pitchFamily="18" charset="0"/>
              </a:rPr>
              <a:t>The job would check if someone was in the area and, if so, send a notification for the crisis, then continue on to the next person. </a:t>
            </a:r>
          </a:p>
          <a:p>
            <a:pPr algn="just">
              <a:lnSpc>
                <a:spcPct val="150000"/>
              </a:lnSpc>
            </a:pPr>
            <a:r>
              <a:rPr lang="en-US" sz="2800" dirty="0" smtClean="0">
                <a:latin typeface="Times New Roman" pitchFamily="18" charset="0"/>
                <a:cs typeface="Times New Roman" pitchFamily="18" charset="0"/>
              </a:rPr>
              <a:t>Attractive when considering large areas of activation.</a:t>
            </a:r>
          </a:p>
          <a:p>
            <a:pPr algn="just">
              <a:lnSpc>
                <a:spcPct val="150000"/>
              </a:lnSpc>
            </a:pPr>
            <a:r>
              <a:rPr lang="en-US" sz="2800" dirty="0" smtClean="0">
                <a:latin typeface="Times New Roman" pitchFamily="18" charset="0"/>
                <a:cs typeface="Times New Roman" pitchFamily="18" charset="0"/>
              </a:rPr>
              <a:t>It's less efficient for small activations.</a:t>
            </a:r>
          </a:p>
          <a:p>
            <a:pPr algn="just">
              <a:lnSpc>
                <a:spcPct val="150000"/>
              </a:lnSpc>
            </a:pPr>
            <a:endParaRPr lang="en-US" dirty="0" smtClean="0"/>
          </a:p>
          <a:p>
            <a:pPr algn="just">
              <a:lnSpc>
                <a:spcPct val="150000"/>
              </a:lnSpc>
            </a:pPr>
            <a:endParaRPr lang="en-US" dirty="0"/>
          </a:p>
        </p:txBody>
      </p:sp>
      <p:sp>
        <p:nvSpPr>
          <p:cNvPr id="4" name="Slide Number Placeholder 3"/>
          <p:cNvSpPr>
            <a:spLocks noGrp="1"/>
          </p:cNvSpPr>
          <p:nvPr>
            <p:ph type="sldNum" sz="quarter" idx="12"/>
          </p:nvPr>
        </p:nvSpPr>
        <p:spPr/>
        <p:txBody>
          <a:bodyPr/>
          <a:lstStyle/>
          <a:p>
            <a:fld id="{4C687FF0-DC84-4FC3-B56D-52685B3F95BF}" type="slidenum">
              <a:rPr lang="en-US" smtClean="0"/>
              <a:pPr/>
              <a:t>37</a:t>
            </a:fld>
            <a:endParaRPr lang="en-US"/>
          </a:p>
        </p:txBody>
      </p:sp>
    </p:spTree>
    <p:extLst>
      <p:ext uri="{BB962C8B-B14F-4D97-AF65-F5344CB8AC3E}">
        <p14:creationId xmlns:p14="http://schemas.microsoft.com/office/powerpoint/2010/main" val="18749265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Agency FB" pitchFamily="34" charset="0"/>
              </a:rPr>
              <a:t>Overview Of The Process</a:t>
            </a:r>
            <a:endParaRPr lang="en-US" sz="4800" dirty="0">
              <a:latin typeface="Agency FB" pitchFamily="34" charset="0"/>
            </a:endParaRPr>
          </a:p>
        </p:txBody>
      </p:sp>
      <p:sp>
        <p:nvSpPr>
          <p:cNvPr id="3" name="Content Placeholder 2"/>
          <p:cNvSpPr>
            <a:spLocks noGrp="1"/>
          </p:cNvSpPr>
          <p:nvPr>
            <p:ph idx="1"/>
          </p:nvPr>
        </p:nvSpPr>
        <p:spPr>
          <a:xfrm>
            <a:off x="838200" y="1600200"/>
            <a:ext cx="10515600" cy="4876799"/>
          </a:xfrm>
        </p:spPr>
        <p:txBody>
          <a:bodyPr>
            <a:noAutofit/>
          </a:bodyPr>
          <a:lstStyle/>
          <a:p>
            <a:pPr algn="just">
              <a:lnSpc>
                <a:spcPct val="150000"/>
              </a:lnSpc>
              <a:buNone/>
            </a:pPr>
            <a:endParaRPr lang="en-US" sz="2800" dirty="0" smtClean="0">
              <a:latin typeface="Times New Roman" pitchFamily="18" charset="0"/>
              <a:cs typeface="Times New Roman" pitchFamily="18" charset="0"/>
            </a:endParaRPr>
          </a:p>
          <a:p>
            <a:pPr lvl="0" algn="just">
              <a:lnSpc>
                <a:spcPct val="150000"/>
              </a:lnSpc>
            </a:pPr>
            <a:r>
              <a:rPr lang="en-US" sz="2800" dirty="0" smtClean="0">
                <a:latin typeface="Times New Roman" pitchFamily="18" charset="0"/>
                <a:cs typeface="Times New Roman" pitchFamily="18" charset="0"/>
              </a:rPr>
              <a:t>Crisis is activated - run a small piece of code, or “hook,” that executes after every news feed load.</a:t>
            </a:r>
          </a:p>
          <a:p>
            <a:pPr lvl="0" algn="just">
              <a:lnSpc>
                <a:spcPct val="150000"/>
              </a:lnSpc>
            </a:pPr>
            <a:r>
              <a:rPr lang="en-US" sz="2800" dirty="0" smtClean="0">
                <a:latin typeface="Times New Roman" pitchFamily="18" charset="0"/>
                <a:cs typeface="Times New Roman" pitchFamily="18" charset="0"/>
              </a:rPr>
              <a:t>Once  someone loads  news feed, immediately invite that person to mark.</a:t>
            </a:r>
          </a:p>
          <a:p>
            <a:pPr lvl="0" algn="just">
              <a:lnSpc>
                <a:spcPct val="150000"/>
              </a:lnSpc>
            </a:pPr>
            <a:r>
              <a:rPr lang="en-US" sz="2800" dirty="0" smtClean="0">
                <a:latin typeface="Times New Roman" pitchFamily="18" charset="0"/>
                <a:cs typeface="Times New Roman" pitchFamily="18" charset="0"/>
              </a:rPr>
              <a:t>And his or her friends in the affected area (geographically based). </a:t>
            </a:r>
          </a:p>
          <a:p>
            <a:pPr lvl="0" algn="just">
              <a:lnSpc>
                <a:spcPct val="150000"/>
              </a:lnSpc>
            </a:pPr>
            <a:r>
              <a:rPr lang="en-US" sz="2800" dirty="0" smtClean="0">
                <a:latin typeface="Times New Roman" pitchFamily="18" charset="0"/>
                <a:cs typeface="Times New Roman" pitchFamily="18" charset="0"/>
              </a:rPr>
              <a:t>It’s a single web request (resource intensive). </a:t>
            </a:r>
          </a:p>
          <a:p>
            <a:pPr lvl="0" algn="just">
              <a:lnSpc>
                <a:spcPct val="150000"/>
              </a:lnSpc>
              <a:buNone/>
            </a:pP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C687FF0-DC84-4FC3-B56D-52685B3F95BF}" type="slidenum">
              <a:rPr lang="en-US" smtClean="0"/>
              <a:pPr/>
              <a:t>38</a:t>
            </a:fld>
            <a:endParaRPr lang="en-US"/>
          </a:p>
        </p:txBody>
      </p:sp>
    </p:spTree>
    <p:extLst>
      <p:ext uri="{BB962C8B-B14F-4D97-AF65-F5344CB8AC3E}">
        <p14:creationId xmlns:p14="http://schemas.microsoft.com/office/powerpoint/2010/main" val="23805726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1950"/>
            <a:ext cx="10972800" cy="1295400"/>
          </a:xfrm>
        </p:spPr>
        <p:txBody>
          <a:bodyPr/>
          <a:lstStyle/>
          <a:p>
            <a:r>
              <a:rPr lang="en-US" sz="5400" dirty="0" smtClean="0">
                <a:latin typeface="Agency FB" pitchFamily="34" charset="0"/>
              </a:rPr>
              <a:t>Overview Of The Process</a:t>
            </a:r>
            <a:endParaRPr lang="en-US" dirty="0"/>
          </a:p>
        </p:txBody>
      </p:sp>
      <p:sp>
        <p:nvSpPr>
          <p:cNvPr id="3" name="Content Placeholder 2"/>
          <p:cNvSpPr>
            <a:spLocks noGrp="1"/>
          </p:cNvSpPr>
          <p:nvPr>
            <p:ph idx="1"/>
          </p:nvPr>
        </p:nvSpPr>
        <p:spPr>
          <a:xfrm>
            <a:off x="609600" y="1695450"/>
            <a:ext cx="10972800" cy="4895850"/>
          </a:xfrm>
        </p:spPr>
        <p:txBody>
          <a:bodyPr>
            <a:noAutofit/>
          </a:bodyPr>
          <a:lstStyle/>
          <a:p>
            <a:pPr algn="just">
              <a:lnSpc>
                <a:spcPct val="150000"/>
              </a:lnSpc>
            </a:pP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Async</a:t>
            </a:r>
            <a:r>
              <a:rPr lang="en-US" sz="2800" dirty="0" smtClean="0">
                <a:latin typeface="Times New Roman" pitchFamily="18" charset="0"/>
                <a:cs typeface="Times New Roman" pitchFamily="18" charset="0"/>
              </a:rPr>
              <a:t> tier,”(schedule jobs) to asynchronously iterate through all of person </a:t>
            </a:r>
            <a:r>
              <a:rPr lang="en-US" sz="2800" dirty="0" err="1" smtClean="0">
                <a:latin typeface="Times New Roman" pitchFamily="18" charset="0"/>
                <a:cs typeface="Times New Roman" pitchFamily="18" charset="0"/>
              </a:rPr>
              <a:t>a's</a:t>
            </a:r>
            <a:r>
              <a:rPr lang="en-US" sz="2800" dirty="0" smtClean="0">
                <a:latin typeface="Times New Roman" pitchFamily="18" charset="0"/>
                <a:cs typeface="Times New Roman" pitchFamily="18" charset="0"/>
              </a:rPr>
              <a:t> friends.</a:t>
            </a:r>
          </a:p>
          <a:p>
            <a:pPr lvl="0" algn="just">
              <a:lnSpc>
                <a:spcPct val="150000"/>
              </a:lnSpc>
            </a:pPr>
            <a:r>
              <a:rPr lang="en-US" sz="2800" dirty="0" smtClean="0">
                <a:latin typeface="Times New Roman" pitchFamily="18" charset="0"/>
                <a:cs typeface="Times New Roman" pitchFamily="18" charset="0"/>
              </a:rPr>
              <a:t>Parallel and distributed </a:t>
            </a:r>
            <a:r>
              <a:rPr lang="en-US" sz="2800" smtClean="0">
                <a:latin typeface="Times New Roman" pitchFamily="18" charset="0"/>
                <a:cs typeface="Times New Roman" pitchFamily="18" charset="0"/>
              </a:rPr>
              <a:t>version of </a:t>
            </a:r>
            <a:r>
              <a:rPr lang="en-US" sz="2800" dirty="0" smtClean="0">
                <a:latin typeface="Times New Roman" pitchFamily="18" charset="0"/>
                <a:cs typeface="Times New Roman" pitchFamily="18" charset="0"/>
              </a:rPr>
              <a:t>search across the social graph (continue iterating as long as the person is in the affected area).</a:t>
            </a:r>
          </a:p>
          <a:p>
            <a:pPr lvl="0" algn="just">
              <a:lnSpc>
                <a:spcPct val="150000"/>
              </a:lnSpc>
            </a:pPr>
            <a:r>
              <a:rPr lang="en-US" sz="2800" dirty="0" smtClean="0">
                <a:latin typeface="Times New Roman" pitchFamily="18" charset="0"/>
                <a:cs typeface="Times New Roman" pitchFamily="18" charset="0"/>
              </a:rPr>
              <a:t>Don't perform recursive searches . </a:t>
            </a:r>
          </a:p>
          <a:p>
            <a:pPr lvl="0" algn="just">
              <a:lnSpc>
                <a:spcPct val="150000"/>
              </a:lnSpc>
            </a:pPr>
            <a:r>
              <a:rPr lang="en-US" sz="2800" dirty="0" smtClean="0">
                <a:latin typeface="Times New Roman" pitchFamily="18" charset="0"/>
                <a:cs typeface="Times New Roman" pitchFamily="18" charset="0"/>
              </a:rPr>
              <a:t>In practice can exhaust a small graph of ~100,000 people in just minutes, with larger areas -10 to 15 minutes at full capacity.</a:t>
            </a:r>
            <a:br>
              <a:rPr lang="en-US" sz="2800" dirty="0" smtClean="0">
                <a:latin typeface="Times New Roman" pitchFamily="18" charset="0"/>
                <a:cs typeface="Times New Roman" pitchFamily="18" charset="0"/>
              </a:rPr>
            </a:br>
            <a:endParaRPr lang="en-US" sz="2800" dirty="0" smtClean="0">
              <a:latin typeface="Times New Roman" pitchFamily="18" charset="0"/>
              <a:cs typeface="Times New Roman" pitchFamily="18" charset="0"/>
            </a:endParaRPr>
          </a:p>
          <a:p>
            <a:pPr algn="just">
              <a:lnSpc>
                <a:spcPct val="150000"/>
              </a:lnSpc>
            </a:pP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C687FF0-DC84-4FC3-B56D-52685B3F95BF}" type="slidenum">
              <a:rPr lang="en-US" smtClean="0"/>
              <a:pPr/>
              <a:t>39</a:t>
            </a:fld>
            <a:endParaRPr lang="en-US"/>
          </a:p>
        </p:txBody>
      </p:sp>
    </p:spTree>
    <p:extLst>
      <p:ext uri="{BB962C8B-B14F-4D97-AF65-F5344CB8AC3E}">
        <p14:creationId xmlns:p14="http://schemas.microsoft.com/office/powerpoint/2010/main" val="5847919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561088"/>
            <a:ext cx="9601196" cy="756966"/>
          </a:xfrm>
        </p:spPr>
        <p:txBody>
          <a:bodyPr>
            <a:normAutofit fontScale="90000"/>
          </a:bodyPr>
          <a:lstStyle/>
          <a:p>
            <a:r>
              <a:rPr lang="en-US" dirty="0" smtClean="0"/>
              <a:t>Notification</a:t>
            </a:r>
            <a:endParaRPr lang="en-US" dirty="0"/>
          </a:p>
        </p:txBody>
      </p:sp>
      <p:sp>
        <p:nvSpPr>
          <p:cNvPr id="3" name="Content Placeholder 2"/>
          <p:cNvSpPr>
            <a:spLocks noGrp="1"/>
          </p:cNvSpPr>
          <p:nvPr>
            <p:ph idx="1"/>
          </p:nvPr>
        </p:nvSpPr>
        <p:spPr>
          <a:xfrm>
            <a:off x="1295402" y="1318054"/>
            <a:ext cx="9601196" cy="3989404"/>
          </a:xfrm>
        </p:spPr>
        <p:txBody>
          <a:bodyPr/>
          <a:lstStyle/>
          <a:p>
            <a:r>
              <a:rPr lang="en-US" dirty="0"/>
              <a:t>Event notifications can be sent via email, mobile phone application </a:t>
            </a:r>
            <a:r>
              <a:rPr lang="en-US" dirty="0" smtClean="0"/>
              <a:t>, social media contacts such as Facebook, twitter, Instagram etc.., mobile, web database , control room monitor.</a:t>
            </a:r>
          </a:p>
          <a:p>
            <a:endParaRPr lang="en-US" dirty="0"/>
          </a:p>
        </p:txBody>
      </p:sp>
      <p:sp>
        <p:nvSpPr>
          <p:cNvPr id="4" name="Rounded Rectangle 3"/>
          <p:cNvSpPr/>
          <p:nvPr/>
        </p:nvSpPr>
        <p:spPr>
          <a:xfrm>
            <a:off x="2010032" y="2767914"/>
            <a:ext cx="1120346" cy="461318"/>
          </a:xfrm>
          <a:prstGeom prst="roundRect">
            <a:avLst/>
          </a:prstGeom>
          <a:solidFill>
            <a:srgbClr val="00B0F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Detectors</a:t>
            </a:r>
            <a:endParaRPr lang="en-US" dirty="0"/>
          </a:p>
        </p:txBody>
      </p:sp>
      <p:sp>
        <p:nvSpPr>
          <p:cNvPr id="5" name="Rounded Rectangle 4"/>
          <p:cNvSpPr/>
          <p:nvPr/>
        </p:nvSpPr>
        <p:spPr>
          <a:xfrm>
            <a:off x="2010032" y="4139513"/>
            <a:ext cx="1120346" cy="486033"/>
          </a:xfrm>
          <a:prstGeom prst="roundRect">
            <a:avLst/>
          </a:prstGeom>
          <a:solidFill>
            <a:srgbClr val="00B0F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Control Panel</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3196" y="3312756"/>
            <a:ext cx="1844043" cy="1153298"/>
          </a:xfrm>
          <a:prstGeom prst="rect">
            <a:avLst/>
          </a:prstGeom>
        </p:spPr>
      </p:pic>
      <p:sp>
        <p:nvSpPr>
          <p:cNvPr id="8" name="TextBox 7"/>
          <p:cNvSpPr txBox="1"/>
          <p:nvPr/>
        </p:nvSpPr>
        <p:spPr>
          <a:xfrm>
            <a:off x="4300151" y="3632886"/>
            <a:ext cx="815546" cy="369332"/>
          </a:xfrm>
          <a:prstGeom prst="rect">
            <a:avLst/>
          </a:prstGeom>
          <a:noFill/>
        </p:spPr>
        <p:txBody>
          <a:bodyPr wrap="square" rtlCol="0">
            <a:spAutoFit/>
          </a:bodyPr>
          <a:lstStyle/>
          <a:p>
            <a:r>
              <a:rPr lang="en-US" dirty="0" smtClean="0"/>
              <a:t>Cloud</a:t>
            </a:r>
            <a:endParaRPr lang="en-US" dirty="0"/>
          </a:p>
        </p:txBody>
      </p:sp>
      <p:sp>
        <p:nvSpPr>
          <p:cNvPr id="9" name="Rounded Rectangle 8"/>
          <p:cNvSpPr/>
          <p:nvPr/>
        </p:nvSpPr>
        <p:spPr>
          <a:xfrm>
            <a:off x="6053555" y="2477821"/>
            <a:ext cx="1696995" cy="130478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Social media contacts such as </a:t>
            </a:r>
            <a:r>
              <a:rPr lang="en-US" dirty="0"/>
              <a:t>F</a:t>
            </a:r>
            <a:r>
              <a:rPr lang="en-US" dirty="0" smtClean="0"/>
              <a:t>acebook, twitter, Instagram</a:t>
            </a:r>
            <a:endParaRPr lang="en-US" dirty="0"/>
          </a:p>
        </p:txBody>
      </p:sp>
      <p:sp>
        <p:nvSpPr>
          <p:cNvPr id="10" name="Rounded Rectangle 9"/>
          <p:cNvSpPr/>
          <p:nvPr/>
        </p:nvSpPr>
        <p:spPr>
          <a:xfrm>
            <a:off x="8211453" y="3457180"/>
            <a:ext cx="897925" cy="41303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Mobile</a:t>
            </a:r>
            <a:endParaRPr lang="en-US" dirty="0"/>
          </a:p>
        </p:txBody>
      </p:sp>
      <p:sp>
        <p:nvSpPr>
          <p:cNvPr id="11" name="Rounded Rectangle 10"/>
          <p:cNvSpPr/>
          <p:nvPr/>
        </p:nvSpPr>
        <p:spPr>
          <a:xfrm>
            <a:off x="8900982" y="4159703"/>
            <a:ext cx="1330411" cy="80390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Mobile Phone Application</a:t>
            </a:r>
            <a:endParaRPr lang="en-US" dirty="0"/>
          </a:p>
        </p:txBody>
      </p:sp>
      <p:sp>
        <p:nvSpPr>
          <p:cNvPr id="12" name="Rounded Rectangle 11"/>
          <p:cNvSpPr/>
          <p:nvPr/>
        </p:nvSpPr>
        <p:spPr>
          <a:xfrm>
            <a:off x="8257601" y="5292281"/>
            <a:ext cx="1286762" cy="75975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 Room Monitor</a:t>
            </a:r>
            <a:endParaRPr lang="en-US" dirty="0"/>
          </a:p>
        </p:txBody>
      </p:sp>
      <p:sp>
        <p:nvSpPr>
          <p:cNvPr id="13" name="Rounded Rectangle 12"/>
          <p:cNvSpPr/>
          <p:nvPr/>
        </p:nvSpPr>
        <p:spPr>
          <a:xfrm>
            <a:off x="6695503" y="5307458"/>
            <a:ext cx="1138681" cy="70539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Database</a:t>
            </a:r>
            <a:endParaRPr lang="en-US" dirty="0"/>
          </a:p>
        </p:txBody>
      </p:sp>
      <p:sp>
        <p:nvSpPr>
          <p:cNvPr id="14" name="Rounded Rectangle 13"/>
          <p:cNvSpPr/>
          <p:nvPr/>
        </p:nvSpPr>
        <p:spPr>
          <a:xfrm>
            <a:off x="5133031" y="5307458"/>
            <a:ext cx="972066" cy="46955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Email Alert</a:t>
            </a:r>
            <a:endParaRPr lang="en-US" dirty="0"/>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178445">
            <a:off x="3359265" y="4009128"/>
            <a:ext cx="429474" cy="612000"/>
          </a:xfrm>
          <a:prstGeom prst="rect">
            <a:avLst/>
          </a:prstGeom>
        </p:spPr>
      </p:pic>
      <p:sp>
        <p:nvSpPr>
          <p:cNvPr id="18" name="TextBox 17"/>
          <p:cNvSpPr txBox="1"/>
          <p:nvPr/>
        </p:nvSpPr>
        <p:spPr>
          <a:xfrm>
            <a:off x="3130378" y="4625546"/>
            <a:ext cx="1301579" cy="923330"/>
          </a:xfrm>
          <a:prstGeom prst="rect">
            <a:avLst/>
          </a:prstGeom>
          <a:noFill/>
        </p:spPr>
        <p:txBody>
          <a:bodyPr wrap="square" rtlCol="0">
            <a:spAutoFit/>
          </a:bodyPr>
          <a:lstStyle/>
          <a:p>
            <a:r>
              <a:rPr lang="en-US" dirty="0"/>
              <a:t>G</a:t>
            </a:r>
            <a:r>
              <a:rPr lang="en-US" dirty="0" smtClean="0"/>
              <a:t>PRS/ Ethernet Gateway</a:t>
            </a:r>
            <a:endParaRPr lang="en-US" dirty="0"/>
          </a:p>
        </p:txBody>
      </p:sp>
      <p:cxnSp>
        <p:nvCxnSpPr>
          <p:cNvPr id="20" name="Straight Arrow Connector 19"/>
          <p:cNvCxnSpPr/>
          <p:nvPr/>
        </p:nvCxnSpPr>
        <p:spPr>
          <a:xfrm>
            <a:off x="2438401" y="3229232"/>
            <a:ext cx="0" cy="930471"/>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737239" y="3457180"/>
            <a:ext cx="358761" cy="237287"/>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123934" y="4487997"/>
            <a:ext cx="168467" cy="819461"/>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619064" y="4315128"/>
            <a:ext cx="1282988" cy="1003301"/>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733147" y="4043380"/>
            <a:ext cx="2722997" cy="126407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1" idx="1"/>
          </p:cNvCxnSpPr>
          <p:nvPr/>
        </p:nvCxnSpPr>
        <p:spPr>
          <a:xfrm>
            <a:off x="5778434" y="4014641"/>
            <a:ext cx="3122548" cy="54701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6" idx="3"/>
          </p:cNvCxnSpPr>
          <p:nvPr/>
        </p:nvCxnSpPr>
        <p:spPr>
          <a:xfrm flipV="1">
            <a:off x="5737239" y="3867630"/>
            <a:ext cx="2597794" cy="21775"/>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49939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47750"/>
            <a:ext cx="10972800" cy="1333500"/>
          </a:xfrm>
        </p:spPr>
        <p:txBody>
          <a:bodyPr>
            <a:noAutofit/>
          </a:bodyPr>
          <a:lstStyle/>
          <a:p>
            <a:r>
              <a:rPr lang="en-US" sz="4800" dirty="0" smtClean="0">
                <a:latin typeface="Agency FB" pitchFamily="34" charset="0"/>
              </a:rPr>
              <a:t>Obeying A Digital Speed Limit</a:t>
            </a:r>
            <a:br>
              <a:rPr lang="en-US" sz="4800" dirty="0" smtClean="0">
                <a:latin typeface="Agency FB" pitchFamily="34" charset="0"/>
              </a:rPr>
            </a:br>
            <a:endParaRPr lang="en-US" sz="4800" dirty="0">
              <a:latin typeface="Agency FB" pitchFamily="34" charset="0"/>
            </a:endParaRPr>
          </a:p>
        </p:txBody>
      </p:sp>
      <p:sp>
        <p:nvSpPr>
          <p:cNvPr id="3" name="Content Placeholder 2"/>
          <p:cNvSpPr>
            <a:spLocks noGrp="1"/>
          </p:cNvSpPr>
          <p:nvPr>
            <p:ph idx="1"/>
          </p:nvPr>
        </p:nvSpPr>
        <p:spPr/>
        <p:txBody>
          <a:bodyPr>
            <a:normAutofit fontScale="92500" lnSpcReduction="20000"/>
          </a:bodyPr>
          <a:lstStyle/>
          <a:p>
            <a:pPr algn="just">
              <a:lnSpc>
                <a:spcPct val="150000"/>
              </a:lnSpc>
            </a:pPr>
            <a:r>
              <a:rPr lang="en-US" sz="2800" dirty="0" smtClean="0">
                <a:latin typeface="Times New Roman" pitchFamily="18" charset="0"/>
                <a:cs typeface="Times New Roman" pitchFamily="18" charset="0"/>
              </a:rPr>
              <a:t>To automated systems, ( job was growing out of control).</a:t>
            </a:r>
          </a:p>
          <a:p>
            <a:pPr algn="just">
              <a:lnSpc>
                <a:spcPct val="150000"/>
              </a:lnSpc>
            </a:pPr>
            <a:r>
              <a:rPr lang="en-US" sz="2800" dirty="0" err="1" smtClean="0">
                <a:latin typeface="Times New Roman" pitchFamily="18" charset="0"/>
                <a:cs typeface="Times New Roman" pitchFamily="18" charset="0"/>
              </a:rPr>
              <a:t>Async</a:t>
            </a:r>
            <a:r>
              <a:rPr lang="en-US" sz="2800" dirty="0" smtClean="0">
                <a:latin typeface="Times New Roman" pitchFamily="18" charset="0"/>
                <a:cs typeface="Times New Roman" pitchFamily="18" charset="0"/>
              </a:rPr>
              <a:t> tier has automatic schedule throttling built in, (upper bound would not be reached).</a:t>
            </a:r>
          </a:p>
          <a:p>
            <a:pPr algn="just">
              <a:lnSpc>
                <a:spcPct val="150000"/>
              </a:lnSpc>
            </a:pPr>
            <a:r>
              <a:rPr lang="en-US" sz="2800" dirty="0" smtClean="0">
                <a:latin typeface="Times New Roman" pitchFamily="18" charset="0"/>
                <a:cs typeface="Times New Roman" pitchFamily="18" charset="0"/>
              </a:rPr>
              <a:t> Triggering  throttling require manual responses. </a:t>
            </a:r>
          </a:p>
          <a:p>
            <a:pPr algn="just">
              <a:lnSpc>
                <a:spcPct val="150000"/>
              </a:lnSpc>
            </a:pPr>
            <a:r>
              <a:rPr lang="en-US" sz="2800" dirty="0" smtClean="0">
                <a:latin typeface="Times New Roman" pitchFamily="18" charset="0"/>
                <a:cs typeface="Times New Roman" pitchFamily="18" charset="0"/>
              </a:rPr>
              <a:t> When exceeds a specified limit, additional requests are rejected </a:t>
            </a: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C687FF0-DC84-4FC3-B56D-52685B3F95BF}" type="slidenum">
              <a:rPr lang="en-US" smtClean="0"/>
              <a:pPr/>
              <a:t>40</a:t>
            </a:fld>
            <a:endParaRPr lang="en-US"/>
          </a:p>
        </p:txBody>
      </p:sp>
    </p:spTree>
    <p:extLst>
      <p:ext uri="{BB962C8B-B14F-4D97-AF65-F5344CB8AC3E}">
        <p14:creationId xmlns:p14="http://schemas.microsoft.com/office/powerpoint/2010/main" val="40952176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Agency FB" pitchFamily="34" charset="0"/>
              </a:rPr>
              <a:t>Propagation Delay</a:t>
            </a:r>
            <a:endParaRPr lang="en-US" sz="4800" dirty="0">
              <a:latin typeface="Agency FB" pitchFamily="34" charset="0"/>
            </a:endParaRPr>
          </a:p>
        </p:txBody>
      </p:sp>
      <p:sp>
        <p:nvSpPr>
          <p:cNvPr id="3" name="Content Placeholder 2"/>
          <p:cNvSpPr>
            <a:spLocks noGrp="1"/>
          </p:cNvSpPr>
          <p:nvPr>
            <p:ph idx="1"/>
          </p:nvPr>
        </p:nvSpPr>
        <p:spPr/>
        <p:txBody>
          <a:bodyPr>
            <a:normAutofit/>
          </a:bodyPr>
          <a:lstStyle/>
          <a:p>
            <a:pPr algn="just">
              <a:lnSpc>
                <a:spcPct val="150000"/>
              </a:lnSpc>
            </a:pPr>
            <a:r>
              <a:rPr lang="en-US" sz="2800" dirty="0" smtClean="0">
                <a:latin typeface="Times New Roman" pitchFamily="18" charset="0"/>
                <a:cs typeface="Times New Roman" pitchFamily="18" charset="0"/>
              </a:rPr>
              <a:t>The initial propagation delay or the time –counters synchronized across data center regions. </a:t>
            </a:r>
          </a:p>
          <a:p>
            <a:pPr algn="just">
              <a:lnSpc>
                <a:spcPct val="150000"/>
              </a:lnSpc>
            </a:pPr>
            <a:r>
              <a:rPr lang="en-US" sz="2800" dirty="0" smtClean="0">
                <a:latin typeface="Times New Roman" pitchFamily="18" charset="0"/>
                <a:cs typeface="Times New Roman" pitchFamily="18" charset="0"/>
              </a:rPr>
              <a:t>Bump the counters without scheduling the job. </a:t>
            </a:r>
          </a:p>
        </p:txBody>
      </p:sp>
      <p:sp>
        <p:nvSpPr>
          <p:cNvPr id="4" name="Slide Number Placeholder 3"/>
          <p:cNvSpPr>
            <a:spLocks noGrp="1"/>
          </p:cNvSpPr>
          <p:nvPr>
            <p:ph type="sldNum" sz="quarter" idx="12"/>
          </p:nvPr>
        </p:nvSpPr>
        <p:spPr/>
        <p:txBody>
          <a:bodyPr/>
          <a:lstStyle/>
          <a:p>
            <a:fld id="{4C687FF0-DC84-4FC3-B56D-52685B3F95BF}" type="slidenum">
              <a:rPr lang="en-US" smtClean="0"/>
              <a:pPr/>
              <a:t>41</a:t>
            </a:fld>
            <a:endParaRPr lang="en-US"/>
          </a:p>
        </p:txBody>
      </p:sp>
    </p:spTree>
    <p:extLst>
      <p:ext uri="{BB962C8B-B14F-4D97-AF65-F5344CB8AC3E}">
        <p14:creationId xmlns:p14="http://schemas.microsoft.com/office/powerpoint/2010/main" val="20942213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1"/>
            <a:ext cx="10515600" cy="180975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br>
              <a:rPr lang="en-US" dirty="0" smtClean="0"/>
            </a:br>
            <a:r>
              <a:rPr lang="en-US" dirty="0" smtClean="0"/>
              <a:t/>
            </a:r>
            <a:br>
              <a:rPr lang="en-US" dirty="0" smtClean="0"/>
            </a:br>
            <a:r>
              <a:rPr lang="en-US" sz="5300" dirty="0" smtClean="0">
                <a:latin typeface="Agency FB" pitchFamily="34" charset="0"/>
              </a:rPr>
              <a:t>24/7 Testing And Preparedness</a:t>
            </a:r>
            <a:br>
              <a:rPr lang="en-US" sz="5300" dirty="0" smtClean="0">
                <a:latin typeface="Agency FB" pitchFamily="34" charset="0"/>
              </a:rPr>
            </a:br>
            <a:endParaRPr lang="en-US" sz="5300" dirty="0">
              <a:latin typeface="Agency FB" pitchFamily="34" charset="0"/>
            </a:endParaRPr>
          </a:p>
        </p:txBody>
      </p:sp>
      <p:sp>
        <p:nvSpPr>
          <p:cNvPr id="3" name="Content Placeholder 2"/>
          <p:cNvSpPr>
            <a:spLocks noGrp="1"/>
          </p:cNvSpPr>
          <p:nvPr>
            <p:ph idx="1"/>
          </p:nvPr>
        </p:nvSpPr>
        <p:spPr>
          <a:xfrm>
            <a:off x="609600" y="1123950"/>
            <a:ext cx="10972800" cy="5734050"/>
          </a:xfrm>
        </p:spPr>
        <p:txBody>
          <a:bodyPr>
            <a:noAutofit/>
          </a:bodyPr>
          <a:lstStyle/>
          <a:p>
            <a:pPr algn="just">
              <a:lnSpc>
                <a:spcPct val="150000"/>
              </a:lnSpc>
              <a:buNone/>
            </a:pPr>
            <a:endParaRPr lang="en-US" sz="2800" dirty="0" smtClean="0">
              <a:latin typeface="Times New Roman" pitchFamily="18" charset="0"/>
              <a:cs typeface="Times New Roman" pitchFamily="18" charset="0"/>
            </a:endParaRPr>
          </a:p>
          <a:p>
            <a:pPr lvl="1" algn="just">
              <a:lnSpc>
                <a:spcPct val="150000"/>
              </a:lnSpc>
            </a:pPr>
            <a:r>
              <a:rPr lang="en-US" sz="2800" dirty="0" smtClean="0">
                <a:latin typeface="Times New Roman" pitchFamily="18" charset="0"/>
                <a:cs typeface="Times New Roman" pitchFamily="18" charset="0"/>
              </a:rPr>
              <a:t>Proactive testing system to perform “shadow launches” (12 hours for a wide range).</a:t>
            </a:r>
          </a:p>
          <a:p>
            <a:pPr lvl="1" algn="just">
              <a:lnSpc>
                <a:spcPct val="150000"/>
              </a:lnSpc>
            </a:pPr>
            <a:r>
              <a:rPr lang="en-US" sz="2800" dirty="0" smtClean="0">
                <a:latin typeface="Times New Roman" pitchFamily="18" charset="0"/>
                <a:cs typeface="Times New Roman" pitchFamily="18" charset="0"/>
              </a:rPr>
              <a:t>Other variables, such as locations, network conditions, and usage patterns, </a:t>
            </a:r>
          </a:p>
          <a:p>
            <a:pPr lvl="1" algn="just">
              <a:lnSpc>
                <a:spcPct val="150000"/>
              </a:lnSpc>
            </a:pPr>
            <a:r>
              <a:rPr lang="en-US" sz="2800" dirty="0" smtClean="0">
                <a:latin typeface="Times New Roman" pitchFamily="18" charset="0"/>
                <a:cs typeface="Times New Roman" pitchFamily="18" charset="0"/>
              </a:rPr>
              <a:t>Logs to a database instead of sending notifications. </a:t>
            </a:r>
          </a:p>
          <a:p>
            <a:pPr lvl="1" algn="just">
              <a:lnSpc>
                <a:spcPct val="150000"/>
              </a:lnSpc>
            </a:pPr>
            <a:r>
              <a:rPr lang="en-US" sz="2800" dirty="0" smtClean="0">
                <a:latin typeface="Times New Roman" pitchFamily="18" charset="0"/>
                <a:cs typeface="Times New Roman" pitchFamily="18" charset="0"/>
              </a:rPr>
              <a:t>After a few hours, collect the number of people found, compare -historical expected bounds, and report it. </a:t>
            </a:r>
          </a:p>
          <a:p>
            <a:pPr lvl="1" algn="just">
              <a:lnSpc>
                <a:spcPct val="150000"/>
              </a:lnSpc>
            </a:pPr>
            <a:endParaRPr lang="en-US" sz="2800" dirty="0" smtClean="0">
              <a:latin typeface="Times New Roman" pitchFamily="18" charset="0"/>
              <a:cs typeface="Times New Roman" pitchFamily="18" charset="0"/>
            </a:endParaRPr>
          </a:p>
          <a:p>
            <a:pPr algn="just">
              <a:lnSpc>
                <a:spcPct val="150000"/>
              </a:lnSpc>
            </a:pP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C687FF0-DC84-4FC3-B56D-52685B3F95BF}" type="slidenum">
              <a:rPr lang="en-US" smtClean="0"/>
              <a:pPr/>
              <a:t>42</a:t>
            </a:fld>
            <a:endParaRPr lang="en-US"/>
          </a:p>
        </p:txBody>
      </p:sp>
    </p:spTree>
    <p:extLst>
      <p:ext uri="{BB962C8B-B14F-4D97-AF65-F5344CB8AC3E}">
        <p14:creationId xmlns:p14="http://schemas.microsoft.com/office/powerpoint/2010/main" val="12947313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00100"/>
            <a:ext cx="10972800" cy="1600200"/>
          </a:xfrm>
        </p:spPr>
        <p:txBody>
          <a:bodyPr>
            <a:normAutofit/>
          </a:bodyPr>
          <a:lstStyle/>
          <a:p>
            <a:r>
              <a:rPr lang="en-US" sz="4800" dirty="0" smtClean="0">
                <a:latin typeface="Agency FB" pitchFamily="34" charset="0"/>
              </a:rPr>
              <a:t>Crisis </a:t>
            </a:r>
            <a:r>
              <a:rPr lang="en-US" sz="4800" dirty="0" err="1" smtClean="0">
                <a:latin typeface="Agency FB" pitchFamily="34" charset="0"/>
              </a:rPr>
              <a:t>Bot</a:t>
            </a:r>
            <a:r>
              <a:rPr lang="en-US" sz="4800" dirty="0" smtClean="0">
                <a:latin typeface="Agency FB" pitchFamily="34" charset="0"/>
              </a:rPr>
              <a:t> Born On Messenger</a:t>
            </a:r>
            <a:br>
              <a:rPr lang="en-US" sz="4800" dirty="0" smtClean="0">
                <a:latin typeface="Agency FB" pitchFamily="34" charset="0"/>
              </a:rPr>
            </a:br>
            <a:endParaRPr lang="en-US" sz="4800" dirty="0">
              <a:latin typeface="Agency FB" pitchFamily="34" charset="0"/>
            </a:endParaRPr>
          </a:p>
        </p:txBody>
      </p:sp>
      <p:sp>
        <p:nvSpPr>
          <p:cNvPr id="3" name="Content Placeholder 2"/>
          <p:cNvSpPr>
            <a:spLocks noGrp="1"/>
          </p:cNvSpPr>
          <p:nvPr>
            <p:ph idx="1"/>
          </p:nvPr>
        </p:nvSpPr>
        <p:spPr/>
        <p:txBody>
          <a:bodyPr/>
          <a:lstStyle/>
          <a:p>
            <a:pPr algn="just">
              <a:lnSpc>
                <a:spcPct val="150000"/>
              </a:lnSpc>
            </a:pPr>
            <a:r>
              <a:rPr lang="en-US" sz="2800" dirty="0" smtClean="0">
                <a:latin typeface="Times New Roman" pitchFamily="18" charset="0"/>
                <a:cs typeface="Times New Roman" pitchFamily="18" charset="0"/>
              </a:rPr>
              <a:t>An internal </a:t>
            </a:r>
            <a:r>
              <a:rPr lang="en-US" sz="2800" dirty="0" err="1" smtClean="0">
                <a:latin typeface="Times New Roman" pitchFamily="18" charset="0"/>
                <a:cs typeface="Times New Roman" pitchFamily="18" charset="0"/>
              </a:rPr>
              <a:t>bot</a:t>
            </a:r>
            <a:r>
              <a:rPr lang="en-US" sz="2800" dirty="0" smtClean="0">
                <a:latin typeface="Times New Roman" pitchFamily="18" charset="0"/>
                <a:cs typeface="Times New Roman" pitchFamily="18" charset="0"/>
              </a:rPr>
              <a:t> for messenger to both continuously monitor new launches and provide on-demand data reports. </a:t>
            </a:r>
          </a:p>
          <a:p>
            <a:pPr algn="just">
              <a:lnSpc>
                <a:spcPct val="150000"/>
              </a:lnSpc>
            </a:pPr>
            <a:r>
              <a:rPr lang="en-US" sz="2800" dirty="0" smtClean="0">
                <a:latin typeface="Times New Roman" pitchFamily="18" charset="0"/>
                <a:cs typeface="Times New Roman" pitchFamily="18" charset="0"/>
              </a:rPr>
              <a:t>Migrate entire launch monitoring process to mobile and co locate it</a:t>
            </a:r>
          </a:p>
          <a:p>
            <a:pPr algn="just">
              <a:lnSpc>
                <a:spcPct val="150000"/>
              </a:lnSpc>
            </a:pPr>
            <a:endParaRPr lang="en-US" dirty="0"/>
          </a:p>
        </p:txBody>
      </p:sp>
      <p:sp>
        <p:nvSpPr>
          <p:cNvPr id="4" name="Slide Number Placeholder 3"/>
          <p:cNvSpPr>
            <a:spLocks noGrp="1"/>
          </p:cNvSpPr>
          <p:nvPr>
            <p:ph type="sldNum" sz="quarter" idx="12"/>
          </p:nvPr>
        </p:nvSpPr>
        <p:spPr/>
        <p:txBody>
          <a:bodyPr/>
          <a:lstStyle/>
          <a:p>
            <a:fld id="{4C687FF0-DC84-4FC3-B56D-52685B3F95BF}" type="slidenum">
              <a:rPr lang="en-US" smtClean="0"/>
              <a:pPr/>
              <a:t>43</a:t>
            </a:fld>
            <a:endParaRPr lang="en-US"/>
          </a:p>
        </p:txBody>
      </p:sp>
    </p:spTree>
    <p:extLst>
      <p:ext uri="{BB962C8B-B14F-4D97-AF65-F5344CB8AC3E}">
        <p14:creationId xmlns:p14="http://schemas.microsoft.com/office/powerpoint/2010/main" val="2895978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https://scontent-sin6-1.xx.fbcdn.net/t39.2365-6/13292682_275106759503238_713155069_n.jp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400300" y="381000"/>
            <a:ext cx="7010400" cy="6153443"/>
          </a:xfrm>
          <a:prstGeom prst="rect">
            <a:avLst/>
          </a:prstGeom>
          <a:noFill/>
          <a:ln>
            <a:noFill/>
          </a:ln>
        </p:spPr>
      </p:pic>
      <p:sp>
        <p:nvSpPr>
          <p:cNvPr id="5" name="Slide Number Placeholder 4"/>
          <p:cNvSpPr>
            <a:spLocks noGrp="1"/>
          </p:cNvSpPr>
          <p:nvPr>
            <p:ph type="sldNum" sz="quarter" idx="12"/>
          </p:nvPr>
        </p:nvSpPr>
        <p:spPr/>
        <p:txBody>
          <a:bodyPr/>
          <a:lstStyle/>
          <a:p>
            <a:fld id="{4C687FF0-DC84-4FC3-B56D-52685B3F95BF}" type="slidenum">
              <a:rPr lang="en-US" smtClean="0"/>
              <a:pPr/>
              <a:t>44</a:t>
            </a:fld>
            <a:endParaRPr lang="en-US"/>
          </a:p>
        </p:txBody>
      </p:sp>
    </p:spTree>
    <p:extLst>
      <p:ext uri="{BB962C8B-B14F-4D97-AF65-F5344CB8AC3E}">
        <p14:creationId xmlns:p14="http://schemas.microsoft.com/office/powerpoint/2010/main" val="12069065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Agency FB" pitchFamily="34" charset="0"/>
              </a:rPr>
              <a:t>Twitter</a:t>
            </a:r>
            <a:endParaRPr lang="en-US" sz="4800" dirty="0">
              <a:latin typeface="Agency FB" pitchFamily="34" charset="0"/>
            </a:endParaRPr>
          </a:p>
        </p:txBody>
      </p:sp>
      <p:sp>
        <p:nvSpPr>
          <p:cNvPr id="3" name="Content Placeholder 2"/>
          <p:cNvSpPr>
            <a:spLocks noGrp="1"/>
          </p:cNvSpPr>
          <p:nvPr>
            <p:ph idx="1"/>
          </p:nvPr>
        </p:nvSpPr>
        <p:spPr/>
        <p:txBody>
          <a:bodyPr>
            <a:normAutofit/>
          </a:bodyPr>
          <a:lstStyle/>
          <a:p>
            <a:pPr algn="just">
              <a:lnSpc>
                <a:spcPct val="150000"/>
              </a:lnSpc>
            </a:pPr>
            <a:r>
              <a:rPr lang="en-US" dirty="0" smtClean="0"/>
              <a:t> </a:t>
            </a:r>
            <a:r>
              <a:rPr lang="en-US" sz="2800" dirty="0" smtClean="0">
                <a:latin typeface="Times New Roman" pitchFamily="18" charset="0"/>
                <a:cs typeface="Times New Roman" pitchFamily="18" charset="0"/>
              </a:rPr>
              <a:t>Twitter's news-</a:t>
            </a:r>
            <a:r>
              <a:rPr lang="en-US" sz="2800" dirty="0" err="1" smtClean="0">
                <a:latin typeface="Times New Roman" pitchFamily="18" charset="0"/>
                <a:cs typeface="Times New Roman" pitchFamily="18" charset="0"/>
              </a:rPr>
              <a:t>curation</a:t>
            </a:r>
            <a:r>
              <a:rPr lang="en-US" sz="2800" dirty="0" smtClean="0">
                <a:latin typeface="Times New Roman" pitchFamily="18" charset="0"/>
                <a:cs typeface="Times New Roman" pitchFamily="18" charset="0"/>
              </a:rPr>
              <a:t> tab,- "moments," featured tweets, images and videos from news agencies and bystanders .</a:t>
            </a:r>
          </a:p>
          <a:p>
            <a:pPr algn="just">
              <a:lnSpc>
                <a:spcPct val="150000"/>
              </a:lnSpc>
            </a:pPr>
            <a:r>
              <a:rPr lang="en-US" sz="2800" dirty="0" smtClean="0">
                <a:latin typeface="Times New Roman" pitchFamily="18" charset="0"/>
                <a:cs typeface="Times New Roman" pitchFamily="18" charset="0"/>
              </a:rPr>
              <a:t>A slimmed-down version of  own feed with tweets selected by a team of editors</a:t>
            </a:r>
          </a:p>
          <a:p>
            <a:pPr algn="just">
              <a:lnSpc>
                <a:spcPct val="150000"/>
              </a:lnSpc>
              <a:buNone/>
            </a:pPr>
            <a:endParaRPr lang="en-US" dirty="0" smtClean="0"/>
          </a:p>
        </p:txBody>
      </p:sp>
      <p:pic>
        <p:nvPicPr>
          <p:cNvPr id="4" name="Picture 2" descr="https://cdn-images-1.medium.com/max/800/1*WFu6tOpw5i2CYdhGSNfvjQ.png"/>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2057400" y="1211263"/>
            <a:ext cx="830384" cy="674687"/>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4C687FF0-DC84-4FC3-B56D-52685B3F95BF}" type="slidenum">
              <a:rPr lang="en-US" smtClean="0"/>
              <a:pPr/>
              <a:t>45</a:t>
            </a:fld>
            <a:endParaRPr lang="en-US"/>
          </a:p>
        </p:txBody>
      </p:sp>
    </p:spTree>
    <p:extLst>
      <p:ext uri="{BB962C8B-B14F-4D97-AF65-F5344CB8AC3E}">
        <p14:creationId xmlns:p14="http://schemas.microsoft.com/office/powerpoint/2010/main" val="11843806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Agency FB" pitchFamily="34" charset="0"/>
              </a:rPr>
              <a:t>Google - </a:t>
            </a:r>
            <a:r>
              <a:rPr lang="en-US" sz="4800" dirty="0">
                <a:latin typeface="Agency FB" panose="020B0503020202020204" pitchFamily="34" charset="0"/>
                <a:cs typeface="Times New Roman" panose="02020603050405020304" pitchFamily="18" charset="0"/>
              </a:rPr>
              <a:t>Google Person Finder</a:t>
            </a:r>
            <a:r>
              <a:rPr lang="en-US" sz="4800" dirty="0" smtClean="0">
                <a:latin typeface="Agency FB" pitchFamily="34" charset="0"/>
              </a:rPr>
              <a:t> </a:t>
            </a:r>
            <a:endParaRPr lang="en-US" sz="4800" dirty="0">
              <a:latin typeface="Agency FB" pitchFamily="34" charset="0"/>
            </a:endParaRPr>
          </a:p>
        </p:txBody>
      </p:sp>
      <p:sp>
        <p:nvSpPr>
          <p:cNvPr id="3" name="Content Placeholder 2"/>
          <p:cNvSpPr>
            <a:spLocks noGrp="1"/>
          </p:cNvSpPr>
          <p:nvPr>
            <p:ph idx="1"/>
          </p:nvPr>
        </p:nvSpPr>
        <p:spPr/>
        <p:txBody>
          <a:bodyPr>
            <a:normAutofit fontScale="92500" lnSpcReduction="10000"/>
          </a:bodyPr>
          <a:lstStyle/>
          <a:p>
            <a:pPr algn="just">
              <a:lnSpc>
                <a:spcPct val="150000"/>
              </a:lnSpc>
            </a:pPr>
            <a:r>
              <a:rPr lang="en-US" sz="2800" dirty="0" smtClean="0">
                <a:latin typeface="Times New Roman" panose="02020603050405020304" pitchFamily="18" charset="0"/>
                <a:cs typeface="Times New Roman" panose="02020603050405020304" pitchFamily="18" charset="0"/>
              </a:rPr>
              <a:t>An open source web application.</a:t>
            </a:r>
          </a:p>
          <a:p>
            <a:pPr algn="just">
              <a:lnSpc>
                <a:spcPct val="150000"/>
              </a:lnSpc>
            </a:pPr>
            <a:r>
              <a:rPr lang="en-US" sz="2800" dirty="0">
                <a:latin typeface="Times New Roman" panose="02020603050405020304" pitchFamily="18" charset="0"/>
                <a:cs typeface="Times New Roman" panose="02020603050405020304" pitchFamily="18" charset="0"/>
              </a:rPr>
              <a:t>Embed a small version of Google Person Finder(HTML code) directly </a:t>
            </a:r>
            <a:r>
              <a:rPr lang="en-US" sz="2800" dirty="0" smtClean="0">
                <a:latin typeface="Times New Roman" panose="02020603050405020304" pitchFamily="18" charset="0"/>
                <a:cs typeface="Times New Roman" panose="02020603050405020304" pitchFamily="18" charset="0"/>
              </a:rPr>
              <a:t>on to the website.</a:t>
            </a:r>
          </a:p>
          <a:p>
            <a:pPr>
              <a:lnSpc>
                <a:spcPct val="150000"/>
              </a:lnSpc>
            </a:pPr>
            <a:r>
              <a:rPr lang="en-US" sz="2800" dirty="0" smtClean="0">
                <a:latin typeface="Times New Roman" panose="02020603050405020304" pitchFamily="18" charset="0"/>
                <a:cs typeface="Times New Roman" panose="02020603050405020304" pitchFamily="18" charset="0"/>
              </a:rPr>
              <a:t>Download the data(PFIF),</a:t>
            </a:r>
            <a:r>
              <a:rPr lang="en-US" sz="2800" dirty="0" err="1" smtClean="0">
                <a:latin typeface="Times New Roman" pitchFamily="18" charset="0"/>
                <a:cs typeface="Times New Roman" pitchFamily="18" charset="0"/>
              </a:rPr>
              <a:t>synchronise</a:t>
            </a:r>
            <a:r>
              <a:rPr lang="en-US" sz="2800" dirty="0" smtClean="0">
                <a:latin typeface="Times New Roman" pitchFamily="18" charset="0"/>
                <a:cs typeface="Times New Roman" pitchFamily="18" charset="0"/>
              </a:rPr>
              <a:t> with own database and upload it.</a:t>
            </a:r>
            <a:endParaRPr lang="en-US" sz="2800" b="1" dirty="0"/>
          </a:p>
        </p:txBody>
      </p:sp>
      <p:sp>
        <p:nvSpPr>
          <p:cNvPr id="4" name="Slide Number Placeholder 3"/>
          <p:cNvSpPr>
            <a:spLocks noGrp="1"/>
          </p:cNvSpPr>
          <p:nvPr>
            <p:ph type="sldNum" sz="quarter" idx="12"/>
          </p:nvPr>
        </p:nvSpPr>
        <p:spPr/>
        <p:txBody>
          <a:bodyPr/>
          <a:lstStyle/>
          <a:p>
            <a:fld id="{4C687FF0-DC84-4FC3-B56D-52685B3F95BF}" type="slidenum">
              <a:rPr lang="en-US" smtClean="0"/>
              <a:pPr/>
              <a:t>46</a:t>
            </a:fld>
            <a:endParaRPr lang="en-US"/>
          </a:p>
        </p:txBody>
      </p:sp>
    </p:spTree>
    <p:extLst>
      <p:ext uri="{BB962C8B-B14F-4D97-AF65-F5344CB8AC3E}">
        <p14:creationId xmlns:p14="http://schemas.microsoft.com/office/powerpoint/2010/main" val="32752640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rotWithShape="1">
          <a:blip r:embed="rId2"/>
          <a:srcRect l="4285" t="2759" r="3995" b="48947"/>
          <a:stretch/>
        </p:blipFill>
        <p:spPr>
          <a:xfrm>
            <a:off x="3234302" y="1639329"/>
            <a:ext cx="4826106" cy="36905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Slide Number Placeholder 3"/>
          <p:cNvSpPr>
            <a:spLocks noGrp="1"/>
          </p:cNvSpPr>
          <p:nvPr>
            <p:ph type="sldNum" sz="quarter" idx="12"/>
          </p:nvPr>
        </p:nvSpPr>
        <p:spPr/>
        <p:txBody>
          <a:bodyPr/>
          <a:lstStyle/>
          <a:p>
            <a:fld id="{4C687FF0-DC84-4FC3-B56D-52685B3F95BF}" type="slidenum">
              <a:rPr lang="en-US" smtClean="0"/>
              <a:pPr/>
              <a:t>47</a:t>
            </a:fld>
            <a:endParaRPr lang="en-US"/>
          </a:p>
        </p:txBody>
      </p:sp>
    </p:spTree>
    <p:extLst>
      <p:ext uri="{BB962C8B-B14F-4D97-AF65-F5344CB8AC3E}">
        <p14:creationId xmlns:p14="http://schemas.microsoft.com/office/powerpoint/2010/main" val="23195490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Agency FB" panose="020B0503020202020204" pitchFamily="34" charset="0"/>
              </a:rPr>
              <a:t> Webpages Available</a:t>
            </a:r>
            <a:endParaRPr lang="en-US" sz="4800" dirty="0">
              <a:latin typeface="Agency FB" panose="020B0503020202020204" pitchFamily="34" charset="0"/>
            </a:endParaRPr>
          </a:p>
        </p:txBody>
      </p:sp>
      <p:pic>
        <p:nvPicPr>
          <p:cNvPr id="5" name="Content Placeholder 4"/>
          <p:cNvPicPr>
            <a:picLocks noGrp="1" noChangeAspect="1"/>
          </p:cNvPicPr>
          <p:nvPr>
            <p:ph idx="1"/>
          </p:nvPr>
        </p:nvPicPr>
        <p:blipFill>
          <a:blip r:embed="rId2"/>
          <a:stretch>
            <a:fillRect/>
          </a:stretch>
        </p:blipFill>
        <p:spPr>
          <a:xfrm>
            <a:off x="2191266" y="1906036"/>
            <a:ext cx="7118796" cy="4815440"/>
          </a:xfrm>
          <a:prstGeom prst="rect">
            <a:avLst/>
          </a:prstGeom>
        </p:spPr>
      </p:pic>
      <p:sp>
        <p:nvSpPr>
          <p:cNvPr id="4" name="Slide Number Placeholder 3"/>
          <p:cNvSpPr>
            <a:spLocks noGrp="1"/>
          </p:cNvSpPr>
          <p:nvPr>
            <p:ph type="sldNum" sz="quarter" idx="12"/>
          </p:nvPr>
        </p:nvSpPr>
        <p:spPr/>
        <p:txBody>
          <a:bodyPr/>
          <a:lstStyle/>
          <a:p>
            <a:fld id="{4C687FF0-DC84-4FC3-B56D-52685B3F95BF}" type="slidenum">
              <a:rPr lang="en-US" smtClean="0"/>
              <a:pPr/>
              <a:t>48</a:t>
            </a:fld>
            <a:endParaRPr lang="en-US"/>
          </a:p>
        </p:txBody>
      </p:sp>
    </p:spTree>
    <p:extLst>
      <p:ext uri="{BB962C8B-B14F-4D97-AF65-F5344CB8AC3E}">
        <p14:creationId xmlns:p14="http://schemas.microsoft.com/office/powerpoint/2010/main" val="6746173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latin typeface="Agency FB" panose="020B0503020202020204" pitchFamily="34" charset="0"/>
              </a:rPr>
              <a:t>Webpages Available</a:t>
            </a:r>
            <a:endParaRPr lang="en-US" dirty="0"/>
          </a:p>
        </p:txBody>
      </p:sp>
      <p:pic>
        <p:nvPicPr>
          <p:cNvPr id="5" name="Content Placeholder 4"/>
          <p:cNvPicPr>
            <a:picLocks noGrp="1" noChangeAspect="1"/>
          </p:cNvPicPr>
          <p:nvPr>
            <p:ph idx="1"/>
          </p:nvPr>
        </p:nvPicPr>
        <p:blipFill>
          <a:blip r:embed="rId2"/>
          <a:stretch>
            <a:fillRect/>
          </a:stretch>
        </p:blipFill>
        <p:spPr>
          <a:xfrm>
            <a:off x="2001207" y="1935163"/>
            <a:ext cx="8189586" cy="4389437"/>
          </a:xfrm>
          <a:prstGeom prst="rect">
            <a:avLst/>
          </a:prstGeom>
        </p:spPr>
      </p:pic>
      <p:sp>
        <p:nvSpPr>
          <p:cNvPr id="4" name="Slide Number Placeholder 3"/>
          <p:cNvSpPr>
            <a:spLocks noGrp="1"/>
          </p:cNvSpPr>
          <p:nvPr>
            <p:ph type="sldNum" sz="quarter" idx="12"/>
          </p:nvPr>
        </p:nvSpPr>
        <p:spPr/>
        <p:txBody>
          <a:bodyPr/>
          <a:lstStyle/>
          <a:p>
            <a:fld id="{4C687FF0-DC84-4FC3-B56D-52685B3F95BF}" type="slidenum">
              <a:rPr lang="en-US" smtClean="0"/>
              <a:pPr/>
              <a:t>49</a:t>
            </a:fld>
            <a:endParaRPr lang="en-US"/>
          </a:p>
        </p:txBody>
      </p:sp>
    </p:spTree>
    <p:extLst>
      <p:ext uri="{BB962C8B-B14F-4D97-AF65-F5344CB8AC3E}">
        <p14:creationId xmlns:p14="http://schemas.microsoft.com/office/powerpoint/2010/main" val="232552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413721"/>
            <a:ext cx="9601196" cy="1303867"/>
          </a:xfrm>
        </p:spPr>
        <p:txBody>
          <a:bodyPr/>
          <a:lstStyle/>
          <a:p>
            <a:r>
              <a:rPr lang="en-US" dirty="0" smtClean="0"/>
              <a:t>Social Media Considerations</a:t>
            </a:r>
            <a:endParaRPr lang="en-US" dirty="0"/>
          </a:p>
        </p:txBody>
      </p:sp>
      <p:sp>
        <p:nvSpPr>
          <p:cNvPr id="3" name="Content Placeholder 2"/>
          <p:cNvSpPr>
            <a:spLocks noGrp="1"/>
          </p:cNvSpPr>
          <p:nvPr>
            <p:ph idx="1"/>
          </p:nvPr>
        </p:nvSpPr>
        <p:spPr>
          <a:xfrm>
            <a:off x="1295401" y="1911178"/>
            <a:ext cx="9601196" cy="3964690"/>
          </a:xfrm>
        </p:spPr>
        <p:txBody>
          <a:bodyPr>
            <a:normAutofit/>
          </a:bodyPr>
          <a:lstStyle/>
          <a:p>
            <a:r>
              <a:rPr lang="en-US" dirty="0" smtClean="0"/>
              <a:t>Twitter:</a:t>
            </a:r>
          </a:p>
          <a:p>
            <a:pPr lvl="1"/>
            <a:r>
              <a:rPr lang="en-US" dirty="0"/>
              <a:t>Twitter is by far the most used social media tool for mass notification because of its popular appeal. </a:t>
            </a:r>
            <a:endParaRPr lang="en-US" dirty="0" smtClean="0"/>
          </a:p>
          <a:p>
            <a:pPr lvl="1"/>
            <a:r>
              <a:rPr lang="en-US" dirty="0" smtClean="0"/>
              <a:t>Twitter offers an access to an API that can easily integrate into notification system</a:t>
            </a:r>
          </a:p>
          <a:p>
            <a:pPr lvl="1"/>
            <a:r>
              <a:rPr lang="en-US" dirty="0" smtClean="0">
                <a:solidFill>
                  <a:srgbClr val="FF0000"/>
                </a:solidFill>
              </a:rPr>
              <a:t>RED ALERT API: </a:t>
            </a:r>
          </a:p>
          <a:p>
            <a:pPr lvl="2"/>
            <a:r>
              <a:rPr lang="en-US" dirty="0" smtClean="0"/>
              <a:t>RED </a:t>
            </a:r>
            <a:r>
              <a:rPr lang="en-US" dirty="0"/>
              <a:t>ALERT is an emergency notification system to send mass notifications via phone, SMS, </a:t>
            </a:r>
            <a:r>
              <a:rPr lang="en-US" dirty="0" smtClean="0"/>
              <a:t>web interface, telephone operator and </a:t>
            </a:r>
            <a:r>
              <a:rPr lang="en-US" dirty="0"/>
              <a:t>e-mail</a:t>
            </a:r>
            <a:r>
              <a:rPr lang="en-US" dirty="0" smtClean="0"/>
              <a:t>.</a:t>
            </a:r>
          </a:p>
          <a:p>
            <a:pPr lvl="2"/>
            <a:r>
              <a:rPr lang="en-US" dirty="0" smtClean="0"/>
              <a:t> </a:t>
            </a:r>
            <a:r>
              <a:rPr lang="en-US" dirty="0"/>
              <a:t>It can also be used to send event notifications and event reminders on a daily, weekly, or monthly basis, and for one-time special events. The SOAP API allows developers to programmatically access RED ALERT functionality and integrate it into their systems.</a:t>
            </a:r>
            <a:endParaRPr lang="en-US" dirty="0">
              <a:solidFill>
                <a:srgbClr val="FF0000"/>
              </a:solidFill>
            </a:endParaRPr>
          </a:p>
        </p:txBody>
      </p:sp>
    </p:spTree>
    <p:extLst>
      <p:ext uri="{BB962C8B-B14F-4D97-AF65-F5344CB8AC3E}">
        <p14:creationId xmlns:p14="http://schemas.microsoft.com/office/powerpoint/2010/main" val="31552899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latin typeface="Agency FB" panose="020B0503020202020204" pitchFamily="34" charset="0"/>
              </a:rPr>
              <a:t>Webpages Available</a:t>
            </a:r>
            <a:endParaRPr lang="en-US" dirty="0"/>
          </a:p>
        </p:txBody>
      </p:sp>
      <p:pic>
        <p:nvPicPr>
          <p:cNvPr id="5" name="Content Placeholder 4"/>
          <p:cNvPicPr>
            <a:picLocks noGrp="1" noChangeAspect="1"/>
          </p:cNvPicPr>
          <p:nvPr>
            <p:ph idx="1"/>
          </p:nvPr>
        </p:nvPicPr>
        <p:blipFill>
          <a:blip r:embed="rId2"/>
          <a:stretch>
            <a:fillRect/>
          </a:stretch>
        </p:blipFill>
        <p:spPr>
          <a:xfrm>
            <a:off x="1215306" y="2058730"/>
            <a:ext cx="9351094" cy="4389437"/>
          </a:xfrm>
          <a:prstGeom prst="rect">
            <a:avLst/>
          </a:prstGeom>
        </p:spPr>
      </p:pic>
      <p:sp>
        <p:nvSpPr>
          <p:cNvPr id="4" name="Slide Number Placeholder 3"/>
          <p:cNvSpPr>
            <a:spLocks noGrp="1"/>
          </p:cNvSpPr>
          <p:nvPr>
            <p:ph type="sldNum" sz="quarter" idx="12"/>
          </p:nvPr>
        </p:nvSpPr>
        <p:spPr/>
        <p:txBody>
          <a:bodyPr/>
          <a:lstStyle/>
          <a:p>
            <a:fld id="{4C687FF0-DC84-4FC3-B56D-52685B3F95BF}" type="slidenum">
              <a:rPr lang="en-US" smtClean="0"/>
              <a:pPr/>
              <a:t>50</a:t>
            </a:fld>
            <a:endParaRPr lang="en-US"/>
          </a:p>
        </p:txBody>
      </p:sp>
    </p:spTree>
    <p:extLst>
      <p:ext uri="{BB962C8B-B14F-4D97-AF65-F5344CB8AC3E}">
        <p14:creationId xmlns:p14="http://schemas.microsoft.com/office/powerpoint/2010/main" val="3680287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latin typeface="Agency FB" panose="020B0503020202020204" pitchFamily="34" charset="0"/>
              </a:rPr>
              <a:t>Webpages Available</a:t>
            </a:r>
            <a:endParaRPr lang="en-US" dirty="0"/>
          </a:p>
        </p:txBody>
      </p:sp>
      <p:pic>
        <p:nvPicPr>
          <p:cNvPr id="5" name="Content Placeholder 4"/>
          <p:cNvPicPr>
            <a:picLocks noGrp="1" noChangeAspect="1"/>
          </p:cNvPicPr>
          <p:nvPr>
            <p:ph idx="1"/>
          </p:nvPr>
        </p:nvPicPr>
        <p:blipFill>
          <a:blip r:embed="rId2"/>
          <a:stretch>
            <a:fillRect/>
          </a:stretch>
        </p:blipFill>
        <p:spPr>
          <a:xfrm>
            <a:off x="934120" y="1935163"/>
            <a:ext cx="10323759" cy="4389437"/>
          </a:xfrm>
          <a:prstGeom prst="rect">
            <a:avLst/>
          </a:prstGeom>
        </p:spPr>
      </p:pic>
      <p:sp>
        <p:nvSpPr>
          <p:cNvPr id="4" name="Slide Number Placeholder 3"/>
          <p:cNvSpPr>
            <a:spLocks noGrp="1"/>
          </p:cNvSpPr>
          <p:nvPr>
            <p:ph type="sldNum" sz="quarter" idx="12"/>
          </p:nvPr>
        </p:nvSpPr>
        <p:spPr/>
        <p:txBody>
          <a:bodyPr/>
          <a:lstStyle/>
          <a:p>
            <a:fld id="{4C687FF0-DC84-4FC3-B56D-52685B3F95BF}" type="slidenum">
              <a:rPr lang="en-US" smtClean="0"/>
              <a:pPr/>
              <a:t>51</a:t>
            </a:fld>
            <a:endParaRPr lang="en-US"/>
          </a:p>
        </p:txBody>
      </p:sp>
    </p:spTree>
    <p:extLst>
      <p:ext uri="{BB962C8B-B14F-4D97-AF65-F5344CB8AC3E}">
        <p14:creationId xmlns:p14="http://schemas.microsoft.com/office/powerpoint/2010/main" val="2471153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latin typeface="Agency FB" panose="020B0503020202020204" pitchFamily="34" charset="0"/>
              </a:rPr>
              <a:t>Webpages Available</a:t>
            </a:r>
            <a:endParaRPr lang="en-US" dirty="0"/>
          </a:p>
        </p:txBody>
      </p:sp>
      <p:pic>
        <p:nvPicPr>
          <p:cNvPr id="5" name="Content Placeholder 4"/>
          <p:cNvPicPr>
            <a:picLocks noGrp="1" noChangeAspect="1"/>
          </p:cNvPicPr>
          <p:nvPr>
            <p:ph idx="1"/>
          </p:nvPr>
        </p:nvPicPr>
        <p:blipFill>
          <a:blip r:embed="rId2"/>
          <a:stretch>
            <a:fillRect/>
          </a:stretch>
        </p:blipFill>
        <p:spPr>
          <a:xfrm>
            <a:off x="2418001" y="1935163"/>
            <a:ext cx="7355998" cy="4389437"/>
          </a:xfrm>
          <a:prstGeom prst="rect">
            <a:avLst/>
          </a:prstGeom>
        </p:spPr>
      </p:pic>
      <p:sp>
        <p:nvSpPr>
          <p:cNvPr id="4" name="Slide Number Placeholder 3"/>
          <p:cNvSpPr>
            <a:spLocks noGrp="1"/>
          </p:cNvSpPr>
          <p:nvPr>
            <p:ph type="sldNum" sz="quarter" idx="12"/>
          </p:nvPr>
        </p:nvSpPr>
        <p:spPr/>
        <p:txBody>
          <a:bodyPr/>
          <a:lstStyle/>
          <a:p>
            <a:fld id="{4C687FF0-DC84-4FC3-B56D-52685B3F95BF}" type="slidenum">
              <a:rPr lang="en-US" smtClean="0"/>
              <a:pPr/>
              <a:t>52</a:t>
            </a:fld>
            <a:endParaRPr lang="en-US"/>
          </a:p>
        </p:txBody>
      </p:sp>
    </p:spTree>
    <p:extLst>
      <p:ext uri="{BB962C8B-B14F-4D97-AF65-F5344CB8AC3E}">
        <p14:creationId xmlns:p14="http://schemas.microsoft.com/office/powerpoint/2010/main" val="29006494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Agency FB" panose="020B0503020202020204" pitchFamily="34" charset="0"/>
              </a:rPr>
              <a:t>References</a:t>
            </a:r>
            <a:endParaRPr lang="en-US" sz="4800" dirty="0">
              <a:latin typeface="Agency FB" panose="020B0503020202020204" pitchFamily="34" charset="0"/>
            </a:endParaRPr>
          </a:p>
        </p:txBody>
      </p:sp>
      <p:sp>
        <p:nvSpPr>
          <p:cNvPr id="3" name="Content Placeholder 2"/>
          <p:cNvSpPr>
            <a:spLocks noGrp="1"/>
          </p:cNvSpPr>
          <p:nvPr>
            <p:ph idx="1"/>
          </p:nvPr>
        </p:nvSpPr>
        <p:spPr/>
        <p:txBody>
          <a:bodyPr>
            <a:normAutofit/>
          </a:bodyPr>
          <a:lstStyle/>
          <a:p>
            <a:r>
              <a:rPr lang="en-US" sz="2800" dirty="0" smtClean="0">
                <a:latin typeface="Times New Roman" panose="02020603050405020304" pitchFamily="18" charset="0"/>
                <a:cs typeface="Times New Roman" panose="02020603050405020304" pitchFamily="18" charset="0"/>
                <a:hlinkClick r:id="rId2"/>
              </a:rPr>
              <a:t>www.recode.net</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hlinkClick r:id="rId3"/>
              </a:rPr>
              <a:t>www.facebook.com</a:t>
            </a:r>
            <a:endParaRPr lang="en-US" sz="2800" dirty="0" smtClean="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code.facebook.com</a:t>
            </a:r>
          </a:p>
          <a:p>
            <a:r>
              <a:rPr lang="en-US" sz="2800" dirty="0" smtClean="0">
                <a:latin typeface="Times New Roman" panose="02020603050405020304" pitchFamily="18" charset="0"/>
                <a:cs typeface="Times New Roman" panose="02020603050405020304" pitchFamily="18" charset="0"/>
              </a:rPr>
              <a:t>google.org/</a:t>
            </a:r>
            <a:r>
              <a:rPr lang="en-US" sz="2800" dirty="0" err="1" smtClean="0">
                <a:latin typeface="Times New Roman" panose="02020603050405020304" pitchFamily="18" charset="0"/>
                <a:cs typeface="Times New Roman" panose="02020603050405020304" pitchFamily="18" charset="0"/>
              </a:rPr>
              <a:t>personfinder</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en.wikipedia.org</a:t>
            </a: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C687FF0-DC84-4FC3-B56D-52685B3F95BF}" type="slidenum">
              <a:rPr lang="en-US" smtClean="0"/>
              <a:pPr/>
              <a:t>53</a:t>
            </a:fld>
            <a:endParaRPr lang="en-US"/>
          </a:p>
        </p:txBody>
      </p:sp>
    </p:spTree>
    <p:extLst>
      <p:ext uri="{BB962C8B-B14F-4D97-AF65-F5344CB8AC3E}">
        <p14:creationId xmlns:p14="http://schemas.microsoft.com/office/powerpoint/2010/main" val="19315380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95550"/>
            <a:ext cx="11074400" cy="1676400"/>
          </a:xfrm>
          <a:solidFill>
            <a:schemeClr val="bg1"/>
          </a:solidFill>
        </p:spPr>
        <p:txBody>
          <a:bodyPr>
            <a:normAutofit/>
          </a:bodyPr>
          <a:lstStyle/>
          <a:p>
            <a:pPr algn="ctr"/>
            <a:r>
              <a:rPr lang="en-US" sz="6600" dirty="0" smtClean="0">
                <a:latin typeface="Algerian" pitchFamily="82" charset="0"/>
              </a:rPr>
              <a:t>Thank you</a:t>
            </a:r>
            <a:endParaRPr lang="en-US" sz="6600" dirty="0">
              <a:latin typeface="Algerian" pitchFamily="82" charset="0"/>
            </a:endParaRPr>
          </a:p>
        </p:txBody>
      </p:sp>
      <p:sp>
        <p:nvSpPr>
          <p:cNvPr id="3" name="Slide Number Placeholder 2"/>
          <p:cNvSpPr>
            <a:spLocks noGrp="1"/>
          </p:cNvSpPr>
          <p:nvPr>
            <p:ph type="sldNum" sz="quarter" idx="12"/>
          </p:nvPr>
        </p:nvSpPr>
        <p:spPr/>
        <p:txBody>
          <a:bodyPr/>
          <a:lstStyle/>
          <a:p>
            <a:fld id="{4C687FF0-DC84-4FC3-B56D-52685B3F95BF}" type="slidenum">
              <a:rPr lang="en-US" smtClean="0"/>
              <a:pPr/>
              <a:t>54</a:t>
            </a:fld>
            <a:endParaRPr lang="en-US"/>
          </a:p>
        </p:txBody>
      </p:sp>
    </p:spTree>
    <p:extLst>
      <p:ext uri="{BB962C8B-B14F-4D97-AF65-F5344CB8AC3E}">
        <p14:creationId xmlns:p14="http://schemas.microsoft.com/office/powerpoint/2010/main" val="7560326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787401"/>
          </a:xfrm>
        </p:spPr>
        <p:txBody>
          <a:bodyPr>
            <a:normAutofit/>
          </a:bodyPr>
          <a:lstStyle/>
          <a:p>
            <a:r>
              <a:rPr lang="en-US" dirty="0" smtClean="0"/>
              <a:t>RED ALERT API</a:t>
            </a:r>
            <a:endParaRPr lang="en-US" dirty="0"/>
          </a:p>
        </p:txBody>
      </p:sp>
      <p:sp>
        <p:nvSpPr>
          <p:cNvPr id="3" name="Content Placeholder 2"/>
          <p:cNvSpPr>
            <a:spLocks noGrp="1"/>
          </p:cNvSpPr>
          <p:nvPr>
            <p:ph sz="half" idx="1"/>
          </p:nvPr>
        </p:nvSpPr>
        <p:spPr/>
        <p:txBody>
          <a:bodyPr>
            <a:normAutofit fontScale="62500" lnSpcReduction="20000"/>
          </a:bodyPr>
          <a:lstStyle/>
          <a:p>
            <a:r>
              <a:rPr lang="en-US" dirty="0"/>
              <a:t>As an integrated part of RED ALERT, administrators can use RED ALERT as a single point to post messages or share information with Social Media outlets such as Twitter and Facebook as well as send messages to traditional communication devices</a:t>
            </a:r>
            <a:r>
              <a:rPr lang="en-US" dirty="0" smtClean="0"/>
              <a:t>.</a:t>
            </a:r>
          </a:p>
          <a:p>
            <a:r>
              <a:rPr lang="en-US" dirty="0" smtClean="0"/>
              <a:t> </a:t>
            </a:r>
            <a:r>
              <a:rPr lang="en-US" dirty="0"/>
              <a:t>Integrating Social Media with traditional platforms will help our hospital customers communicate with many more people than in the past. </a:t>
            </a:r>
            <a:endParaRPr lang="en-US" dirty="0" smtClean="0"/>
          </a:p>
          <a:p>
            <a:r>
              <a:rPr lang="en-US" dirty="0" smtClean="0"/>
              <a:t>Now</a:t>
            </a:r>
            <a:r>
              <a:rPr lang="en-US" dirty="0"/>
              <a:t>, events such as changing weather conditions, flu season information, disasters, health news, wellness class information and emergency room wait times can be handled by RED ALERT and the Social Media integration to get information to anyone that wants it, and from whatever source they choose to receive it from.</a:t>
            </a:r>
          </a:p>
        </p:txBody>
      </p:sp>
      <p:pic>
        <p:nvPicPr>
          <p:cNvPr id="5" name="Content Placeholder 3"/>
          <p:cNvPicPr>
            <a:picLocks noGrp="1" noChangeAspect="1"/>
          </p:cNvPicPr>
          <p:nvPr>
            <p:ph sz="half" idx="2"/>
          </p:nvPr>
        </p:nvPicPr>
        <p:blipFill>
          <a:blip r:embed="rId2"/>
          <a:stretch>
            <a:fillRect/>
          </a:stretch>
        </p:blipFill>
        <p:spPr>
          <a:xfrm>
            <a:off x="6490624" y="2560638"/>
            <a:ext cx="4100252" cy="3309937"/>
          </a:xfrm>
          <a:prstGeom prst="rect">
            <a:avLst/>
          </a:prstGeom>
        </p:spPr>
      </p:pic>
      <p:sp>
        <p:nvSpPr>
          <p:cNvPr id="6" name="TextBox 5"/>
          <p:cNvSpPr txBox="1"/>
          <p:nvPr/>
        </p:nvSpPr>
        <p:spPr>
          <a:xfrm>
            <a:off x="1744133" y="1972733"/>
            <a:ext cx="3208867" cy="369332"/>
          </a:xfrm>
          <a:prstGeom prst="rect">
            <a:avLst/>
          </a:prstGeom>
          <a:noFill/>
        </p:spPr>
        <p:txBody>
          <a:bodyPr wrap="square" rtlCol="0">
            <a:spAutoFit/>
          </a:bodyPr>
          <a:lstStyle/>
          <a:p>
            <a:r>
              <a:rPr lang="en-US" dirty="0" smtClean="0"/>
              <a:t>Vendor - AMTELCO</a:t>
            </a:r>
            <a:endParaRPr lang="en-US" dirty="0"/>
          </a:p>
        </p:txBody>
      </p:sp>
    </p:spTree>
    <p:extLst>
      <p:ext uri="{BB962C8B-B14F-4D97-AF65-F5344CB8AC3E}">
        <p14:creationId xmlns:p14="http://schemas.microsoft.com/office/powerpoint/2010/main" val="1835824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487861"/>
            <a:ext cx="9601196" cy="1303867"/>
          </a:xfrm>
        </p:spPr>
        <p:txBody>
          <a:bodyPr/>
          <a:lstStyle/>
          <a:p>
            <a:r>
              <a:rPr lang="en-US" dirty="0"/>
              <a:t>Social Media </a:t>
            </a:r>
            <a:r>
              <a:rPr lang="en-US" dirty="0" smtClean="0"/>
              <a:t>Considerations (Contd..)</a:t>
            </a:r>
            <a:endParaRPr lang="en-US" dirty="0"/>
          </a:p>
        </p:txBody>
      </p:sp>
      <p:sp>
        <p:nvSpPr>
          <p:cNvPr id="3" name="Content Placeholder 2"/>
          <p:cNvSpPr>
            <a:spLocks noGrp="1"/>
          </p:cNvSpPr>
          <p:nvPr>
            <p:ph idx="1"/>
          </p:nvPr>
        </p:nvSpPr>
        <p:spPr>
          <a:xfrm>
            <a:off x="1295401" y="1911178"/>
            <a:ext cx="9601196" cy="3964690"/>
          </a:xfrm>
        </p:spPr>
        <p:txBody>
          <a:bodyPr/>
          <a:lstStyle/>
          <a:p>
            <a:r>
              <a:rPr lang="en-US" dirty="0" smtClean="0"/>
              <a:t>Twitter</a:t>
            </a:r>
          </a:p>
          <a:p>
            <a:pPr lvl="1"/>
            <a:r>
              <a:rPr lang="en-US" dirty="0" smtClean="0"/>
              <a:t>Twitter has the facility to send a notification in an automated manner by automating the tweets, automated direct messages.</a:t>
            </a:r>
          </a:p>
          <a:p>
            <a:pPr lvl="1"/>
            <a:r>
              <a:rPr lang="en-US" dirty="0" smtClean="0"/>
              <a:t>Twitter Automation tools are used to post an automated tweet whenever the blogs have a new post.</a:t>
            </a:r>
          </a:p>
          <a:p>
            <a:pPr lvl="1"/>
            <a:r>
              <a:rPr lang="en-US" dirty="0" smtClean="0"/>
              <a:t>Example:</a:t>
            </a:r>
          </a:p>
          <a:p>
            <a:pPr lvl="2"/>
            <a:r>
              <a:rPr lang="en-US" dirty="0" smtClean="0"/>
              <a:t>Twitter feed – Automating the tweets</a:t>
            </a:r>
          </a:p>
          <a:p>
            <a:pPr lvl="2"/>
            <a:r>
              <a:rPr lang="en-US" dirty="0" smtClean="0"/>
              <a:t>Social Oomph – Automated and broadcast direct messages</a:t>
            </a:r>
          </a:p>
          <a:p>
            <a:pPr lvl="2"/>
            <a:endParaRPr lang="en-US" dirty="0"/>
          </a:p>
        </p:txBody>
      </p:sp>
    </p:spTree>
    <p:extLst>
      <p:ext uri="{BB962C8B-B14F-4D97-AF65-F5344CB8AC3E}">
        <p14:creationId xmlns:p14="http://schemas.microsoft.com/office/powerpoint/2010/main" val="138676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cap="all" dirty="0"/>
              <a:t>NIMBUS FIRE ALARM MANAGEMENT</a:t>
            </a:r>
            <a:br>
              <a:rPr lang="en-US" cap="all" dirty="0"/>
            </a:br>
            <a:r>
              <a:rPr lang="en-US" i="1" dirty="0"/>
              <a:t>Cloud based fire alarm management</a:t>
            </a:r>
            <a:endParaRPr lang="en-US" dirty="0"/>
          </a:p>
        </p:txBody>
      </p:sp>
      <p:sp>
        <p:nvSpPr>
          <p:cNvPr id="3" name="Content Placeholder 2"/>
          <p:cNvSpPr>
            <a:spLocks noGrp="1"/>
          </p:cNvSpPr>
          <p:nvPr>
            <p:ph idx="1"/>
          </p:nvPr>
        </p:nvSpPr>
        <p:spPr/>
        <p:txBody>
          <a:bodyPr>
            <a:normAutofit/>
          </a:bodyPr>
          <a:lstStyle/>
          <a:p>
            <a:r>
              <a:rPr lang="en-US" dirty="0"/>
              <a:t>Nimbus is a Cloud based database, receiving data from Fire Alarm systems via a GPRS Gateway. Data is stored in a secure database and accessed via a standard web browser. Event notifications are sent via email, mobile phone application and secure I.P.</a:t>
            </a:r>
          </a:p>
          <a:p>
            <a:r>
              <a:rPr lang="en-US" dirty="0"/>
              <a:t>The primary application of Nimbus is to log, manage and administrate the commissioning, servicing, maintenance, testing, performance and day to day use of the connected fire alarm system(s).</a:t>
            </a:r>
          </a:p>
          <a:p>
            <a:endParaRPr lang="en-US" dirty="0"/>
          </a:p>
        </p:txBody>
      </p:sp>
    </p:spTree>
    <p:extLst>
      <p:ext uri="{BB962C8B-B14F-4D97-AF65-F5344CB8AC3E}">
        <p14:creationId xmlns:p14="http://schemas.microsoft.com/office/powerpoint/2010/main" val="3280273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cap="all" dirty="0"/>
              <a:t>NIMBUS FIRE ALARM MANAGEMENT</a:t>
            </a:r>
            <a:endParaRPr lang="en-US" dirty="0"/>
          </a:p>
        </p:txBody>
      </p:sp>
      <p:sp>
        <p:nvSpPr>
          <p:cNvPr id="3" name="Content Placeholder 2"/>
          <p:cNvSpPr>
            <a:spLocks noGrp="1"/>
          </p:cNvSpPr>
          <p:nvPr>
            <p:ph sz="half" idx="1"/>
          </p:nvPr>
        </p:nvSpPr>
        <p:spPr/>
        <p:txBody>
          <a:bodyPr/>
          <a:lstStyle/>
          <a:p>
            <a:r>
              <a:rPr lang="en-US" dirty="0"/>
              <a:t>Nimbus is the ideal management tool for Service, Building and Estate managers who need to maintain a life time electronic log of their fire alarm systems.</a:t>
            </a:r>
          </a:p>
        </p:txBody>
      </p:sp>
      <p:pic>
        <p:nvPicPr>
          <p:cNvPr id="5" name="Content Placeholder 4"/>
          <p:cNvPicPr>
            <a:picLocks noGrp="1" noChangeAspect="1"/>
          </p:cNvPicPr>
          <p:nvPr>
            <p:ph sz="half" idx="2"/>
          </p:nvPr>
        </p:nvPicPr>
        <p:blipFill>
          <a:blip r:embed="rId2"/>
          <a:stretch>
            <a:fillRect/>
          </a:stretch>
        </p:blipFill>
        <p:spPr>
          <a:xfrm>
            <a:off x="6522573" y="2560638"/>
            <a:ext cx="4036354" cy="3309937"/>
          </a:xfrm>
          <a:prstGeom prst="rect">
            <a:avLst/>
          </a:prstGeom>
        </p:spPr>
      </p:pic>
    </p:spTree>
    <p:extLst>
      <p:ext uri="{BB962C8B-B14F-4D97-AF65-F5344CB8AC3E}">
        <p14:creationId xmlns:p14="http://schemas.microsoft.com/office/powerpoint/2010/main" val="67045816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4700</TotalTime>
  <Words>1670</Words>
  <Application>Microsoft Office PowerPoint</Application>
  <PresentationFormat>Widescreen</PresentationFormat>
  <Paragraphs>242</Paragraphs>
  <Slides>54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Agency FB</vt:lpstr>
      <vt:lpstr>Algerian</vt:lpstr>
      <vt:lpstr>Arial</vt:lpstr>
      <vt:lpstr>Garamond</vt:lpstr>
      <vt:lpstr>Times New Roman</vt:lpstr>
      <vt:lpstr>Organic</vt:lpstr>
      <vt:lpstr>Wireless fire systems</vt:lpstr>
      <vt:lpstr>INTRODUCTION</vt:lpstr>
      <vt:lpstr>Automatic Initiating Devices</vt:lpstr>
      <vt:lpstr>Notification</vt:lpstr>
      <vt:lpstr>Social Media Considerations</vt:lpstr>
      <vt:lpstr>RED ALERT API</vt:lpstr>
      <vt:lpstr>Social Media Considerations (Contd..)</vt:lpstr>
      <vt:lpstr>NIMBUS FIRE ALARM MANAGEMENT Cloud based fire alarm management</vt:lpstr>
      <vt:lpstr>NIMBUS FIRE ALARM MANAGEMENT</vt:lpstr>
      <vt:lpstr>NIMBUS FIRE ALARM MANAGEMENT</vt:lpstr>
      <vt:lpstr>REPORTS</vt:lpstr>
      <vt:lpstr>NOTIFICATIONS</vt:lpstr>
      <vt:lpstr>Any number of systems </vt:lpstr>
      <vt:lpstr>t6 API</vt:lpstr>
      <vt:lpstr>t6 API </vt:lpstr>
      <vt:lpstr> Objects controls Flows in your shelves </vt:lpstr>
      <vt:lpstr> Dashboards view to graph your data </vt:lpstr>
      <vt:lpstr>How does t6 works?</vt:lpstr>
      <vt:lpstr>How does t6 works? (Contd..)</vt:lpstr>
      <vt:lpstr>T6 provides IOT Tools</vt:lpstr>
      <vt:lpstr>T6 provides IOT Tools (Contd..) </vt:lpstr>
      <vt:lpstr>REFERENCES</vt:lpstr>
      <vt:lpstr>Thank you</vt:lpstr>
      <vt:lpstr> Social Media Network’s Safety Features</vt:lpstr>
      <vt:lpstr>Introduction</vt:lpstr>
      <vt:lpstr>Contents</vt:lpstr>
      <vt:lpstr>Problem statement</vt:lpstr>
      <vt:lpstr>Objective </vt:lpstr>
      <vt:lpstr>Products With Safety Services</vt:lpstr>
      <vt:lpstr>Facebook</vt:lpstr>
      <vt:lpstr>How Is Safety Check Activated </vt:lpstr>
      <vt:lpstr>PowerPoint Presentation</vt:lpstr>
      <vt:lpstr>Factors Considering</vt:lpstr>
      <vt:lpstr>Algorithm Behind Activation </vt:lpstr>
      <vt:lpstr>Push Model And Its Difficulties</vt:lpstr>
      <vt:lpstr>Two Approachs</vt:lpstr>
      <vt:lpstr>Two Approachs</vt:lpstr>
      <vt:lpstr>Overview Of The Process</vt:lpstr>
      <vt:lpstr>Overview Of The Process</vt:lpstr>
      <vt:lpstr>Obeying A Digital Speed Limit </vt:lpstr>
      <vt:lpstr>Propagation Delay</vt:lpstr>
      <vt:lpstr>                                                                                                                     24/7 Testing And Preparedness </vt:lpstr>
      <vt:lpstr>Crisis Bot Born On Messenger </vt:lpstr>
      <vt:lpstr>PowerPoint Presentation</vt:lpstr>
      <vt:lpstr>Twitter</vt:lpstr>
      <vt:lpstr>Google - Google Person Finder </vt:lpstr>
      <vt:lpstr>PowerPoint Presentation</vt:lpstr>
      <vt:lpstr> Webpages Available</vt:lpstr>
      <vt:lpstr>Webpages Available</vt:lpstr>
      <vt:lpstr>Webpages Available</vt:lpstr>
      <vt:lpstr>Webpages Available</vt:lpstr>
      <vt:lpstr>Webpages Available</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fire systems</dc:title>
  <dc:creator>P, Anitha</dc:creator>
  <cp:lastModifiedBy>P, Anitha</cp:lastModifiedBy>
  <cp:revision>78</cp:revision>
  <dcterms:created xsi:type="dcterms:W3CDTF">2017-01-27T03:54:07Z</dcterms:created>
  <dcterms:modified xsi:type="dcterms:W3CDTF">2017-01-30T10:21:45Z</dcterms:modified>
</cp:coreProperties>
</file>