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93482" r:id="rId3"/>
    <p:sldMasterId id="2147493455" r:id="rId4"/>
  </p:sldMasterIdLst>
  <p:notesMasterIdLst>
    <p:notesMasterId r:id="rId9"/>
  </p:notesMasterIdLst>
  <p:handoutMasterIdLst>
    <p:handoutMasterId r:id="rId10"/>
  </p:handoutMasterIdLst>
  <p:sldIdLst>
    <p:sldId id="412" r:id="rId5"/>
    <p:sldId id="413" r:id="rId6"/>
    <p:sldId id="414" r:id="rId7"/>
    <p:sldId id="415" r:id="rId8"/>
  </p:sldIdLst>
  <p:sldSz cx="9144000" cy="6858000" type="screen4x3"/>
  <p:notesSz cx="7023100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F5FF"/>
    <a:srgbClr val="FCF2EE"/>
    <a:srgbClr val="DE8400"/>
    <a:srgbClr val="FF9900"/>
    <a:srgbClr val="0094DE"/>
    <a:srgbClr val="E2E2E2"/>
    <a:srgbClr val="F4BC3E"/>
    <a:srgbClr val="E42020"/>
    <a:srgbClr val="FFFFFF"/>
    <a:srgbClr val="E71D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94" autoAdjust="0"/>
    <p:restoredTop sz="94434" autoAdjust="0"/>
  </p:normalViewPr>
  <p:slideViewPr>
    <p:cSldViewPr snapToGrid="0" snapToObjects="1">
      <p:cViewPr>
        <p:scale>
          <a:sx n="66" d="100"/>
          <a:sy n="66" d="100"/>
        </p:scale>
        <p:origin x="666" y="252"/>
      </p:cViewPr>
      <p:guideLst>
        <p:guide orient="horz" pos="1620"/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1CCDCFC-1112-4F43-ACD0-462DAD5EB43C}" type="datetimeFigureOut">
              <a:rPr lang="en-US"/>
              <a:pPr>
                <a:defRPr/>
              </a:pPr>
              <a:t>5/24/2017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fld id="{472FB1D0-BBAE-4DD4-8107-28110EE629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63811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356FB87-8FCF-4041-A544-CA3BC2E48018}" type="datetimeFigureOut">
              <a:rPr lang="en-US"/>
              <a:pPr>
                <a:defRPr/>
              </a:pPr>
              <a:t>5/24/2017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21188"/>
            <a:ext cx="5619750" cy="4189412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fld id="{B1C3FD9A-0752-45FF-A20D-DD8BCE7E03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87585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2139950" y="5959475"/>
            <a:ext cx="0" cy="492125"/>
          </a:xfrm>
          <a:prstGeom prst="line">
            <a:avLst/>
          </a:prstGeom>
          <a:ln w="952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148586" y="6222292"/>
            <a:ext cx="4963414" cy="254118"/>
          </a:xfrm>
          <a:prstGeom prst="rect">
            <a:avLst/>
          </a:prstGeom>
        </p:spPr>
        <p:txBody>
          <a:bodyPr vert="horz" anchor="ctr"/>
          <a:lstStyle>
            <a:lvl1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2148586" y="5960246"/>
            <a:ext cx="4963414" cy="249655"/>
          </a:xfrm>
          <a:prstGeom prst="rect">
            <a:avLst/>
          </a:prstGeom>
        </p:spPr>
        <p:txBody>
          <a:bodyPr vert="horz" anchor="ctr"/>
          <a:lstStyle>
            <a:lvl1pPr>
              <a:defRPr sz="2000" b="1" i="0" cap="all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0"/>
          </p:nvPr>
        </p:nvSpPr>
        <p:spPr>
          <a:xfrm>
            <a:off x="425728" y="5951346"/>
            <a:ext cx="1636752" cy="236792"/>
          </a:xfrm>
          <a:prstGeom prst="rect">
            <a:avLst/>
          </a:prstGeom>
        </p:spPr>
        <p:txBody>
          <a:bodyPr vert="horz" anchor="t"/>
          <a:lstStyle>
            <a:lvl1pPr algn="r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25728" y="6227886"/>
            <a:ext cx="1636752" cy="248524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8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Honeywell Confidential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1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January 2015</a:t>
            </a:r>
          </a:p>
        </p:txBody>
      </p:sp>
      <p:sp>
        <p:nvSpPr>
          <p:cNvPr id="5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89EC5406-98DB-477B-9B89-E1381487F4E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E109C0C-FC66-4590-BD55-29E450DD3C9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659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4578" y="482888"/>
            <a:ext cx="8002359" cy="3735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8002588" cy="5308600"/>
          </a:xfrm>
          <a:prstGeom prst="rect">
            <a:avLst/>
          </a:prstGeom>
        </p:spPr>
        <p:txBody>
          <a:bodyPr>
            <a:normAutofit/>
          </a:bodyPr>
          <a:lstStyle>
            <a:lvl2pPr marL="457200" indent="-169863">
              <a:defRPr/>
            </a:lvl2pPr>
            <a:lvl3pPr marL="804863" indent="-177800">
              <a:defRPr/>
            </a:lvl3pPr>
            <a:lvl4pPr marL="1201738" indent="-168275">
              <a:buClr>
                <a:schemeClr val="tx1">
                  <a:lumMod val="50000"/>
                  <a:lumOff val="50000"/>
                </a:schemeClr>
              </a:buClr>
              <a:buFontTx/>
              <a:buChar char="-"/>
              <a:defRPr sz="1400"/>
            </a:lvl4pPr>
            <a:lvl5pPr marL="1719263" indent="-177800">
              <a:buClr>
                <a:schemeClr val="tx1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F18000A-4E58-44B2-963F-D81C3A67CD0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Conten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0338" y="6364288"/>
            <a:ext cx="8983662" cy="493712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rgbClr val="E71D1D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155575" y="6049963"/>
            <a:ext cx="25161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smtClean="0">
                <a:solidFill>
                  <a:srgbClr val="7F7F7F"/>
                </a:solidFill>
              </a:rPr>
              <a:t>© 2015 by Honeywell International Inc. All rights reserved. </a:t>
            </a:r>
          </a:p>
        </p:txBody>
      </p:sp>
      <p:sp>
        <p:nvSpPr>
          <p:cNvPr id="8" name="Rectangle 12"/>
          <p:cNvSpPr>
            <a:spLocks noChangeArrowheads="1"/>
          </p:cNvSpPr>
          <p:nvPr userDrawn="1"/>
        </p:nvSpPr>
        <p:spPr bwMode="auto">
          <a:xfrm>
            <a:off x="155575" y="6196013"/>
            <a:ext cx="63277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smtClean="0">
                <a:solidFill>
                  <a:srgbClr val="7F7F7F"/>
                </a:solidFill>
              </a:rPr>
              <a:t>Additional Disclaimers As Needed (Consult Legal)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416694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14578" y="482888"/>
            <a:ext cx="8123010" cy="3735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8002588" cy="5308600"/>
          </a:xfrm>
          <a:prstGeom prst="rect">
            <a:avLst/>
          </a:prstGeom>
        </p:spPr>
        <p:txBody>
          <a:bodyPr>
            <a:normAutofit/>
          </a:bodyPr>
          <a:lstStyle>
            <a:lvl2pPr marL="457200" indent="-169863">
              <a:defRPr/>
            </a:lvl2pPr>
            <a:lvl3pPr marL="804863" indent="-177800">
              <a:defRPr/>
            </a:lvl3pPr>
            <a:lvl4pPr marL="1201738" indent="-168275">
              <a:buClr>
                <a:schemeClr val="tx1">
                  <a:lumMod val="50000"/>
                  <a:lumOff val="50000"/>
                </a:schemeClr>
              </a:buClr>
              <a:buFontTx/>
              <a:buChar char="-"/>
              <a:defRPr sz="1400"/>
            </a:lvl4pPr>
            <a:lvl5pPr marL="1719263" indent="-177800">
              <a:buClr>
                <a:schemeClr val="tx1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3FC18232-70DB-439B-BB85-E7F912A7C98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482888"/>
            <a:ext cx="8129894" cy="3735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2pPr marL="457200" indent="-169863">
              <a:defRPr/>
            </a:lvl2pPr>
            <a:lvl3pPr marL="804863" indent="-177800">
              <a:defRPr/>
            </a:lvl3pPr>
            <a:lvl4pPr marL="1201738" indent="-168275">
              <a:buClr>
                <a:schemeClr val="tx1">
                  <a:lumMod val="50000"/>
                  <a:lumOff val="50000"/>
                </a:schemeClr>
              </a:buClr>
              <a:buFontTx/>
              <a:buChar char="-"/>
              <a:defRPr sz="1400"/>
            </a:lvl4pPr>
            <a:lvl5pPr marL="1719263" indent="-177800">
              <a:buClr>
                <a:schemeClr val="tx1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2pPr marL="457200" indent="-169863">
              <a:defRPr/>
            </a:lvl2pPr>
            <a:lvl3pPr marL="804863" indent="-177800">
              <a:defRPr/>
            </a:lvl3pPr>
            <a:lvl4pPr marL="1201738" indent="-168275">
              <a:buClr>
                <a:schemeClr val="tx1">
                  <a:lumMod val="50000"/>
                  <a:lumOff val="50000"/>
                </a:schemeClr>
              </a:buClr>
              <a:buFontTx/>
              <a:buChar char="-"/>
              <a:defRPr sz="1400"/>
            </a:lvl4pPr>
            <a:lvl5pPr marL="1719263" indent="-177800">
              <a:buClr>
                <a:schemeClr val="tx1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DC511EED-2627-40CF-A11C-17BA7B5DAE4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444500" y="3698875"/>
            <a:ext cx="8215313" cy="0"/>
          </a:xfrm>
          <a:prstGeom prst="line">
            <a:avLst/>
          </a:prstGeom>
          <a:noFill/>
          <a:ln w="19050" cap="flat" cmpd="sng" algn="ctr">
            <a:solidFill>
              <a:schemeClr val="bg2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bg2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22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69462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 marL="457200" indent="-169863">
              <a:defRPr sz="1600"/>
            </a:lvl2pPr>
            <a:lvl3pPr marL="804863" indent="-177800">
              <a:defRPr sz="1400"/>
            </a:lvl3pPr>
            <a:lvl4pPr marL="1201738" indent="-168275">
              <a:buClr>
                <a:schemeClr val="tx1">
                  <a:lumMod val="50000"/>
                  <a:lumOff val="50000"/>
                </a:schemeClr>
              </a:buClr>
              <a:buFontTx/>
              <a:buChar char="-"/>
              <a:defRPr sz="1200"/>
            </a:lvl4pPr>
            <a:lvl5pPr marL="1719263" indent="-177800">
              <a:buClr>
                <a:schemeClr val="tx1">
                  <a:lumMod val="50000"/>
                  <a:lumOff val="50000"/>
                </a:schemeClr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 marL="457200" indent="-169863">
              <a:defRPr sz="1600"/>
            </a:lvl2pPr>
            <a:lvl3pPr marL="804863" indent="-177800">
              <a:defRPr sz="1400"/>
            </a:lvl3pPr>
            <a:lvl4pPr marL="1201738" indent="-168275">
              <a:buClr>
                <a:schemeClr val="tx1">
                  <a:lumMod val="50000"/>
                  <a:lumOff val="50000"/>
                </a:schemeClr>
              </a:buClr>
              <a:buFontTx/>
              <a:buChar char="-"/>
              <a:defRPr sz="1200"/>
            </a:lvl4pPr>
            <a:lvl5pPr marL="1719263" indent="-177800">
              <a:buClr>
                <a:schemeClr val="tx1">
                  <a:lumMod val="50000"/>
                  <a:lumOff val="50000"/>
                </a:schemeClr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2000" y="482888"/>
            <a:ext cx="8346678" cy="3735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 marL="457200" indent="-169863">
              <a:defRPr sz="1600"/>
            </a:lvl2pPr>
            <a:lvl3pPr marL="804863" indent="-177800">
              <a:defRPr sz="1400"/>
            </a:lvl3pPr>
            <a:lvl4pPr marL="1201738" indent="-168275">
              <a:buClr>
                <a:schemeClr val="tx1">
                  <a:lumMod val="50000"/>
                  <a:lumOff val="50000"/>
                </a:schemeClr>
              </a:buClr>
              <a:buFontTx/>
              <a:buChar char="-"/>
              <a:defRPr sz="1200"/>
            </a:lvl4pPr>
            <a:lvl5pPr marL="1719263" indent="-177800">
              <a:buClr>
                <a:schemeClr val="tx1">
                  <a:lumMod val="50000"/>
                  <a:lumOff val="50000"/>
                </a:schemeClr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5662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 marL="457200" indent="-169863">
              <a:defRPr sz="1600"/>
            </a:lvl2pPr>
            <a:lvl3pPr marL="804863" indent="-177800">
              <a:defRPr sz="1400"/>
            </a:lvl3pPr>
            <a:lvl4pPr marL="1201738" indent="-168275">
              <a:buClr>
                <a:schemeClr val="tx1">
                  <a:lumMod val="50000"/>
                  <a:lumOff val="50000"/>
                </a:schemeClr>
              </a:buClr>
              <a:buFontTx/>
              <a:buChar char="-"/>
              <a:defRPr sz="1200"/>
            </a:lvl4pPr>
            <a:lvl5pPr marL="1719263" indent="-177800">
              <a:buClr>
                <a:schemeClr val="tx1">
                  <a:lumMod val="50000"/>
                  <a:lumOff val="50000"/>
                </a:schemeClr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9105F7-81DC-42B4-937E-1D31FE4612A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rgbClr val="E71D1D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>
            <a:off x="177800" y="6181725"/>
            <a:ext cx="25161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smtClean="0">
                <a:solidFill>
                  <a:srgbClr val="7F7F7F"/>
                </a:solidFill>
              </a:rPr>
              <a:t>© 2015 by Honeywell International Inc. All rights reserved. </a:t>
            </a:r>
          </a:p>
        </p:txBody>
      </p:sp>
      <p:sp>
        <p:nvSpPr>
          <p:cNvPr id="11" name="Rectangle 12"/>
          <p:cNvSpPr>
            <a:spLocks noChangeArrowheads="1"/>
          </p:cNvSpPr>
          <p:nvPr userDrawn="1"/>
        </p:nvSpPr>
        <p:spPr bwMode="auto">
          <a:xfrm>
            <a:off x="3051175" y="6191250"/>
            <a:ext cx="54832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700" smtClean="0">
                <a:solidFill>
                  <a:srgbClr val="7F7F7F"/>
                </a:solidFill>
              </a:rPr>
              <a:t>Additional Disclaimers As Needed (Consult Legal)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bg2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13" name="Straight Connector 12"/>
          <p:cNvCxnSpPr/>
          <p:nvPr userDrawn="1"/>
        </p:nvCxnSpPr>
        <p:spPr bwMode="auto">
          <a:xfrm flipH="1">
            <a:off x="444500" y="3579813"/>
            <a:ext cx="8334375" cy="0"/>
          </a:xfrm>
          <a:prstGeom prst="line">
            <a:avLst/>
          </a:prstGeom>
          <a:noFill/>
          <a:ln w="19050" cap="flat" cmpd="sng" algn="ctr">
            <a:solidFill>
              <a:schemeClr val="bg2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1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 marL="457200" indent="-169863">
              <a:defRPr sz="1600"/>
            </a:lvl2pPr>
            <a:lvl3pPr marL="804863" indent="-177800">
              <a:defRPr sz="1400"/>
            </a:lvl3pPr>
            <a:lvl4pPr marL="1201738" indent="-168275">
              <a:buClr>
                <a:schemeClr val="tx1">
                  <a:lumMod val="50000"/>
                  <a:lumOff val="50000"/>
                </a:schemeClr>
              </a:buClr>
              <a:buFontTx/>
              <a:buChar char="-"/>
              <a:defRPr sz="1200"/>
            </a:lvl4pPr>
            <a:lvl5pPr marL="1719263" indent="-177800">
              <a:buClr>
                <a:schemeClr val="tx1">
                  <a:lumMod val="50000"/>
                  <a:lumOff val="50000"/>
                </a:schemeClr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416694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44119" y="482888"/>
            <a:ext cx="8290241" cy="3735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 marL="457200" indent="-169863">
              <a:defRPr sz="1600"/>
            </a:lvl2pPr>
            <a:lvl3pPr marL="804863" indent="-177800">
              <a:defRPr sz="1400"/>
            </a:lvl3pPr>
            <a:lvl4pPr marL="1201738" indent="-168275">
              <a:buClr>
                <a:schemeClr val="tx1">
                  <a:lumMod val="50000"/>
                  <a:lumOff val="50000"/>
                </a:schemeClr>
              </a:buClr>
              <a:buFontTx/>
              <a:buChar char="-"/>
              <a:defRPr sz="1200"/>
            </a:lvl4pPr>
            <a:lvl5pPr marL="1719263" indent="-177800">
              <a:buClr>
                <a:schemeClr val="tx1">
                  <a:lumMod val="50000"/>
                  <a:lumOff val="50000"/>
                </a:schemeClr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44119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 marL="457200" indent="-169863">
              <a:defRPr sz="1600"/>
            </a:lvl2pPr>
            <a:lvl3pPr marL="804863" indent="-177800">
              <a:defRPr sz="1400"/>
            </a:lvl3pPr>
            <a:lvl4pPr marL="1201738" indent="-168275">
              <a:buClr>
                <a:schemeClr val="tx1">
                  <a:lumMod val="50000"/>
                  <a:lumOff val="50000"/>
                </a:schemeClr>
              </a:buClr>
              <a:buFontTx/>
              <a:buChar char="-"/>
              <a:defRPr sz="1200"/>
            </a:lvl4pPr>
            <a:lvl5pPr marL="1719263" indent="-177800">
              <a:buClr>
                <a:schemeClr val="tx1">
                  <a:lumMod val="50000"/>
                  <a:lumOff val="50000"/>
                </a:schemeClr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702775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 marL="457200" indent="-169863">
              <a:defRPr sz="1600"/>
            </a:lvl2pPr>
            <a:lvl3pPr marL="804863" indent="-177800">
              <a:defRPr sz="1400"/>
            </a:lvl3pPr>
            <a:lvl4pPr marL="1201738" indent="-168275">
              <a:buClr>
                <a:schemeClr val="tx1">
                  <a:lumMod val="50000"/>
                  <a:lumOff val="50000"/>
                </a:schemeClr>
              </a:buClr>
              <a:buFontTx/>
              <a:buChar char="-"/>
              <a:defRPr sz="1200"/>
            </a:lvl4pPr>
            <a:lvl5pPr marL="1719263" indent="-177800">
              <a:buClr>
                <a:schemeClr val="tx1">
                  <a:lumMod val="50000"/>
                  <a:lumOff val="50000"/>
                </a:schemeClr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480DEF78-0DF4-4730-9CAE-09BAB0F37D9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14578" y="482888"/>
            <a:ext cx="8002359" cy="3735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D5D83B5-1412-4B53-8948-2B74A7B8E64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content, Takeawa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45720" rIns="45720"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0" y="6065341"/>
            <a:ext cx="9143999" cy="459100"/>
          </a:xfrm>
          <a:prstGeom prst="rect">
            <a:avLst/>
          </a:prstGeom>
          <a:solidFill>
            <a:srgbClr val="EE312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rIns="45720" anchor="ctr">
            <a:spAutoFit/>
          </a:bodyPr>
          <a:lstStyle>
            <a:lvl1pPr marL="0" indent="0" algn="ctr">
              <a:buFontTx/>
              <a:buNone/>
              <a:defRPr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63092" y="959137"/>
            <a:ext cx="8163499" cy="503403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45720" tIns="44450" rIns="45720" bIns="4445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0" y="1333500"/>
            <a:ext cx="9144000" cy="4762500"/>
          </a:xfrm>
          <a:prstGeom prst="rect">
            <a:avLst/>
          </a:prstGeom>
          <a:noFill/>
          <a:ln>
            <a:noFill/>
          </a:ln>
        </p:spPr>
        <p:txBody>
          <a:bodyPr lIns="64008" tIns="32004" rIns="64008" bIns="32004"/>
          <a:lstStyle>
            <a:lvl1pPr marL="0" marR="0" indent="0" algn="l" defTabSz="64008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700" baseline="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</a:p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Note: Image must be 6.25”x 16” to fit in this box. Right-click, select Size and Position to resize image to fit.</a:t>
            </a:r>
          </a:p>
          <a:p>
            <a:pPr lvl="0"/>
            <a:endParaRPr lang="en-US" noProof="0" dirty="0" smtClean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571500" y="444500"/>
            <a:ext cx="7096125" cy="4445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6400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200" b="1" i="0" u="none" strike="noStrike" kern="1200" cap="none" spc="0" normalizeH="0" baseline="0" noProof="0">
                <a:ln>
                  <a:noFill/>
                </a:ln>
                <a:solidFill>
                  <a:srgbClr val="0077AA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</p:cSld>
  <p:clrMapOvr>
    <a:masterClrMapping/>
  </p:clrMapOvr>
  <p:transition advClick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12.jpe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590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8" descr="155505636_low.jpg"/>
          <p:cNvPicPr>
            <a:picLocks noChangeAspect="1"/>
          </p:cNvPicPr>
          <p:nvPr userDrawn="1"/>
        </p:nvPicPr>
        <p:blipFill>
          <a:blip r:embed="rId4"/>
          <a:srcRect b="-16718"/>
          <a:stretch>
            <a:fillRect/>
          </a:stretch>
        </p:blipFill>
        <p:spPr bwMode="auto">
          <a:xfrm>
            <a:off x="3087688" y="1903413"/>
            <a:ext cx="2962275" cy="469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9" descr="girl-campus.jpg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6210300" y="1908175"/>
            <a:ext cx="2933700" cy="319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10" descr="campus.jpg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86100" y="0"/>
            <a:ext cx="2947988" cy="173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11" descr="airport.jpg"/>
          <p:cNvPicPr>
            <a:picLocks noChangeAspect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0" y="15875"/>
            <a:ext cx="2943225" cy="317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12" descr="hotel.jpg"/>
          <p:cNvPicPr>
            <a:picLocks noChangeAspect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0" y="3333750"/>
            <a:ext cx="2951163" cy="256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14" descr="school.jpg"/>
          <p:cNvPicPr>
            <a:picLocks noChangeAspect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6184900" y="1903413"/>
            <a:ext cx="29591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1" descr="Corner-01 copy.png"/>
          <p:cNvPicPr>
            <a:picLocks noChangeAspect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0" y="4543425"/>
            <a:ext cx="9144000" cy="230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2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7251700" y="6200775"/>
            <a:ext cx="1430338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35" name="Group 30"/>
          <p:cNvGrpSpPr>
            <a:grpSpLocks/>
          </p:cNvGrpSpPr>
          <p:nvPr userDrawn="1"/>
        </p:nvGrpSpPr>
        <p:grpSpPr bwMode="auto">
          <a:xfrm>
            <a:off x="6407150" y="736600"/>
            <a:ext cx="2552700" cy="338138"/>
            <a:chOff x="6406923" y="736250"/>
            <a:chExt cx="2552151" cy="338554"/>
          </a:xfrm>
        </p:grpSpPr>
        <p:pic>
          <p:nvPicPr>
            <p:cNvPr id="1036" name="Picture 4"/>
            <p:cNvPicPr>
              <a:picLocks noChangeAspect="1"/>
            </p:cNvPicPr>
            <p:nvPr userDrawn="1"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6406923" y="797830"/>
              <a:ext cx="1227740" cy="228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3" name="Straight Connector 12"/>
            <p:cNvCxnSpPr/>
            <p:nvPr userDrawn="1"/>
          </p:nvCxnSpPr>
          <p:spPr>
            <a:xfrm>
              <a:off x="7752833" y="798239"/>
              <a:ext cx="0" cy="173250"/>
            </a:xfrm>
            <a:prstGeom prst="line">
              <a:avLst/>
            </a:prstGeom>
            <a:ln w="1270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8" name="TextBox 14"/>
            <p:cNvSpPr txBox="1">
              <a:spLocks noChangeArrowheads="1"/>
            </p:cNvSpPr>
            <p:nvPr userDrawn="1"/>
          </p:nvSpPr>
          <p:spPr bwMode="auto">
            <a:xfrm>
              <a:off x="7781402" y="736250"/>
              <a:ext cx="117767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en-US" sz="1600" smtClean="0">
                  <a:solidFill>
                    <a:schemeClr val="bg1"/>
                  </a:solidFill>
                </a:rPr>
                <a:t>Fire Safety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93754" r:id="rId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9pPr>
    </p:titleStyle>
    <p:bodyStyle>
      <a:lvl1pPr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kern="1200">
          <a:solidFill>
            <a:schemeClr val="tx1"/>
          </a:solidFill>
          <a:latin typeface="Helvetica 55 Roman"/>
          <a:ea typeface="Helvetica 55 Roman" pitchFamily="34" charset="0"/>
          <a:cs typeface="Helvetica 55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Helvetica Neue"/>
          <a:ea typeface="Helvetica Neue"/>
          <a:cs typeface="Helvetica Neu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SzPct val="90000"/>
        <a:buFont typeface="Courier New" pitchFamily="49" charset="0"/>
        <a:buChar char="o"/>
        <a:defRPr sz="1400" kern="1200">
          <a:solidFill>
            <a:schemeClr val="tx1"/>
          </a:solidFill>
          <a:latin typeface="Helvetica Neue"/>
          <a:ea typeface="Helvetica Neue"/>
          <a:cs typeface="Helvetica Neu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7794625" y="6518275"/>
            <a:ext cx="1033463" cy="21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775575" y="0"/>
            <a:ext cx="136842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88" y="482600"/>
            <a:ext cx="8102600" cy="3730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53" name="Rectangle 23"/>
          <p:cNvSpPr>
            <a:spLocks noChangeArrowheads="1"/>
          </p:cNvSpPr>
          <p:nvPr/>
        </p:nvSpPr>
        <p:spPr bwMode="auto">
          <a:xfrm>
            <a:off x="195263" y="6532563"/>
            <a:ext cx="25177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smtClean="0">
                <a:solidFill>
                  <a:srgbClr val="7F7F7F"/>
                </a:solidFill>
              </a:rPr>
              <a:t>© 2015 by Honeywell International Inc. All rights reserved.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fld id="{550E9799-2AF4-4299-890D-7758B5E50D3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195263" y="6653213"/>
            <a:ext cx="6329362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smtClean="0">
                <a:solidFill>
                  <a:srgbClr val="7F7F7F"/>
                </a:solidFill>
              </a:rPr>
              <a:t>Additional Disclaimers As Needed (Consult Legal)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3751" r:id="rId1"/>
    <p:sldLayoutId id="2147493755" r:id="rId2"/>
    <p:sldLayoutId id="2147493752" r:id="rId3"/>
    <p:sldLayoutId id="2147493756" r:id="rId4"/>
    <p:sldLayoutId id="2147493757" r:id="rId5"/>
    <p:sldLayoutId id="2147493753" r:id="rId6"/>
    <p:sldLayoutId id="2147493758" r:id="rId7"/>
    <p:sldLayoutId id="2147493759" r:id="rId8"/>
    <p:sldLayoutId id="2147493761" r:id="rId9"/>
    <p:sldLayoutId id="2147493762" r:id="rId10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b="1" kern="1200" cap="all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-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.jp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8.jp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09091" y="5870982"/>
            <a:ext cx="2078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eVance</a:t>
            </a:r>
            <a:r>
              <a:rPr lang="en-US" dirty="0" smtClean="0"/>
              <a:t> QA Server</a:t>
            </a:r>
            <a:endParaRPr lang="en-US" dirty="0"/>
          </a:p>
        </p:txBody>
      </p:sp>
      <p:grpSp>
        <p:nvGrpSpPr>
          <p:cNvPr id="103" name="Group 102"/>
          <p:cNvGrpSpPr/>
          <p:nvPr/>
        </p:nvGrpSpPr>
        <p:grpSpPr>
          <a:xfrm>
            <a:off x="2205325" y="989837"/>
            <a:ext cx="2129198" cy="2396207"/>
            <a:chOff x="2406530" y="947411"/>
            <a:chExt cx="2129198" cy="2396207"/>
          </a:xfrm>
        </p:grpSpPr>
        <p:sp>
          <p:nvSpPr>
            <p:cNvPr id="2" name="Rounded Rectangle 1"/>
            <p:cNvSpPr/>
            <p:nvPr/>
          </p:nvSpPr>
          <p:spPr>
            <a:xfrm>
              <a:off x="2406530" y="1323926"/>
              <a:ext cx="2129198" cy="2019692"/>
            </a:xfrm>
            <a:prstGeom prst="roundRect">
              <a:avLst>
                <a:gd name="adj" fmla="val 9091"/>
              </a:avLst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521541" y="947411"/>
              <a:ext cx="1890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AlarmNet</a:t>
              </a:r>
              <a:r>
                <a:rPr lang="en-US" dirty="0" smtClean="0"/>
                <a:t> Server</a:t>
              </a:r>
              <a:endParaRPr lang="en-US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290521" y="1413239"/>
              <a:ext cx="1140622" cy="182371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tx1"/>
                  </a:solidFill>
                </a:rPr>
                <a:t>Distribution/Redirecting</a:t>
              </a:r>
            </a:p>
            <a:p>
              <a:pPr algn="ctr"/>
              <a:r>
                <a:rPr lang="en-US" sz="1100" b="1" dirty="0" smtClean="0">
                  <a:solidFill>
                    <a:schemeClr val="tx1"/>
                  </a:solidFill>
                </a:rPr>
                <a:t> Services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Flowchart: Magnetic Disk 27"/>
            <p:cNvSpPr/>
            <p:nvPr/>
          </p:nvSpPr>
          <p:spPr>
            <a:xfrm>
              <a:off x="2531252" y="2042044"/>
              <a:ext cx="443966" cy="583456"/>
            </a:xfrm>
            <a:prstGeom prst="flowChartMagneticDisk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3485875" y="2721619"/>
              <a:ext cx="830569" cy="416701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tx1"/>
                  </a:solidFill>
                </a:rPr>
                <a:t>RAS Server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30"/>
            <p:cNvCxnSpPr>
              <a:stCxn id="28" idx="4"/>
              <a:endCxn id="20" idx="1"/>
            </p:cNvCxnSpPr>
            <p:nvPr/>
          </p:nvCxnSpPr>
          <p:spPr>
            <a:xfrm flipV="1">
              <a:off x="2975218" y="2325098"/>
              <a:ext cx="315303" cy="8674"/>
            </a:xfrm>
            <a:prstGeom prst="straightConnector1">
              <a:avLst/>
            </a:prstGeom>
            <a:ln w="63500">
              <a:solidFill>
                <a:srgbClr val="F4BC3E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1" name="Rounded Rectangle 10"/>
          <p:cNvSpPr/>
          <p:nvPr/>
        </p:nvSpPr>
        <p:spPr>
          <a:xfrm>
            <a:off x="4881334" y="1199404"/>
            <a:ext cx="2975123" cy="2912172"/>
          </a:xfrm>
          <a:prstGeom prst="roundRect">
            <a:avLst>
              <a:gd name="adj" fmla="val 9091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47109" y="828343"/>
            <a:ext cx="3117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Integration Server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5328925" y="1422657"/>
            <a:ext cx="855933" cy="59885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RAS Client</a:t>
            </a:r>
            <a:endParaRPr lang="en-US" sz="1100" b="1" dirty="0">
              <a:solidFill>
                <a:schemeClr val="bg1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303" y="2437776"/>
            <a:ext cx="1351178" cy="494296"/>
          </a:xfrm>
          <a:prstGeom prst="rect">
            <a:avLst/>
          </a:prstGeom>
          <a:ln w="31750">
            <a:solidFill>
              <a:schemeClr val="accent1">
                <a:lumMod val="75000"/>
              </a:schemeClr>
            </a:solidFill>
          </a:ln>
        </p:spPr>
      </p:pic>
      <p:sp>
        <p:nvSpPr>
          <p:cNvPr id="25" name="Rounded Rectangle 24"/>
          <p:cNvSpPr/>
          <p:nvPr/>
        </p:nvSpPr>
        <p:spPr>
          <a:xfrm>
            <a:off x="5224578" y="3374811"/>
            <a:ext cx="1064625" cy="54590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Consumer Module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39" name="Straight Arrow Connector 38"/>
          <p:cNvCxnSpPr>
            <a:stCxn id="21" idx="2"/>
            <a:endCxn id="24" idx="0"/>
          </p:cNvCxnSpPr>
          <p:nvPr/>
        </p:nvCxnSpPr>
        <p:spPr>
          <a:xfrm>
            <a:off x="5756892" y="2021508"/>
            <a:ext cx="0" cy="416268"/>
          </a:xfrm>
          <a:prstGeom prst="straightConnector1">
            <a:avLst/>
          </a:prstGeom>
          <a:ln w="82550" cmpd="sng">
            <a:solidFill>
              <a:schemeClr val="accent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2"/>
            <a:endCxn id="25" idx="0"/>
          </p:cNvCxnSpPr>
          <p:nvPr/>
        </p:nvCxnSpPr>
        <p:spPr>
          <a:xfrm flipH="1">
            <a:off x="5756891" y="2932072"/>
            <a:ext cx="1" cy="442739"/>
          </a:xfrm>
          <a:prstGeom prst="straightConnector1">
            <a:avLst/>
          </a:prstGeom>
          <a:ln w="82550" cmpd="sng">
            <a:solidFill>
              <a:schemeClr val="accent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5221563" y="4905434"/>
            <a:ext cx="2144500" cy="923087"/>
            <a:chOff x="7963228" y="3695398"/>
            <a:chExt cx="2144500" cy="1229827"/>
          </a:xfrm>
        </p:grpSpPr>
        <p:sp>
          <p:nvSpPr>
            <p:cNvPr id="13" name="Rounded Rectangle 12"/>
            <p:cNvSpPr/>
            <p:nvPr/>
          </p:nvSpPr>
          <p:spPr>
            <a:xfrm>
              <a:off x="7963228" y="3695398"/>
              <a:ext cx="2144500" cy="1229827"/>
            </a:xfrm>
            <a:prstGeom prst="roundRect">
              <a:avLst>
                <a:gd name="adj" fmla="val 9091"/>
              </a:avLst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8121546" y="3912815"/>
              <a:ext cx="823409" cy="813684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Web API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Flowchart: Magnetic Disk 26"/>
            <p:cNvSpPr/>
            <p:nvPr/>
          </p:nvSpPr>
          <p:spPr>
            <a:xfrm>
              <a:off x="9335821" y="4056005"/>
              <a:ext cx="518701" cy="528035"/>
            </a:xfrm>
            <a:prstGeom prst="flowChartMagneticDisk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>
              <a:stCxn id="26" idx="3"/>
              <a:endCxn id="27" idx="2"/>
            </p:cNvCxnSpPr>
            <p:nvPr/>
          </p:nvCxnSpPr>
          <p:spPr>
            <a:xfrm>
              <a:off x="8944955" y="4319657"/>
              <a:ext cx="390866" cy="366"/>
            </a:xfrm>
            <a:prstGeom prst="straightConnector1">
              <a:avLst/>
            </a:prstGeom>
            <a:ln w="60325" cmpd="sng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599749" y="3107767"/>
            <a:ext cx="1111202" cy="690164"/>
            <a:chOff x="1148442" y="5031729"/>
            <a:chExt cx="1804236" cy="850392"/>
          </a:xfrm>
        </p:grpSpPr>
        <p:sp>
          <p:nvSpPr>
            <p:cNvPr id="92" name="Rounded Rectangle 91"/>
            <p:cNvSpPr/>
            <p:nvPr/>
          </p:nvSpPr>
          <p:spPr>
            <a:xfrm>
              <a:off x="1151230" y="5031729"/>
              <a:ext cx="1682496" cy="850392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148442" y="5031729"/>
              <a:ext cx="1804236" cy="265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Fire Panel with CCP</a:t>
              </a:r>
              <a:endParaRPr lang="en-US" sz="800" dirty="0"/>
            </a:p>
          </p:txBody>
        </p:sp>
        <p:sp>
          <p:nvSpPr>
            <p:cNvPr id="94" name="Rounded Rectangle 93"/>
            <p:cNvSpPr/>
            <p:nvPr/>
          </p:nvSpPr>
          <p:spPr>
            <a:xfrm>
              <a:off x="2387225" y="5297456"/>
              <a:ext cx="379143" cy="520684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bg1"/>
                  </a:solidFill>
                </a:rPr>
                <a:t>CCP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1215482" y="5316963"/>
              <a:ext cx="879536" cy="481671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50" dirty="0" smtClean="0">
                  <a:solidFill>
                    <a:schemeClr val="bg1"/>
                  </a:solidFill>
                </a:rPr>
                <a:t>Fire Panel</a:t>
              </a:r>
              <a:endParaRPr lang="en-US" sz="950" dirty="0">
                <a:solidFill>
                  <a:schemeClr val="bg1"/>
                </a:solidFill>
              </a:endParaRPr>
            </a:p>
          </p:txBody>
        </p:sp>
        <p:cxnSp>
          <p:nvCxnSpPr>
            <p:cNvPr id="96" name="Straight Arrow Connector 95"/>
            <p:cNvCxnSpPr>
              <a:stCxn id="95" idx="3"/>
              <a:endCxn id="94" idx="1"/>
            </p:cNvCxnSpPr>
            <p:nvPr/>
          </p:nvCxnSpPr>
          <p:spPr>
            <a:xfrm flipV="1">
              <a:off x="2095018" y="5557798"/>
              <a:ext cx="29220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/>
          <p:cNvCxnSpPr>
            <a:stCxn id="29" idx="3"/>
            <a:endCxn id="21" idx="1"/>
          </p:cNvCxnSpPr>
          <p:nvPr/>
        </p:nvCxnSpPr>
        <p:spPr>
          <a:xfrm flipV="1">
            <a:off x="4115239" y="1722083"/>
            <a:ext cx="1213686" cy="1250313"/>
          </a:xfrm>
          <a:prstGeom prst="straightConnector1">
            <a:avLst/>
          </a:prstGeom>
          <a:ln w="82550" cmpd="sng">
            <a:solidFill>
              <a:srgbClr val="FF99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5" idx="2"/>
            <a:endCxn id="26" idx="0"/>
          </p:cNvCxnSpPr>
          <p:nvPr/>
        </p:nvCxnSpPr>
        <p:spPr>
          <a:xfrm>
            <a:off x="5756891" y="3920719"/>
            <a:ext cx="34695" cy="1147904"/>
          </a:xfrm>
          <a:prstGeom prst="straightConnector1">
            <a:avLst/>
          </a:prstGeom>
          <a:ln w="82550" cmpd="sng">
            <a:solidFill>
              <a:srgbClr val="FF99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724881" y="1905348"/>
            <a:ext cx="1200329" cy="1131715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sz="6600" dirty="0" smtClean="0">
                <a:solidFill>
                  <a:schemeClr val="bg2">
                    <a:lumMod val="50000"/>
                  </a:schemeClr>
                </a:solidFill>
              </a:rPr>
              <a:t>…</a:t>
            </a:r>
            <a:endParaRPr lang="en-US" sz="6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22971" y="168785"/>
            <a:ext cx="7822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High Level Architecture</a:t>
            </a:r>
            <a:endParaRPr lang="en-US" sz="2400" dirty="0"/>
          </a:p>
        </p:txBody>
      </p:sp>
      <p:sp>
        <p:nvSpPr>
          <p:cNvPr id="59" name="Rounded Rectangle 58"/>
          <p:cNvSpPr/>
          <p:nvPr/>
        </p:nvSpPr>
        <p:spPr>
          <a:xfrm>
            <a:off x="6477232" y="3295071"/>
            <a:ext cx="1225270" cy="62058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ETW Applications &amp; </a:t>
            </a:r>
          </a:p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Tools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51" name="Rounded Rectangular Callout 50"/>
          <p:cNvSpPr/>
          <p:nvPr/>
        </p:nvSpPr>
        <p:spPr>
          <a:xfrm>
            <a:off x="3745141" y="4669474"/>
            <a:ext cx="1085556" cy="670089"/>
          </a:xfrm>
          <a:prstGeom prst="wedgeRoundRectCallout">
            <a:avLst>
              <a:gd name="adj1" fmla="val 128080"/>
              <a:gd name="adj2" fmla="val 59734"/>
              <a:gd name="adj3" fmla="val 16667"/>
            </a:avLst>
          </a:prstGeom>
          <a:solidFill>
            <a:srgbClr val="E2E2E2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User account based which expects User-ID &amp; Password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6" name="Rounded Rectangular Callout 75"/>
          <p:cNvSpPr/>
          <p:nvPr/>
        </p:nvSpPr>
        <p:spPr>
          <a:xfrm>
            <a:off x="1985660" y="3783594"/>
            <a:ext cx="1161097" cy="427814"/>
          </a:xfrm>
          <a:prstGeom prst="wedgeRoundRectCallout">
            <a:avLst>
              <a:gd name="adj1" fmla="val -92587"/>
              <a:gd name="adj2" fmla="val -90179"/>
              <a:gd name="adj3" fmla="val 16667"/>
            </a:avLst>
          </a:prstGeom>
          <a:solidFill>
            <a:srgbClr val="E2E2E2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 support for https (certificate)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2" name="Rounded Rectangular Callout 81"/>
          <p:cNvSpPr/>
          <p:nvPr/>
        </p:nvSpPr>
        <p:spPr>
          <a:xfrm>
            <a:off x="3595332" y="3728081"/>
            <a:ext cx="989214" cy="520753"/>
          </a:xfrm>
          <a:prstGeom prst="wedgeRoundRectCallout">
            <a:avLst>
              <a:gd name="adj1" fmla="val 138958"/>
              <a:gd name="adj2" fmla="val -60078"/>
              <a:gd name="adj3" fmla="val 16667"/>
            </a:avLst>
          </a:prstGeom>
          <a:solidFill>
            <a:srgbClr val="E2E2E2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Events with Unique Account-Code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3" name="Rounded Rectangular Callout 82"/>
          <p:cNvSpPr/>
          <p:nvPr/>
        </p:nvSpPr>
        <p:spPr>
          <a:xfrm>
            <a:off x="7524381" y="4206302"/>
            <a:ext cx="1057933" cy="855906"/>
          </a:xfrm>
          <a:prstGeom prst="wedgeRoundRectCallout">
            <a:avLst>
              <a:gd name="adj1" fmla="val -64308"/>
              <a:gd name="adj2" fmla="val -102371"/>
              <a:gd name="adj3" fmla="val 16667"/>
            </a:avLst>
          </a:prstGeom>
          <a:solidFill>
            <a:srgbClr val="E2E2E2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Windows Event Tracing &amp; Logging mechanisms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591831" y="943051"/>
            <a:ext cx="1111202" cy="690164"/>
            <a:chOff x="1148442" y="5031729"/>
            <a:chExt cx="1804236" cy="850392"/>
          </a:xfrm>
        </p:grpSpPr>
        <p:sp>
          <p:nvSpPr>
            <p:cNvPr id="86" name="Rounded Rectangle 85"/>
            <p:cNvSpPr/>
            <p:nvPr/>
          </p:nvSpPr>
          <p:spPr>
            <a:xfrm>
              <a:off x="1151230" y="5031729"/>
              <a:ext cx="1682496" cy="850392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148442" y="5031729"/>
              <a:ext cx="1804236" cy="265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Fire Panel with CCP</a:t>
              </a:r>
              <a:endParaRPr lang="en-US" sz="800" dirty="0"/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2387225" y="5297456"/>
              <a:ext cx="379143" cy="520684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bg1"/>
                  </a:solidFill>
                </a:rPr>
                <a:t>CCP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1215482" y="5316963"/>
              <a:ext cx="879536" cy="481671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50" dirty="0" smtClean="0">
                  <a:solidFill>
                    <a:schemeClr val="bg1"/>
                  </a:solidFill>
                </a:rPr>
                <a:t>Fire Panel</a:t>
              </a:r>
              <a:endParaRPr lang="en-US" sz="950" dirty="0">
                <a:solidFill>
                  <a:schemeClr val="bg1"/>
                </a:solidFill>
              </a:endParaRPr>
            </a:p>
          </p:txBody>
        </p:sp>
        <p:cxnSp>
          <p:nvCxnSpPr>
            <p:cNvPr id="90" name="Straight Arrow Connector 89"/>
            <p:cNvCxnSpPr>
              <a:stCxn id="89" idx="3"/>
              <a:endCxn id="88" idx="1"/>
            </p:cNvCxnSpPr>
            <p:nvPr/>
          </p:nvCxnSpPr>
          <p:spPr>
            <a:xfrm flipV="1">
              <a:off x="2095018" y="5557798"/>
              <a:ext cx="29220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1598451" y="1311310"/>
            <a:ext cx="604845" cy="2265647"/>
            <a:chOff x="1582809" y="656665"/>
            <a:chExt cx="767054" cy="2265647"/>
          </a:xfrm>
        </p:grpSpPr>
        <p:cxnSp>
          <p:nvCxnSpPr>
            <p:cNvPr id="81" name="Straight Arrow Connector 80"/>
            <p:cNvCxnSpPr/>
            <p:nvPr/>
          </p:nvCxnSpPr>
          <p:spPr>
            <a:xfrm>
              <a:off x="1942235" y="1773479"/>
              <a:ext cx="407628" cy="0"/>
            </a:xfrm>
            <a:prstGeom prst="straightConnector1">
              <a:avLst/>
            </a:prstGeom>
            <a:ln w="82550" cmpd="sng">
              <a:solidFill>
                <a:srgbClr val="FF99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ight Brace 83"/>
            <p:cNvSpPr/>
            <p:nvPr/>
          </p:nvSpPr>
          <p:spPr>
            <a:xfrm>
              <a:off x="1582809" y="656665"/>
              <a:ext cx="491052" cy="2265647"/>
            </a:xfrm>
            <a:prstGeom prst="rightBrace">
              <a:avLst>
                <a:gd name="adj1" fmla="val 16655"/>
                <a:gd name="adj2" fmla="val 49180"/>
              </a:avLst>
            </a:prstGeom>
            <a:ln w="63500" cmpd="sng">
              <a:solidFill>
                <a:srgbClr val="FF99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8521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Rounded Rectangular Callout 213"/>
          <p:cNvSpPr/>
          <p:nvPr/>
        </p:nvSpPr>
        <p:spPr>
          <a:xfrm>
            <a:off x="1421582" y="2491896"/>
            <a:ext cx="1402402" cy="1062000"/>
          </a:xfrm>
          <a:prstGeom prst="wedgeRoundRectCallout">
            <a:avLst>
              <a:gd name="adj1" fmla="val 65492"/>
              <a:gd name="adj2" fmla="val -119929"/>
              <a:gd name="adj3" fmla="val 16667"/>
            </a:avLst>
          </a:prstGeom>
          <a:solidFill>
            <a:schemeClr val="bg1">
              <a:lumMod val="85000"/>
            </a:schemeClr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795126" y="-2817"/>
            <a:ext cx="506413" cy="504825"/>
          </a:xfrm>
        </p:spPr>
        <p:txBody>
          <a:bodyPr/>
          <a:lstStyle/>
          <a:p>
            <a:fld id="{D974636D-B704-4F8C-ADE4-5B0E195695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2653" y="149125"/>
            <a:ext cx="7822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Unique Account-Code for CCP</a:t>
            </a:r>
            <a:endParaRPr lang="en-US" sz="2400" dirty="0"/>
          </a:p>
        </p:txBody>
      </p:sp>
      <p:sp>
        <p:nvSpPr>
          <p:cNvPr id="21" name="Oval 20"/>
          <p:cNvSpPr/>
          <p:nvPr/>
        </p:nvSpPr>
        <p:spPr>
          <a:xfrm>
            <a:off x="1005032" y="2055921"/>
            <a:ext cx="274320" cy="274320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1</a:t>
            </a:r>
            <a:endParaRPr lang="en-US" sz="1400" b="1" dirty="0"/>
          </a:p>
        </p:txBody>
      </p:sp>
      <p:grpSp>
        <p:nvGrpSpPr>
          <p:cNvPr id="171" name="Group 170"/>
          <p:cNvGrpSpPr/>
          <p:nvPr/>
        </p:nvGrpSpPr>
        <p:grpSpPr>
          <a:xfrm>
            <a:off x="318382" y="4066829"/>
            <a:ext cx="671229" cy="1230930"/>
            <a:chOff x="885058" y="4337288"/>
            <a:chExt cx="671229" cy="1230930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87731" y="4337288"/>
              <a:ext cx="668556" cy="869416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885058" y="5198886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ESD</a:t>
              </a:r>
              <a:endParaRPr lang="en-US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825044" y="4796237"/>
            <a:ext cx="1126162" cy="619941"/>
            <a:chOff x="2445203" y="5795494"/>
            <a:chExt cx="1126162" cy="674341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445203" y="5795494"/>
              <a:ext cx="482983" cy="482983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2703820" y="6223614"/>
              <a:ext cx="8675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Customer N</a:t>
              </a:r>
              <a:endParaRPr lang="en-US" sz="1000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842508" y="3792140"/>
            <a:ext cx="1067514" cy="651643"/>
            <a:chOff x="2477090" y="4140090"/>
            <a:chExt cx="1067514" cy="68442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477090" y="4140090"/>
              <a:ext cx="482983" cy="482983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2699501" y="4578295"/>
              <a:ext cx="84510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Customer 1</a:t>
              </a:r>
              <a:endParaRPr lang="en-US" sz="1000" dirty="0"/>
            </a:p>
          </p:txBody>
        </p:sp>
      </p:grpSp>
      <p:cxnSp>
        <p:nvCxnSpPr>
          <p:cNvPr id="31" name="Straight Connector 30"/>
          <p:cNvCxnSpPr>
            <a:stCxn id="23" idx="1"/>
            <a:endCxn id="28" idx="3"/>
          </p:cNvCxnSpPr>
          <p:nvPr/>
        </p:nvCxnSpPr>
        <p:spPr>
          <a:xfrm flipV="1">
            <a:off x="989611" y="4022065"/>
            <a:ext cx="852897" cy="479472"/>
          </a:xfrm>
          <a:prstGeom prst="line">
            <a:avLst/>
          </a:prstGeom>
          <a:ln w="25400" cmpd="sng">
            <a:solidFill>
              <a:srgbClr val="FF99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3" idx="1"/>
            <a:endCxn id="26" idx="3"/>
          </p:cNvCxnSpPr>
          <p:nvPr/>
        </p:nvCxnSpPr>
        <p:spPr>
          <a:xfrm>
            <a:off x="989611" y="4501537"/>
            <a:ext cx="835433" cy="516710"/>
          </a:xfrm>
          <a:prstGeom prst="line">
            <a:avLst/>
          </a:prstGeom>
          <a:ln w="25400" cmpd="sng">
            <a:solidFill>
              <a:srgbClr val="FF99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820343" y="4212361"/>
            <a:ext cx="800219" cy="1043841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sz="4000" b="1" dirty="0" smtClean="0">
                <a:solidFill>
                  <a:srgbClr val="00B0F0"/>
                </a:solidFill>
              </a:rPr>
              <a:t>…</a:t>
            </a:r>
            <a:endParaRPr lang="en-US" sz="4000" b="1" dirty="0">
              <a:solidFill>
                <a:srgbClr val="00B0F0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3328160" y="3300712"/>
            <a:ext cx="771904" cy="673189"/>
            <a:chOff x="3910208" y="3313266"/>
            <a:chExt cx="771904" cy="673189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0208" y="3313266"/>
              <a:ext cx="518048" cy="518048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4172036" y="3740234"/>
              <a:ext cx="5100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Site 1</a:t>
              </a:r>
              <a:endParaRPr lang="en-US" sz="10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362536" y="4321774"/>
            <a:ext cx="772597" cy="696473"/>
            <a:chOff x="3910208" y="3313266"/>
            <a:chExt cx="772597" cy="696473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0208" y="3313266"/>
              <a:ext cx="518048" cy="518048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4158302" y="3763518"/>
              <a:ext cx="52450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Site X</a:t>
              </a:r>
              <a:endParaRPr lang="en-US" sz="1000" dirty="0"/>
            </a:p>
          </p:txBody>
        </p:sp>
      </p:grpSp>
      <p:cxnSp>
        <p:nvCxnSpPr>
          <p:cNvPr id="42" name="Straight Connector 41"/>
          <p:cNvCxnSpPr>
            <a:stCxn id="28" idx="1"/>
            <a:endCxn id="36" idx="1"/>
          </p:cNvCxnSpPr>
          <p:nvPr/>
        </p:nvCxnSpPr>
        <p:spPr>
          <a:xfrm flipV="1">
            <a:off x="2325491" y="3559736"/>
            <a:ext cx="1002669" cy="462329"/>
          </a:xfrm>
          <a:prstGeom prst="line">
            <a:avLst/>
          </a:prstGeom>
          <a:ln w="25400" cmpd="sng">
            <a:solidFill>
              <a:srgbClr val="FF99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8" idx="1"/>
            <a:endCxn id="40" idx="1"/>
          </p:cNvCxnSpPr>
          <p:nvPr/>
        </p:nvCxnSpPr>
        <p:spPr>
          <a:xfrm>
            <a:off x="2325491" y="4022065"/>
            <a:ext cx="1037045" cy="558733"/>
          </a:xfrm>
          <a:prstGeom prst="line">
            <a:avLst/>
          </a:prstGeom>
          <a:ln w="25400" cmpd="sng">
            <a:solidFill>
              <a:srgbClr val="FF99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318921" y="3736848"/>
            <a:ext cx="861774" cy="1131715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sz="4400" dirty="0" smtClean="0">
                <a:solidFill>
                  <a:srgbClr val="00B0F0"/>
                </a:solidFill>
              </a:rPr>
              <a:t>…</a:t>
            </a:r>
            <a:endParaRPr lang="en-US" sz="4400" dirty="0">
              <a:solidFill>
                <a:srgbClr val="00B0F0"/>
              </a:solidFill>
            </a:endParaRPr>
          </a:p>
        </p:txBody>
      </p:sp>
      <p:cxnSp>
        <p:nvCxnSpPr>
          <p:cNvPr id="59" name="Straight Connector 58"/>
          <p:cNvCxnSpPr>
            <a:stCxn id="36" idx="3"/>
            <a:endCxn id="6" idx="1"/>
          </p:cNvCxnSpPr>
          <p:nvPr/>
        </p:nvCxnSpPr>
        <p:spPr>
          <a:xfrm flipV="1">
            <a:off x="3846208" y="3016121"/>
            <a:ext cx="698838" cy="543615"/>
          </a:xfrm>
          <a:prstGeom prst="line">
            <a:avLst/>
          </a:prstGeom>
          <a:ln w="25400" cmpd="sng">
            <a:solidFill>
              <a:srgbClr val="FF99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6" idx="3"/>
            <a:endCxn id="84" idx="1"/>
          </p:cNvCxnSpPr>
          <p:nvPr/>
        </p:nvCxnSpPr>
        <p:spPr>
          <a:xfrm>
            <a:off x="3846208" y="3559736"/>
            <a:ext cx="683272" cy="757810"/>
          </a:xfrm>
          <a:prstGeom prst="line">
            <a:avLst/>
          </a:prstGeom>
          <a:ln w="25400" cmpd="sng">
            <a:solidFill>
              <a:srgbClr val="FF99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295743" y="2035868"/>
            <a:ext cx="32716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accent6">
                    <a:lumMod val="75000"/>
                  </a:schemeClr>
                </a:solidFill>
              </a:rPr>
              <a:t>Download configuration to panel using SK Tools</a:t>
            </a:r>
            <a:endParaRPr 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755444" y="3386714"/>
            <a:ext cx="738664" cy="681931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sz="3600" b="1" dirty="0" smtClean="0">
                <a:solidFill>
                  <a:schemeClr val="bg1">
                    <a:lumMod val="65000"/>
                  </a:schemeClr>
                </a:solidFill>
              </a:rPr>
              <a:t>…</a:t>
            </a:r>
            <a:endParaRPr lang="en-US" sz="3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926400" y="2622237"/>
            <a:ext cx="2159447" cy="2488251"/>
            <a:chOff x="5926400" y="2622237"/>
            <a:chExt cx="2159447" cy="2488251"/>
          </a:xfrm>
        </p:grpSpPr>
        <p:sp>
          <p:nvSpPr>
            <p:cNvPr id="108" name="Rounded Rectangle 107"/>
            <p:cNvSpPr/>
            <p:nvPr/>
          </p:nvSpPr>
          <p:spPr>
            <a:xfrm>
              <a:off x="5926400" y="2622237"/>
              <a:ext cx="2159447" cy="2488251"/>
            </a:xfrm>
            <a:prstGeom prst="roundRect">
              <a:avLst/>
            </a:prstGeom>
            <a:noFill/>
            <a:ln w="25400" cmpd="sng">
              <a:solidFill>
                <a:srgbClr val="00B0F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6032853" y="4513649"/>
              <a:ext cx="2028225" cy="527807"/>
              <a:chOff x="5977352" y="4262336"/>
              <a:chExt cx="2028225" cy="527807"/>
            </a:xfrm>
          </p:grpSpPr>
          <p:pic>
            <p:nvPicPr>
              <p:cNvPr id="92" name="Picture 91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7352" y="4262336"/>
                <a:ext cx="527807" cy="527807"/>
              </a:xfrm>
              <a:prstGeom prst="rect">
                <a:avLst/>
              </a:prstGeom>
            </p:spPr>
          </p:pic>
          <p:sp>
            <p:nvSpPr>
              <p:cNvPr id="95" name="TextBox 94"/>
              <p:cNvSpPr txBox="1"/>
              <p:nvPr/>
            </p:nvSpPr>
            <p:spPr>
              <a:xfrm>
                <a:off x="6403856" y="4406242"/>
                <a:ext cx="160172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Events Store for Panel M</a:t>
                </a:r>
                <a:endParaRPr lang="en-US" sz="1000" dirty="0"/>
              </a:p>
            </p:txBody>
          </p:sp>
        </p:grpSp>
        <p:sp>
          <p:nvSpPr>
            <p:cNvPr id="96" name="TextBox 95"/>
            <p:cNvSpPr txBox="1"/>
            <p:nvPr/>
          </p:nvSpPr>
          <p:spPr>
            <a:xfrm>
              <a:off x="5970164" y="3156396"/>
              <a:ext cx="1015663" cy="1888379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r>
                <a:rPr lang="en-US" sz="5400" dirty="0" smtClean="0">
                  <a:solidFill>
                    <a:srgbClr val="00B0F0"/>
                  </a:solidFill>
                </a:rPr>
                <a:t>……</a:t>
              </a:r>
              <a:endParaRPr lang="en-US" sz="5400" dirty="0">
                <a:solidFill>
                  <a:srgbClr val="00B0F0"/>
                </a:solidFill>
              </a:endParaRPr>
            </a:p>
          </p:txBody>
        </p:sp>
        <p:pic>
          <p:nvPicPr>
            <p:cNvPr id="107" name="Picture 10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0739" y="3201425"/>
              <a:ext cx="1416752" cy="1120349"/>
            </a:xfrm>
            <a:prstGeom prst="rect">
              <a:avLst/>
            </a:prstGeom>
          </p:spPr>
        </p:pic>
        <p:grpSp>
          <p:nvGrpSpPr>
            <p:cNvPr id="103" name="Group 102"/>
            <p:cNvGrpSpPr/>
            <p:nvPr/>
          </p:nvGrpSpPr>
          <p:grpSpPr>
            <a:xfrm>
              <a:off x="6001981" y="2710491"/>
              <a:ext cx="2035573" cy="527807"/>
              <a:chOff x="5762974" y="2472328"/>
              <a:chExt cx="2035573" cy="527807"/>
            </a:xfrm>
          </p:grpSpPr>
          <p:pic>
            <p:nvPicPr>
              <p:cNvPr id="90" name="Picture 89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62974" y="2472328"/>
                <a:ext cx="527807" cy="527807"/>
              </a:xfrm>
              <a:prstGeom prst="rect">
                <a:avLst/>
              </a:prstGeom>
            </p:spPr>
          </p:pic>
          <p:sp>
            <p:nvSpPr>
              <p:cNvPr id="94" name="TextBox 93"/>
              <p:cNvSpPr txBox="1"/>
              <p:nvPr/>
            </p:nvSpPr>
            <p:spPr>
              <a:xfrm>
                <a:off x="6198429" y="2593469"/>
                <a:ext cx="16001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Events Store for Panel 1</a:t>
                </a:r>
                <a:endParaRPr lang="en-US" sz="1000" dirty="0"/>
              </a:p>
            </p:txBody>
          </p:sp>
        </p:grpSp>
      </p:grpSp>
      <p:sp>
        <p:nvSpPr>
          <p:cNvPr id="116" name="Oval 115"/>
          <p:cNvSpPr/>
          <p:nvPr/>
        </p:nvSpPr>
        <p:spPr>
          <a:xfrm>
            <a:off x="1075481" y="5476428"/>
            <a:ext cx="274320" cy="274320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295743" y="5497644"/>
            <a:ext cx="56351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accent6">
                    <a:lumMod val="75000"/>
                  </a:schemeClr>
                </a:solidFill>
              </a:rPr>
              <a:t>Upload configuration file to </a:t>
            </a:r>
            <a:r>
              <a:rPr lang="en-US" sz="1100" dirty="0" err="1" smtClean="0">
                <a:solidFill>
                  <a:schemeClr val="accent6">
                    <a:lumMod val="75000"/>
                  </a:schemeClr>
                </a:solidFill>
              </a:rPr>
              <a:t>eVance</a:t>
            </a:r>
            <a:r>
              <a:rPr lang="en-US" sz="1100" dirty="0" smtClean="0">
                <a:solidFill>
                  <a:schemeClr val="accent6">
                    <a:lumMod val="75000"/>
                  </a:schemeClr>
                </a:solidFill>
              </a:rPr>
              <a:t> services for generation of Account Code</a:t>
            </a:r>
            <a:endParaRPr 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2338370" y="6155902"/>
            <a:ext cx="274320" cy="274320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3</a:t>
            </a:r>
            <a:endParaRPr lang="en-US" sz="1400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2603041" y="6146258"/>
            <a:ext cx="43278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accent6">
                    <a:lumMod val="75000"/>
                  </a:schemeClr>
                </a:solidFill>
              </a:rPr>
              <a:t>Retrieve Unique 6-Byte ACCOUNT-CODE from </a:t>
            </a:r>
            <a:r>
              <a:rPr lang="en-US" sz="1100" dirty="0" err="1" smtClean="0">
                <a:solidFill>
                  <a:schemeClr val="accent6">
                    <a:lumMod val="75000"/>
                  </a:schemeClr>
                </a:solidFill>
              </a:rPr>
              <a:t>eVance</a:t>
            </a:r>
            <a:r>
              <a:rPr lang="en-US" sz="1100" dirty="0" smtClean="0">
                <a:solidFill>
                  <a:schemeClr val="accent6">
                    <a:lumMod val="75000"/>
                  </a:schemeClr>
                </a:solidFill>
              </a:rPr>
              <a:t> Server</a:t>
            </a:r>
            <a:endParaRPr 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724515" y="1328078"/>
            <a:ext cx="274320" cy="274320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4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009064" y="1344435"/>
            <a:ext cx="41405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accent6">
                    <a:lumMod val="75000"/>
                  </a:schemeClr>
                </a:solidFill>
              </a:rPr>
              <a:t>Pushes Account-Code to </a:t>
            </a:r>
            <a:r>
              <a:rPr lang="en-US" sz="1100" dirty="0" smtClean="0">
                <a:solidFill>
                  <a:schemeClr val="accent6">
                    <a:lumMod val="75000"/>
                  </a:schemeClr>
                </a:solidFill>
              </a:rPr>
              <a:t>Panel</a:t>
            </a:r>
            <a:endParaRPr 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38" name="Elbow Connector 137"/>
          <p:cNvCxnSpPr>
            <a:endCxn id="141" idx="1"/>
          </p:cNvCxnSpPr>
          <p:nvPr/>
        </p:nvCxnSpPr>
        <p:spPr>
          <a:xfrm rot="5400000" flipH="1" flipV="1">
            <a:off x="4879765" y="1459594"/>
            <a:ext cx="1785399" cy="523214"/>
          </a:xfrm>
          <a:prstGeom prst="bentConnector2">
            <a:avLst/>
          </a:prstGeom>
          <a:ln w="38100" cmpd="sng">
            <a:solidFill>
              <a:schemeClr val="accent6">
                <a:lumMod val="75000"/>
              </a:schemeClr>
            </a:solidFill>
            <a:prstDash val="sysDash"/>
            <a:headEnd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Rounded Rectangle 140"/>
          <p:cNvSpPr/>
          <p:nvPr/>
        </p:nvSpPr>
        <p:spPr>
          <a:xfrm>
            <a:off x="6034071" y="541337"/>
            <a:ext cx="1944104" cy="574328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DE8400"/>
                </a:solidFill>
              </a:rPr>
              <a:t>AlarmNet</a:t>
            </a:r>
            <a:r>
              <a:rPr lang="en-US" dirty="0" smtClean="0">
                <a:solidFill>
                  <a:srgbClr val="DE8400"/>
                </a:solidFill>
              </a:rPr>
              <a:t> Server</a:t>
            </a:r>
            <a:endParaRPr lang="en-US" dirty="0">
              <a:solidFill>
                <a:srgbClr val="DE8400"/>
              </a:solidFill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5164957" y="1092936"/>
            <a:ext cx="274320" cy="274320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5</a:t>
            </a:r>
            <a:endParaRPr lang="en-US" sz="1400" b="1" dirty="0"/>
          </a:p>
        </p:txBody>
      </p:sp>
      <p:sp>
        <p:nvSpPr>
          <p:cNvPr id="143" name="TextBox 142"/>
          <p:cNvSpPr txBox="1"/>
          <p:nvPr/>
        </p:nvSpPr>
        <p:spPr>
          <a:xfrm>
            <a:off x="3822099" y="672829"/>
            <a:ext cx="162172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accent6">
                    <a:lumMod val="75000"/>
                  </a:schemeClr>
                </a:solidFill>
              </a:rPr>
              <a:t>CCP sends Events with </a:t>
            </a:r>
            <a:r>
              <a:rPr lang="en-US" sz="1100" dirty="0" smtClean="0">
                <a:solidFill>
                  <a:schemeClr val="accent6">
                    <a:lumMod val="75000"/>
                  </a:schemeClr>
                </a:solidFill>
              </a:rPr>
              <a:t>Account-Code </a:t>
            </a:r>
            <a:r>
              <a:rPr lang="en-US" sz="1100" dirty="0" smtClean="0">
                <a:solidFill>
                  <a:schemeClr val="accent6">
                    <a:lumMod val="75000"/>
                  </a:schemeClr>
                </a:solidFill>
              </a:rPr>
              <a:t>to </a:t>
            </a:r>
            <a:r>
              <a:rPr lang="en-US" sz="1100" dirty="0" err="1" smtClean="0">
                <a:solidFill>
                  <a:schemeClr val="accent6">
                    <a:lumMod val="75000"/>
                  </a:schemeClr>
                </a:solidFill>
              </a:rPr>
              <a:t>AlarmNet</a:t>
            </a:r>
            <a:r>
              <a:rPr lang="en-US" sz="1100" dirty="0" smtClean="0">
                <a:solidFill>
                  <a:schemeClr val="accent6">
                    <a:lumMod val="75000"/>
                  </a:schemeClr>
                </a:solidFill>
              </a:rPr>
              <a:t> Server</a:t>
            </a:r>
            <a:endParaRPr 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163" name="Group 162"/>
          <p:cNvGrpSpPr/>
          <p:nvPr/>
        </p:nvGrpSpPr>
        <p:grpSpPr>
          <a:xfrm>
            <a:off x="4545046" y="2640867"/>
            <a:ext cx="1318665" cy="1008430"/>
            <a:chOff x="5111722" y="2872689"/>
            <a:chExt cx="1318665" cy="1008430"/>
          </a:xfrm>
        </p:grpSpPr>
        <p:grpSp>
          <p:nvGrpSpPr>
            <p:cNvPr id="77" name="Group 76"/>
            <p:cNvGrpSpPr/>
            <p:nvPr/>
          </p:nvGrpSpPr>
          <p:grpSpPr>
            <a:xfrm>
              <a:off x="5111722" y="2872689"/>
              <a:ext cx="1302615" cy="750508"/>
              <a:chOff x="574038" y="1307700"/>
              <a:chExt cx="1385977" cy="907807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574038" y="1307700"/>
                <a:ext cx="1264865" cy="907807"/>
              </a:xfrm>
              <a:prstGeom prst="round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97771" y="1346636"/>
                <a:ext cx="136224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 smtClean="0"/>
                  <a:t>SK Fire Panel with CCP</a:t>
                </a:r>
                <a:endParaRPr lang="en-US" sz="700" dirty="0"/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1411210" y="1641329"/>
                <a:ext cx="326355" cy="514927"/>
              </a:xfrm>
              <a:prstGeom prst="roundRect">
                <a:avLst/>
              </a:prstGeom>
              <a:ln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solidFill>
                      <a:schemeClr val="bg1"/>
                    </a:solidFill>
                  </a:rPr>
                  <a:t>CCP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0" name="Straight Arrow Connector 9"/>
              <p:cNvCxnSpPr>
                <a:stCxn id="73" idx="3"/>
                <a:endCxn id="8" idx="1"/>
              </p:cNvCxnSpPr>
              <p:nvPr/>
            </p:nvCxnSpPr>
            <p:spPr>
              <a:xfrm>
                <a:off x="1135247" y="1898792"/>
                <a:ext cx="275963" cy="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73" name="Picture 72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4744" y="1640223"/>
                <a:ext cx="440503" cy="517138"/>
              </a:xfrm>
              <a:prstGeom prst="rect">
                <a:avLst/>
              </a:prstGeom>
            </p:spPr>
          </p:pic>
        </p:grpSp>
        <p:sp>
          <p:nvSpPr>
            <p:cNvPr id="89" name="TextBox 88"/>
            <p:cNvSpPr txBox="1"/>
            <p:nvPr/>
          </p:nvSpPr>
          <p:spPr>
            <a:xfrm>
              <a:off x="5814513" y="3634898"/>
              <a:ext cx="6158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Panel 1</a:t>
              </a:r>
              <a:endParaRPr lang="en-US" sz="1000" dirty="0"/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4529480" y="3920591"/>
            <a:ext cx="1333764" cy="1068407"/>
            <a:chOff x="5096156" y="4152413"/>
            <a:chExt cx="1333764" cy="1068407"/>
          </a:xfrm>
        </p:grpSpPr>
        <p:grpSp>
          <p:nvGrpSpPr>
            <p:cNvPr id="83" name="Group 82"/>
            <p:cNvGrpSpPr/>
            <p:nvPr/>
          </p:nvGrpSpPr>
          <p:grpSpPr>
            <a:xfrm>
              <a:off x="5096156" y="4152413"/>
              <a:ext cx="1302615" cy="793909"/>
              <a:chOff x="574038" y="1307700"/>
              <a:chExt cx="1385977" cy="907807"/>
            </a:xfrm>
          </p:grpSpPr>
          <p:sp>
            <p:nvSpPr>
              <p:cNvPr id="84" name="Rounded Rectangle 83"/>
              <p:cNvSpPr/>
              <p:nvPr/>
            </p:nvSpPr>
            <p:spPr>
              <a:xfrm>
                <a:off x="574038" y="1307700"/>
                <a:ext cx="1264865" cy="907807"/>
              </a:xfrm>
              <a:prstGeom prst="round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597771" y="1346636"/>
                <a:ext cx="136224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 smtClean="0"/>
                  <a:t>SK Fire Panel with CCP</a:t>
                </a:r>
                <a:endParaRPr lang="en-US" sz="700" dirty="0"/>
              </a:p>
            </p:txBody>
          </p:sp>
          <p:sp>
            <p:nvSpPr>
              <p:cNvPr id="86" name="Rounded Rectangle 85"/>
              <p:cNvSpPr/>
              <p:nvPr/>
            </p:nvSpPr>
            <p:spPr>
              <a:xfrm>
                <a:off x="1411210" y="1641329"/>
                <a:ext cx="326355" cy="514927"/>
              </a:xfrm>
              <a:prstGeom prst="roundRect">
                <a:avLst/>
              </a:prstGeom>
              <a:ln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solidFill>
                      <a:schemeClr val="bg1"/>
                    </a:solidFill>
                  </a:rPr>
                  <a:t>CCP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87" name="Straight Arrow Connector 86"/>
              <p:cNvCxnSpPr>
                <a:stCxn id="88" idx="3"/>
                <a:endCxn id="86" idx="1"/>
              </p:cNvCxnSpPr>
              <p:nvPr/>
            </p:nvCxnSpPr>
            <p:spPr>
              <a:xfrm>
                <a:off x="1135247" y="1898792"/>
                <a:ext cx="275963" cy="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88" name="Picture 87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4744" y="1640223"/>
                <a:ext cx="440503" cy="517138"/>
              </a:xfrm>
              <a:prstGeom prst="rect">
                <a:avLst/>
              </a:prstGeom>
            </p:spPr>
          </p:pic>
        </p:grpSp>
        <p:sp>
          <p:nvSpPr>
            <p:cNvPr id="91" name="TextBox 90"/>
            <p:cNvSpPr txBox="1"/>
            <p:nvPr/>
          </p:nvSpPr>
          <p:spPr>
            <a:xfrm>
              <a:off x="5777177" y="4974599"/>
              <a:ext cx="6527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Panel M</a:t>
              </a:r>
              <a:endParaRPr lang="en-US" sz="10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98646" y="5123192"/>
            <a:ext cx="6238697" cy="723325"/>
            <a:chOff x="798646" y="5123192"/>
            <a:chExt cx="6238697" cy="723325"/>
          </a:xfrm>
        </p:grpSpPr>
        <p:cxnSp>
          <p:nvCxnSpPr>
            <p:cNvPr id="123" name="Straight Arrow Connector 122"/>
            <p:cNvCxnSpPr/>
            <p:nvPr/>
          </p:nvCxnSpPr>
          <p:spPr>
            <a:xfrm flipH="1" flipV="1">
              <a:off x="7023039" y="5123192"/>
              <a:ext cx="14304" cy="723325"/>
            </a:xfrm>
            <a:prstGeom prst="straightConnector1">
              <a:avLst/>
            </a:prstGeom>
            <a:ln w="38100" cmpd="sng">
              <a:solidFill>
                <a:schemeClr val="accent6">
                  <a:lumMod val="75000"/>
                </a:schemeClr>
              </a:solidFill>
              <a:prstDash val="sysDash"/>
              <a:headEnd w="lg" len="lg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/>
            <p:nvPr/>
          </p:nvCxnSpPr>
          <p:spPr>
            <a:xfrm>
              <a:off x="798646" y="5833388"/>
              <a:ext cx="6224392" cy="2509"/>
            </a:xfrm>
            <a:prstGeom prst="straightConnector1">
              <a:avLst/>
            </a:prstGeom>
            <a:ln w="38100" cmpd="sng">
              <a:solidFill>
                <a:schemeClr val="accent6">
                  <a:lumMod val="75000"/>
                </a:schemeClr>
              </a:solidFill>
              <a:prstDash val="sysDash"/>
              <a:headEnd w="lg" len="lg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 flipV="1">
              <a:off x="798646" y="5283481"/>
              <a:ext cx="0" cy="549907"/>
            </a:xfrm>
            <a:prstGeom prst="straightConnector1">
              <a:avLst/>
            </a:prstGeom>
            <a:ln w="38100" cmpd="sng">
              <a:solidFill>
                <a:schemeClr val="accent6">
                  <a:lumMod val="75000"/>
                </a:schemeClr>
              </a:solidFill>
              <a:prstDash val="sysDash"/>
              <a:headEnd w="lg" len="lg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10571" y="5098373"/>
            <a:ext cx="6887533" cy="1018892"/>
            <a:chOff x="510571" y="5098373"/>
            <a:chExt cx="6887533" cy="1018892"/>
          </a:xfrm>
        </p:grpSpPr>
        <p:cxnSp>
          <p:nvCxnSpPr>
            <p:cNvPr id="125" name="Straight Arrow Connector 124"/>
            <p:cNvCxnSpPr/>
            <p:nvPr/>
          </p:nvCxnSpPr>
          <p:spPr>
            <a:xfrm flipV="1">
              <a:off x="7398104" y="5098373"/>
              <a:ext cx="0" cy="1018892"/>
            </a:xfrm>
            <a:prstGeom prst="straightConnector1">
              <a:avLst/>
            </a:prstGeom>
            <a:ln w="38100" cmpd="sng">
              <a:solidFill>
                <a:schemeClr val="accent6">
                  <a:lumMod val="75000"/>
                </a:schemeClr>
              </a:solidFill>
              <a:prstDash val="sysDash"/>
              <a:headEnd type="none" w="lg" len="lg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/>
            <p:nvPr/>
          </p:nvCxnSpPr>
          <p:spPr>
            <a:xfrm>
              <a:off x="510571" y="6078988"/>
              <a:ext cx="6887533" cy="27941"/>
            </a:xfrm>
            <a:prstGeom prst="straightConnector1">
              <a:avLst/>
            </a:prstGeom>
            <a:ln w="38100" cmpd="sng">
              <a:solidFill>
                <a:schemeClr val="accent6">
                  <a:lumMod val="75000"/>
                </a:schemeClr>
              </a:solidFill>
              <a:prstDash val="sysDash"/>
              <a:headEnd w="lg" len="lg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 flipH="1" flipV="1">
              <a:off x="517010" y="5265519"/>
              <a:ext cx="13858" cy="829582"/>
            </a:xfrm>
            <a:prstGeom prst="straightConnector1">
              <a:avLst/>
            </a:prstGeom>
            <a:ln w="38100" cmpd="sng">
              <a:solidFill>
                <a:schemeClr val="accent6">
                  <a:lumMod val="75000"/>
                </a:schemeClr>
              </a:solidFill>
              <a:prstDash val="sysDash"/>
              <a:headEnd w="lg" len="lg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07611" y="1675623"/>
            <a:ext cx="4451192" cy="2346405"/>
            <a:chOff x="507611" y="1675623"/>
            <a:chExt cx="4451192" cy="2346405"/>
          </a:xfrm>
        </p:grpSpPr>
        <p:cxnSp>
          <p:nvCxnSpPr>
            <p:cNvPr id="110" name="Straight Arrow Connector 109"/>
            <p:cNvCxnSpPr/>
            <p:nvPr/>
          </p:nvCxnSpPr>
          <p:spPr>
            <a:xfrm flipV="1">
              <a:off x="507611" y="1682837"/>
              <a:ext cx="22278" cy="2339191"/>
            </a:xfrm>
            <a:prstGeom prst="straightConnector1">
              <a:avLst/>
            </a:prstGeom>
            <a:ln w="38100" cmpd="sng">
              <a:solidFill>
                <a:schemeClr val="accent6">
                  <a:lumMod val="75000"/>
                </a:schemeClr>
              </a:solidFill>
              <a:prstDash val="sysDash"/>
              <a:headEnd w="lg" len="lg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>
            <a:xfrm flipV="1">
              <a:off x="517010" y="1675623"/>
              <a:ext cx="4441793" cy="7214"/>
            </a:xfrm>
            <a:prstGeom prst="straightConnector1">
              <a:avLst/>
            </a:prstGeom>
            <a:ln w="38100" cmpd="sng">
              <a:solidFill>
                <a:schemeClr val="accent6">
                  <a:lumMod val="75000"/>
                </a:schemeClr>
              </a:solidFill>
              <a:prstDash val="sysDash"/>
              <a:headEnd w="lg" len="lg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 flipH="1">
              <a:off x="4948915" y="1703179"/>
              <a:ext cx="9888" cy="956253"/>
            </a:xfrm>
            <a:prstGeom prst="straightConnector1">
              <a:avLst/>
            </a:prstGeom>
            <a:ln w="38100" cmpd="sng">
              <a:solidFill>
                <a:schemeClr val="accent6">
                  <a:lumMod val="75000"/>
                </a:schemeClr>
              </a:solidFill>
              <a:prstDash val="sysDash"/>
              <a:headEnd w="lg" len="lg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863451" y="1942798"/>
            <a:ext cx="3827110" cy="2074241"/>
            <a:chOff x="863451" y="1942798"/>
            <a:chExt cx="3827110" cy="2074241"/>
          </a:xfrm>
        </p:grpSpPr>
        <p:cxnSp>
          <p:nvCxnSpPr>
            <p:cNvPr id="139" name="Straight Arrow Connector 138"/>
            <p:cNvCxnSpPr/>
            <p:nvPr/>
          </p:nvCxnSpPr>
          <p:spPr>
            <a:xfrm flipV="1">
              <a:off x="863451" y="1971636"/>
              <a:ext cx="25694" cy="2045403"/>
            </a:xfrm>
            <a:prstGeom prst="straightConnector1">
              <a:avLst/>
            </a:prstGeom>
            <a:ln w="38100" cmpd="sng">
              <a:solidFill>
                <a:schemeClr val="accent6">
                  <a:lumMod val="75000"/>
                </a:schemeClr>
              </a:solidFill>
              <a:prstDash val="sysDash"/>
              <a:headEnd w="lg" len="lg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/>
            <p:nvPr/>
          </p:nvCxnSpPr>
          <p:spPr>
            <a:xfrm flipV="1">
              <a:off x="906762" y="1955677"/>
              <a:ext cx="3764269" cy="28802"/>
            </a:xfrm>
            <a:prstGeom prst="straightConnector1">
              <a:avLst/>
            </a:prstGeom>
            <a:ln w="38100" cmpd="sng">
              <a:solidFill>
                <a:schemeClr val="accent6">
                  <a:lumMod val="75000"/>
                </a:schemeClr>
              </a:solidFill>
              <a:prstDash val="sysDash"/>
              <a:headEnd w="lg" len="lg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/>
            <p:nvPr/>
          </p:nvCxnSpPr>
          <p:spPr>
            <a:xfrm flipV="1">
              <a:off x="4674638" y="1942798"/>
              <a:ext cx="15923" cy="698069"/>
            </a:xfrm>
            <a:prstGeom prst="straightConnector1">
              <a:avLst/>
            </a:prstGeom>
            <a:ln w="38100" cmpd="sng">
              <a:solidFill>
                <a:schemeClr val="accent6">
                  <a:lumMod val="75000"/>
                </a:schemeClr>
              </a:solidFill>
              <a:prstDash val="sysDash"/>
              <a:headEnd type="triangle" w="lg" len="lg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4" name="Rounded Rectangle 153"/>
          <p:cNvSpPr/>
          <p:nvPr/>
        </p:nvSpPr>
        <p:spPr>
          <a:xfrm>
            <a:off x="5971542" y="1559935"/>
            <a:ext cx="2069163" cy="57432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Integration Server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55" name="Straight Arrow Connector 154"/>
          <p:cNvCxnSpPr>
            <a:stCxn id="141" idx="2"/>
            <a:endCxn id="154" idx="0"/>
          </p:cNvCxnSpPr>
          <p:nvPr/>
        </p:nvCxnSpPr>
        <p:spPr>
          <a:xfrm>
            <a:off x="7006123" y="1115665"/>
            <a:ext cx="1" cy="444270"/>
          </a:xfrm>
          <a:prstGeom prst="straightConnector1">
            <a:avLst/>
          </a:prstGeom>
          <a:ln w="38100" cmpd="sng">
            <a:solidFill>
              <a:schemeClr val="accent6">
                <a:lumMod val="75000"/>
              </a:schemeClr>
            </a:solidFill>
            <a:prstDash val="sysDash"/>
            <a:headEnd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154" idx="2"/>
            <a:endCxn id="108" idx="0"/>
          </p:cNvCxnSpPr>
          <p:nvPr/>
        </p:nvCxnSpPr>
        <p:spPr>
          <a:xfrm>
            <a:off x="7006124" y="2134263"/>
            <a:ext cx="0" cy="487974"/>
          </a:xfrm>
          <a:prstGeom prst="straightConnector1">
            <a:avLst/>
          </a:prstGeom>
          <a:ln w="38100" cmpd="sng">
            <a:solidFill>
              <a:schemeClr val="accent6">
                <a:lumMod val="75000"/>
              </a:schemeClr>
            </a:solidFill>
            <a:prstDash val="sysDash"/>
            <a:headEnd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2" name="Oval 211"/>
          <p:cNvSpPr/>
          <p:nvPr/>
        </p:nvSpPr>
        <p:spPr>
          <a:xfrm>
            <a:off x="7237495" y="1186008"/>
            <a:ext cx="274320" cy="274320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6</a:t>
            </a:r>
          </a:p>
        </p:txBody>
      </p:sp>
      <p:sp>
        <p:nvSpPr>
          <p:cNvPr id="213" name="Oval 212"/>
          <p:cNvSpPr/>
          <p:nvPr/>
        </p:nvSpPr>
        <p:spPr>
          <a:xfrm>
            <a:off x="7237496" y="2240194"/>
            <a:ext cx="274320" cy="274320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7</a:t>
            </a:r>
            <a:endParaRPr lang="en-US" sz="1400" b="1" dirty="0"/>
          </a:p>
        </p:txBody>
      </p:sp>
      <p:grpSp>
        <p:nvGrpSpPr>
          <p:cNvPr id="20" name="Group 19"/>
          <p:cNvGrpSpPr/>
          <p:nvPr/>
        </p:nvGrpSpPr>
        <p:grpSpPr>
          <a:xfrm>
            <a:off x="1595105" y="2993804"/>
            <a:ext cx="977111" cy="507831"/>
            <a:chOff x="1978038" y="1316587"/>
            <a:chExt cx="1400020" cy="790176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25583" y="1318047"/>
              <a:ext cx="752475" cy="762000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1978038" y="1316587"/>
              <a:ext cx="840759" cy="790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Silent Knight Tools</a:t>
              </a:r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15" name="TextBox 214"/>
          <p:cNvSpPr txBox="1"/>
          <p:nvPr/>
        </p:nvSpPr>
        <p:spPr>
          <a:xfrm>
            <a:off x="1494382" y="2522805"/>
            <a:ext cx="12454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 of SK Tools comes into picture for these operations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7511816" y="1119412"/>
            <a:ext cx="14384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accent6">
                    <a:lumMod val="75000"/>
                  </a:schemeClr>
                </a:solidFill>
              </a:rPr>
              <a:t>Redirects events to Integration Server</a:t>
            </a:r>
            <a:endParaRPr 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7622851" y="2174303"/>
            <a:ext cx="142548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accent6">
                    <a:lumMod val="75000"/>
                  </a:schemeClr>
                </a:solidFill>
              </a:rPr>
              <a:t>Sends events to </a:t>
            </a:r>
            <a:r>
              <a:rPr lang="en-US" sz="1100" dirty="0" err="1" smtClean="0">
                <a:solidFill>
                  <a:schemeClr val="accent6">
                    <a:lumMod val="75000"/>
                  </a:schemeClr>
                </a:solidFill>
              </a:rPr>
              <a:t>eVance</a:t>
            </a:r>
            <a:r>
              <a:rPr lang="en-US" sz="1100" dirty="0" smtClean="0">
                <a:solidFill>
                  <a:schemeClr val="accent6">
                    <a:lumMod val="75000"/>
                  </a:schemeClr>
                </a:solidFill>
              </a:rPr>
              <a:t> Server via           	Web-API 	that gets 	stored to 	respective 	event stores</a:t>
            </a:r>
            <a:endParaRPr 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700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463639" y="638798"/>
            <a:ext cx="8270786" cy="1795309"/>
          </a:xfrm>
          <a:prstGeom prst="rect">
            <a:avLst/>
          </a:prstGeom>
          <a:solidFill>
            <a:srgbClr val="E1F5FF"/>
          </a:solidFill>
          <a:ln w="635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63639" y="2647873"/>
            <a:ext cx="8270786" cy="1795309"/>
          </a:xfrm>
          <a:prstGeom prst="rect">
            <a:avLst/>
          </a:prstGeom>
          <a:solidFill>
            <a:srgbClr val="E1F5FF"/>
          </a:solidFill>
          <a:ln w="635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09820" y="870099"/>
            <a:ext cx="6597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ESD downloads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configuration to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the fire panel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using SK Tools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09819" y="2720176"/>
            <a:ext cx="7424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For the customers who are registered for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eVance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licenses, the ESD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sends the panel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configuration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files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to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eVance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services for generation of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unique Account-Code for each panel.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61748" y="869093"/>
            <a:ext cx="633993" cy="316909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Step 1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0245" y="98415"/>
            <a:ext cx="7822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Unique </a:t>
            </a:r>
            <a:r>
              <a:rPr lang="en-US" sz="2400" dirty="0" smtClean="0"/>
              <a:t>Account-Code for </a:t>
            </a:r>
            <a:r>
              <a:rPr lang="en-US" sz="2400" dirty="0" smtClean="0"/>
              <a:t>CCP step-by-step</a:t>
            </a:r>
            <a:endParaRPr lang="en-US" sz="24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1124324" y="1298201"/>
            <a:ext cx="500458" cy="853952"/>
            <a:chOff x="869935" y="3963960"/>
            <a:chExt cx="686352" cy="1242744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87731" y="4337288"/>
              <a:ext cx="668556" cy="869416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869935" y="3963960"/>
              <a:ext cx="686352" cy="4031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ESD</a:t>
              </a:r>
              <a:endParaRPr lang="en-US" sz="1200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551463" y="1373851"/>
            <a:ext cx="1814595" cy="874302"/>
            <a:chOff x="3034958" y="2959477"/>
            <a:chExt cx="1590500" cy="639620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0321" y="3171565"/>
              <a:ext cx="414008" cy="427532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3034958" y="2959477"/>
              <a:ext cx="15905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Silent Knight Panel</a:t>
              </a:r>
              <a:endParaRPr lang="en-US" sz="1200" b="1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559805" y="1420928"/>
            <a:ext cx="977111" cy="507831"/>
            <a:chOff x="1978038" y="1316587"/>
            <a:chExt cx="1400020" cy="790176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25583" y="1318047"/>
              <a:ext cx="752475" cy="76200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1978038" y="1316587"/>
              <a:ext cx="840759" cy="790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Silent Knight Tools</a:t>
              </a:r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29" name="Straight Arrow Connector 28"/>
          <p:cNvCxnSpPr/>
          <p:nvPr/>
        </p:nvCxnSpPr>
        <p:spPr>
          <a:xfrm flipV="1">
            <a:off x="1772310" y="1966249"/>
            <a:ext cx="3196073" cy="5269"/>
          </a:xfrm>
          <a:prstGeom prst="straightConnector1">
            <a:avLst/>
          </a:prstGeom>
          <a:ln w="38100" cmpd="sng">
            <a:solidFill>
              <a:schemeClr val="accent1">
                <a:lumMod val="50000"/>
              </a:schemeClr>
            </a:solidFill>
            <a:prstDash val="sysDash"/>
            <a:headEnd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661748" y="2816123"/>
            <a:ext cx="633993" cy="316909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Step 2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678149" y="2027303"/>
            <a:ext cx="14959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Panel configuration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545" y="3386930"/>
            <a:ext cx="1241844" cy="982034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1158303" y="3441812"/>
            <a:ext cx="500458" cy="853952"/>
            <a:chOff x="869935" y="3963960"/>
            <a:chExt cx="686352" cy="1242744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87731" y="4337288"/>
              <a:ext cx="668556" cy="869416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869935" y="3963960"/>
              <a:ext cx="686352" cy="4031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ESD</a:t>
              </a:r>
              <a:endParaRPr lang="en-US" sz="1200" b="1" dirty="0"/>
            </a:p>
          </p:txBody>
        </p:sp>
      </p:grpSp>
      <p:cxnSp>
        <p:nvCxnSpPr>
          <p:cNvPr id="44" name="Straight Arrow Connector 43"/>
          <p:cNvCxnSpPr/>
          <p:nvPr/>
        </p:nvCxnSpPr>
        <p:spPr>
          <a:xfrm flipV="1">
            <a:off x="1844882" y="3706893"/>
            <a:ext cx="3409882" cy="1"/>
          </a:xfrm>
          <a:prstGeom prst="straightConnector1">
            <a:avLst/>
          </a:prstGeom>
          <a:ln w="38100" cmpd="sng">
            <a:solidFill>
              <a:schemeClr val="accent1">
                <a:lumMod val="50000"/>
              </a:schemeClr>
            </a:solidFill>
            <a:prstDash val="sysDash"/>
            <a:headEnd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661521" y="3386930"/>
            <a:ext cx="17347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Panel configuration file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1790534" y="4145787"/>
            <a:ext cx="3464230" cy="38821"/>
          </a:xfrm>
          <a:prstGeom prst="straightConnector1">
            <a:avLst/>
          </a:prstGeom>
          <a:ln w="38100" cmpd="sng">
            <a:solidFill>
              <a:schemeClr val="accent1">
                <a:lumMod val="50000"/>
              </a:schemeClr>
            </a:solidFill>
            <a:prstDash val="sysDash"/>
            <a:headEnd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540003" y="3868788"/>
            <a:ext cx="22472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Unique 6-Byte Account-Code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63639" y="4652866"/>
            <a:ext cx="8270786" cy="1670661"/>
          </a:xfrm>
          <a:prstGeom prst="rect">
            <a:avLst/>
          </a:prstGeom>
          <a:solidFill>
            <a:srgbClr val="E1F5FF"/>
          </a:solidFill>
          <a:ln w="635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1309820" y="4827849"/>
            <a:ext cx="7112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The 6-Byte Account-Codes are pushed to the panels directly or through use of SK Tools 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661748" y="4821116"/>
            <a:ext cx="633993" cy="316909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Step 3</a:t>
            </a:r>
            <a:endParaRPr lang="en-US" sz="1100" b="1" dirty="0">
              <a:solidFill>
                <a:schemeClr val="bg1"/>
              </a:solidFill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1138834" y="5282314"/>
            <a:ext cx="500458" cy="853952"/>
            <a:chOff x="869935" y="3963960"/>
            <a:chExt cx="686352" cy="1242744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87731" y="4337288"/>
              <a:ext cx="668556" cy="869416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869935" y="3963960"/>
              <a:ext cx="686352" cy="4031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ESD</a:t>
              </a:r>
              <a:endParaRPr lang="en-US" sz="1200" b="1" dirty="0"/>
            </a:p>
          </p:txBody>
        </p:sp>
      </p:grpSp>
      <p:cxnSp>
        <p:nvCxnSpPr>
          <p:cNvPr id="63" name="Straight Arrow Connector 62"/>
          <p:cNvCxnSpPr/>
          <p:nvPr/>
        </p:nvCxnSpPr>
        <p:spPr>
          <a:xfrm flipV="1">
            <a:off x="1786820" y="5833598"/>
            <a:ext cx="3409882" cy="1"/>
          </a:xfrm>
          <a:prstGeom prst="straightConnector1">
            <a:avLst/>
          </a:prstGeom>
          <a:ln w="38100" cmpd="sng">
            <a:solidFill>
              <a:schemeClr val="accent1">
                <a:lumMod val="50000"/>
              </a:schemeClr>
            </a:solidFill>
            <a:prstDash val="sysDash"/>
            <a:headEnd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2340946" y="5500387"/>
            <a:ext cx="22472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Unique 6-Byte Account-Code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4955586" y="5296095"/>
            <a:ext cx="1814595" cy="874302"/>
            <a:chOff x="3034958" y="2959477"/>
            <a:chExt cx="1590500" cy="639620"/>
          </a:xfrm>
        </p:grpSpPr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0321" y="3171565"/>
              <a:ext cx="414008" cy="427532"/>
            </a:xfrm>
            <a:prstGeom prst="rect">
              <a:avLst/>
            </a:prstGeom>
          </p:spPr>
        </p:pic>
        <p:sp>
          <p:nvSpPr>
            <p:cNvPr id="69" name="TextBox 68"/>
            <p:cNvSpPr txBox="1"/>
            <p:nvPr/>
          </p:nvSpPr>
          <p:spPr>
            <a:xfrm>
              <a:off x="3034958" y="2959477"/>
              <a:ext cx="15905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Silent Knight Panel</a:t>
              </a:r>
              <a:endParaRPr 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18317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3640" y="695782"/>
            <a:ext cx="8270786" cy="1454343"/>
          </a:xfrm>
          <a:prstGeom prst="rect">
            <a:avLst/>
          </a:prstGeom>
          <a:solidFill>
            <a:srgbClr val="E1F5FF"/>
          </a:solidFill>
          <a:ln w="635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309821" y="870765"/>
            <a:ext cx="7112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CCP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sends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panel events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with ACCOUNT-CODE to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AlarmNet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Server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61749" y="864032"/>
            <a:ext cx="633993" cy="316909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Step 4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269811" y="1708515"/>
            <a:ext cx="3409882" cy="1"/>
          </a:xfrm>
          <a:prstGeom prst="straightConnector1">
            <a:avLst/>
          </a:prstGeom>
          <a:ln w="38100" cmpd="sng">
            <a:solidFill>
              <a:schemeClr val="accent1">
                <a:lumMod val="50000"/>
              </a:schemeClr>
            </a:solidFill>
            <a:prstDash val="sysDash"/>
            <a:headEnd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672172" y="1374553"/>
            <a:ext cx="23931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Panel events with Account-Code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0093" y="122907"/>
            <a:ext cx="7822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c</a:t>
            </a:r>
            <a:r>
              <a:rPr lang="en-US" sz="2400" dirty="0" err="1" smtClean="0"/>
              <a:t>ontd</a:t>
            </a:r>
            <a:r>
              <a:rPr lang="en-US" sz="2400" dirty="0" smtClean="0"/>
              <a:t>…</a:t>
            </a:r>
            <a:endParaRPr lang="en-US" sz="24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967196" y="1277951"/>
            <a:ext cx="1302615" cy="750508"/>
            <a:chOff x="574038" y="1307700"/>
            <a:chExt cx="1385977" cy="907807"/>
          </a:xfrm>
        </p:grpSpPr>
        <p:sp>
          <p:nvSpPr>
            <p:cNvPr id="25" name="Rounded Rectangle 24"/>
            <p:cNvSpPr/>
            <p:nvPr/>
          </p:nvSpPr>
          <p:spPr>
            <a:xfrm>
              <a:off x="574038" y="1307700"/>
              <a:ext cx="1337279" cy="907807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97771" y="1346635"/>
              <a:ext cx="1362244" cy="260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SK Fire Panel with CCP</a:t>
              </a:r>
              <a:endParaRPr lang="en-US" sz="800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1457539" y="1610173"/>
              <a:ext cx="326355" cy="514927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bg1"/>
                  </a:solidFill>
                </a:rPr>
                <a:t>CCP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cxnSp>
          <p:nvCxnSpPr>
            <p:cNvPr id="28" name="Straight Arrow Connector 27"/>
            <p:cNvCxnSpPr>
              <a:stCxn id="29" idx="3"/>
              <a:endCxn id="27" idx="1"/>
            </p:cNvCxnSpPr>
            <p:nvPr/>
          </p:nvCxnSpPr>
          <p:spPr>
            <a:xfrm>
              <a:off x="1181575" y="1867636"/>
              <a:ext cx="275963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073" y="1609067"/>
              <a:ext cx="440503" cy="517138"/>
            </a:xfrm>
            <a:prstGeom prst="rect">
              <a:avLst/>
            </a:prstGeom>
          </p:spPr>
        </p:pic>
      </p:grpSp>
      <p:sp>
        <p:nvSpPr>
          <p:cNvPr id="30" name="Rectangle 29"/>
          <p:cNvSpPr/>
          <p:nvPr/>
        </p:nvSpPr>
        <p:spPr>
          <a:xfrm>
            <a:off x="463639" y="2325717"/>
            <a:ext cx="8270786" cy="1558141"/>
          </a:xfrm>
          <a:prstGeom prst="rect">
            <a:avLst/>
          </a:prstGeom>
          <a:solidFill>
            <a:srgbClr val="E1F5FF"/>
          </a:solidFill>
          <a:ln w="635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309820" y="2500700"/>
            <a:ext cx="7112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AlarmNet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server redirects the events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to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an Integration Server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61748" y="2493967"/>
            <a:ext cx="633993" cy="316909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Step 5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2463918" y="3278358"/>
            <a:ext cx="3667091" cy="25742"/>
          </a:xfrm>
          <a:prstGeom prst="straightConnector1">
            <a:avLst/>
          </a:prstGeom>
          <a:ln w="38100" cmpd="sng">
            <a:solidFill>
              <a:schemeClr val="accent1">
                <a:lumMod val="50000"/>
              </a:schemeClr>
            </a:solidFill>
            <a:prstDash val="sysDash"/>
            <a:headEnd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399652" y="2976274"/>
            <a:ext cx="34335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Events of all panels (along with Account-Codes)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6157530" y="2858176"/>
            <a:ext cx="1480959" cy="78645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Integration Server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1070232" y="2976274"/>
            <a:ext cx="1281924" cy="657418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DE8400"/>
                </a:solidFill>
              </a:rPr>
              <a:t>AlarmNet</a:t>
            </a:r>
            <a:r>
              <a:rPr lang="en-US" sz="1600" dirty="0" smtClean="0">
                <a:solidFill>
                  <a:srgbClr val="DE8400"/>
                </a:solidFill>
              </a:rPr>
              <a:t> </a:t>
            </a:r>
            <a:endParaRPr lang="en-US" sz="1600" dirty="0" smtClean="0">
              <a:solidFill>
                <a:srgbClr val="DE8400"/>
              </a:solidFill>
            </a:endParaRPr>
          </a:p>
          <a:p>
            <a:pPr algn="ctr"/>
            <a:r>
              <a:rPr lang="en-US" sz="1600" dirty="0" smtClean="0">
                <a:solidFill>
                  <a:srgbClr val="DE8400"/>
                </a:solidFill>
              </a:rPr>
              <a:t>Server</a:t>
            </a:r>
            <a:endParaRPr lang="en-US" sz="1600" dirty="0">
              <a:solidFill>
                <a:srgbClr val="DE84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63639" y="4091906"/>
            <a:ext cx="8270786" cy="2366951"/>
          </a:xfrm>
          <a:prstGeom prst="rect">
            <a:avLst/>
          </a:prstGeom>
          <a:solidFill>
            <a:srgbClr val="E1F5FF"/>
          </a:solidFill>
          <a:ln w="635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309821" y="4166122"/>
            <a:ext cx="7112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The Integration Server pushes the events to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eVance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Server through web API and the events are further stored into their respective panel event stores.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661748" y="4260156"/>
            <a:ext cx="633993" cy="316909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Step 5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>
            <a:endCxn id="50" idx="1"/>
          </p:cNvCxnSpPr>
          <p:nvPr/>
        </p:nvCxnSpPr>
        <p:spPr>
          <a:xfrm flipV="1">
            <a:off x="2370638" y="5542452"/>
            <a:ext cx="2997031" cy="13053"/>
          </a:xfrm>
          <a:prstGeom prst="straightConnector1">
            <a:avLst/>
          </a:prstGeom>
          <a:ln w="38100" cmpd="sng">
            <a:solidFill>
              <a:schemeClr val="accent1">
                <a:lumMod val="50000"/>
              </a:schemeClr>
            </a:solidFill>
            <a:prstDash val="sysDash"/>
            <a:headEnd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722686" y="5056621"/>
            <a:ext cx="21920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Events of all panels </a:t>
            </a:r>
          </a:p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(along with Account-Codes)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5367669" y="4720328"/>
            <a:ext cx="3279433" cy="1644247"/>
            <a:chOff x="8285564" y="1736105"/>
            <a:chExt cx="3279433" cy="1865050"/>
          </a:xfrm>
        </p:grpSpPr>
        <p:sp>
          <p:nvSpPr>
            <p:cNvPr id="50" name="Rounded Rectangle 49"/>
            <p:cNvSpPr/>
            <p:nvPr/>
          </p:nvSpPr>
          <p:spPr>
            <a:xfrm>
              <a:off x="8285564" y="1736105"/>
              <a:ext cx="3279433" cy="1865050"/>
            </a:xfrm>
            <a:prstGeom prst="roundRect">
              <a:avLst/>
            </a:prstGeom>
            <a:noFill/>
            <a:ln w="25400" cmpd="sng">
              <a:solidFill>
                <a:srgbClr val="00B0F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9404942" y="2208547"/>
              <a:ext cx="1015663" cy="1031564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r>
                <a:rPr lang="en-US" sz="5400" dirty="0" smtClean="0">
                  <a:solidFill>
                    <a:srgbClr val="00B0F0"/>
                  </a:solidFill>
                </a:rPr>
                <a:t>…</a:t>
              </a:r>
              <a:endParaRPr lang="en-US" sz="5400" dirty="0">
                <a:solidFill>
                  <a:srgbClr val="00B0F0"/>
                </a:solidFill>
              </a:endParaRPr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9979" y="2264588"/>
              <a:ext cx="1061673" cy="839558"/>
            </a:xfrm>
            <a:prstGeom prst="rect">
              <a:avLst/>
            </a:prstGeom>
          </p:spPr>
        </p:pic>
        <p:grpSp>
          <p:nvGrpSpPr>
            <p:cNvPr id="56" name="Group 55"/>
            <p:cNvGrpSpPr/>
            <p:nvPr/>
          </p:nvGrpSpPr>
          <p:grpSpPr>
            <a:xfrm>
              <a:off x="9414957" y="1746630"/>
              <a:ext cx="1946811" cy="532931"/>
              <a:chOff x="5762974" y="2472328"/>
              <a:chExt cx="2035573" cy="527807"/>
            </a:xfrm>
          </p:grpSpPr>
          <p:pic>
            <p:nvPicPr>
              <p:cNvPr id="57" name="Picture 5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62974" y="2472328"/>
                <a:ext cx="527807" cy="527807"/>
              </a:xfrm>
              <a:prstGeom prst="rect">
                <a:avLst/>
              </a:prstGeom>
            </p:spPr>
          </p:pic>
          <p:sp>
            <p:nvSpPr>
              <p:cNvPr id="58" name="TextBox 57"/>
              <p:cNvSpPr txBox="1"/>
              <p:nvPr/>
            </p:nvSpPr>
            <p:spPr>
              <a:xfrm>
                <a:off x="6198429" y="2593469"/>
                <a:ext cx="16001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Events Store for Panel 1</a:t>
                </a:r>
                <a:endParaRPr lang="en-US" sz="1000" dirty="0"/>
              </a:p>
            </p:txBody>
          </p:sp>
        </p:grpSp>
        <p:sp>
          <p:nvSpPr>
            <p:cNvPr id="59" name="Rounded Rectangle 58"/>
            <p:cNvSpPr/>
            <p:nvPr/>
          </p:nvSpPr>
          <p:spPr>
            <a:xfrm>
              <a:off x="8340640" y="2466784"/>
              <a:ext cx="924340" cy="493731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accent1">
                      <a:lumMod val="75000"/>
                    </a:schemeClr>
                  </a:solidFill>
                </a:rPr>
                <a:t>Web API</a:t>
              </a:r>
              <a:endParaRPr lang="en-US" sz="12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871350" y="3207989"/>
              <a:ext cx="1636987" cy="2462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Events Store for </a:t>
              </a:r>
              <a:r>
                <a:rPr lang="en-US" sz="1000" dirty="0" smtClean="0"/>
                <a:t>Panel M </a:t>
              </a:r>
              <a:endParaRPr lang="en-US" sz="1000" dirty="0"/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 flipV="1">
              <a:off x="9215705" y="2192537"/>
              <a:ext cx="234670" cy="274247"/>
            </a:xfrm>
            <a:prstGeom prst="straightConnector1">
              <a:avLst/>
            </a:prstGeom>
            <a:ln w="19050" cmpd="sng">
              <a:solidFill>
                <a:schemeClr val="accent1">
                  <a:lumMod val="75000"/>
                </a:schemeClr>
              </a:solidFill>
              <a:prstDash val="sysDash"/>
              <a:headEnd w="lg" len="lg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9261444" y="2960515"/>
              <a:ext cx="237108" cy="201737"/>
            </a:xfrm>
            <a:prstGeom prst="straightConnector1">
              <a:avLst/>
            </a:prstGeom>
            <a:ln w="19050" cmpd="sng">
              <a:solidFill>
                <a:schemeClr val="accent1">
                  <a:lumMod val="75000"/>
                </a:schemeClr>
              </a:solidFill>
              <a:prstDash val="sysDash"/>
              <a:headEnd w="lg" len="lg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ounded Rectangle 79"/>
          <p:cNvSpPr/>
          <p:nvPr/>
        </p:nvSpPr>
        <p:spPr>
          <a:xfrm>
            <a:off x="5725462" y="1358151"/>
            <a:ext cx="1281924" cy="657418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DE8400"/>
                </a:solidFill>
              </a:rPr>
              <a:t>AlarmNet</a:t>
            </a:r>
            <a:r>
              <a:rPr lang="en-US" sz="1600" dirty="0" smtClean="0">
                <a:solidFill>
                  <a:srgbClr val="DE8400"/>
                </a:solidFill>
              </a:rPr>
              <a:t> </a:t>
            </a:r>
            <a:endParaRPr lang="en-US" sz="1600" dirty="0" smtClean="0">
              <a:solidFill>
                <a:srgbClr val="DE8400"/>
              </a:solidFill>
            </a:endParaRPr>
          </a:p>
          <a:p>
            <a:pPr algn="ctr"/>
            <a:r>
              <a:rPr lang="en-US" sz="1600" dirty="0" smtClean="0">
                <a:solidFill>
                  <a:srgbClr val="DE8400"/>
                </a:solidFill>
              </a:rPr>
              <a:t>Server</a:t>
            </a:r>
            <a:endParaRPr lang="en-US" sz="1600" dirty="0">
              <a:solidFill>
                <a:srgbClr val="DE8400"/>
              </a:solidFill>
            </a:endParaRPr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498" y="5898045"/>
            <a:ext cx="504792" cy="469837"/>
          </a:xfrm>
          <a:prstGeom prst="rect">
            <a:avLst/>
          </a:prstGeom>
        </p:spPr>
      </p:pic>
      <p:sp>
        <p:nvSpPr>
          <p:cNvPr id="83" name="Rounded Rectangle 82"/>
          <p:cNvSpPr/>
          <p:nvPr/>
        </p:nvSpPr>
        <p:spPr>
          <a:xfrm>
            <a:off x="817930" y="5140625"/>
            <a:ext cx="1480959" cy="78645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Integration Server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895407"/>
      </p:ext>
    </p:extLst>
  </p:cSld>
  <p:clrMapOvr>
    <a:masterClrMapping/>
  </p:clrMapOvr>
</p:sld>
</file>

<file path=ppt/theme/theme1.xml><?xml version="1.0" encoding="utf-8"?>
<a:theme xmlns:a="http://schemas.openxmlformats.org/drawingml/2006/main" name="Honeywell PPT Template 4x3 Beta 6-22-15">
  <a:themeElements>
    <a:clrScheme name="Custom 2">
      <a:dk1>
        <a:sysClr val="windowText" lastClr="000000"/>
      </a:dk1>
      <a:lt1>
        <a:sysClr val="window" lastClr="FFFFFF"/>
      </a:lt1>
      <a:dk2>
        <a:srgbClr val="7F7F7F"/>
      </a:dk2>
      <a:lt2>
        <a:srgbClr val="E6E6E6"/>
      </a:lt2>
      <a:accent1>
        <a:srgbClr val="0077B4"/>
      </a:accent1>
      <a:accent2>
        <a:srgbClr val="C61A20"/>
      </a:accent2>
      <a:accent3>
        <a:srgbClr val="45886E"/>
      </a:accent3>
      <a:accent4>
        <a:srgbClr val="753D7B"/>
      </a:accent4>
      <a:accent5>
        <a:srgbClr val="F4B62E"/>
      </a:accent5>
      <a:accent6>
        <a:srgbClr val="DA5120"/>
      </a:accent6>
      <a:hlink>
        <a:srgbClr val="252D30"/>
      </a:hlink>
      <a:folHlink>
        <a:srgbClr val="C9353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rgbClr val="7F7F7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SF Template" id="{55D525FC-F0FD-4116-9BEE-5E64C454BF20}" vid="{F58D84A0-D16E-4572-BAC7-88B2AD59D48F}"/>
    </a:ext>
  </a:extLst>
</a:theme>
</file>

<file path=ppt/theme/theme2.xml><?xml version="1.0" encoding="utf-8"?>
<a:theme xmlns:a="http://schemas.openxmlformats.org/drawingml/2006/main" name="Honeywell Theme">
  <a:themeElements>
    <a:clrScheme name="Custom 2">
      <a:dk1>
        <a:sysClr val="windowText" lastClr="000000"/>
      </a:dk1>
      <a:lt1>
        <a:sysClr val="window" lastClr="FFFFFF"/>
      </a:lt1>
      <a:dk2>
        <a:srgbClr val="7F7F7F"/>
      </a:dk2>
      <a:lt2>
        <a:srgbClr val="E6E6E6"/>
      </a:lt2>
      <a:accent1>
        <a:srgbClr val="0077B4"/>
      </a:accent1>
      <a:accent2>
        <a:srgbClr val="C61A20"/>
      </a:accent2>
      <a:accent3>
        <a:srgbClr val="45886E"/>
      </a:accent3>
      <a:accent4>
        <a:srgbClr val="753D7B"/>
      </a:accent4>
      <a:accent5>
        <a:srgbClr val="F4B62E"/>
      </a:accent5>
      <a:accent6>
        <a:srgbClr val="DA5120"/>
      </a:accent6>
      <a:hlink>
        <a:srgbClr val="252D30"/>
      </a:hlink>
      <a:folHlink>
        <a:srgbClr val="C93536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SF Template" id="{55D525FC-F0FD-4116-9BEE-5E64C454BF20}" vid="{FC93FBEE-AC8B-4212-8E1A-B7F4EA8D743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D2DEC084E73E489EC00DC56B24E0E9" ma:contentTypeVersion="0" ma:contentTypeDescription="Create a new document." ma:contentTypeScope="" ma:versionID="8c39033b48256e9f5324d56d888b243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3D9F43FD-6E2F-4A20-B5CD-668EB516D9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07F6883-EF38-4B07-978D-76B2B58C6264}">
  <ds:schemaRefs>
    <ds:schemaRef ds:uri="http://schemas.microsoft.com/office/2006/metadata/properties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HSF Template</Template>
  <TotalTime>4784</TotalTime>
  <Words>372</Words>
  <Application>Microsoft Office PowerPoint</Application>
  <PresentationFormat>On-screen Show (4:3)</PresentationFormat>
  <Paragraphs>103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Calibri</vt:lpstr>
      <vt:lpstr>Courier New</vt:lpstr>
      <vt:lpstr>Helvetica 55 Roman</vt:lpstr>
      <vt:lpstr>Helvetica Neue</vt:lpstr>
      <vt:lpstr>HelveticaNeue BoldCond</vt:lpstr>
      <vt:lpstr>HelveticaNeue MediumCond</vt:lpstr>
      <vt:lpstr>Wingdings</vt:lpstr>
      <vt:lpstr>Honeywell PPT Template 4x3 Beta 6-22-15</vt:lpstr>
      <vt:lpstr>Honeywell Theme</vt:lpstr>
      <vt:lpstr>PowerPoint Presentation</vt:lpstr>
      <vt:lpstr>PowerPoint Presentation</vt:lpstr>
      <vt:lpstr>PowerPoint Presentation</vt:lpstr>
      <vt:lpstr>PowerPoint Presentation</vt:lpstr>
    </vt:vector>
  </TitlesOfParts>
  <Company>Honeywell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Ratzenberger, Roger</dc:creator>
  <cp:lastModifiedBy>Naraharisetti,Kanaka Nagendra Prasad</cp:lastModifiedBy>
  <cp:revision>279</cp:revision>
  <cp:lastPrinted>2015-06-10T16:26:21Z</cp:lastPrinted>
  <dcterms:created xsi:type="dcterms:W3CDTF">2015-09-28T17:01:26Z</dcterms:created>
  <dcterms:modified xsi:type="dcterms:W3CDTF">2017-05-24T13:57:20Z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0x01010043D2DEC084E73E489EC00DC56B24E0E9</vt:lpwstr>
  </property>
  <property fmtid="{D5CDD505-2E9C-101B-9397-08002B2CF9AE}" pid="3" name="obid">
    <vt:lpwstr>VR:wt.doc.WTDocument:9614587304:495281797-1332189889404-1287160904-180-22-216-10@acswindchill.honeywell.com</vt:lpwstr>
  </property>
  <property fmtid="{D5CDD505-2E9C-101B-9397-08002B2CF9AE}" pid="4" name="Project Actual Work">
    <vt:lpwstr/>
  </property>
  <property fmtid="{D5CDD505-2E9C-101B-9397-08002B2CF9AE}" pid="5" name="Project Priority">
    <vt:lpwstr/>
  </property>
  <property fmtid="{D5CDD505-2E9C-101B-9397-08002B2CF9AE}" pid="6" name="Project Deadline">
    <vt:lpwstr>12:00:00 AM</vt:lpwstr>
  </property>
  <property fmtid="{D5CDD505-2E9C-101B-9397-08002B2CF9AE}" pid="7" name="IBA|MASS_WEIGHT">
    <vt:lpwstr/>
  </property>
  <property fmtid="{D5CDD505-2E9C-101B-9397-08002B2CF9AE}" pid="8" name="IBA|ECO_DATE">
    <vt:lpwstr/>
  </property>
  <property fmtid="{D5CDD505-2E9C-101B-9397-08002B2CF9AE}" pid="9" name="Project Est Finish">
    <vt:lpwstr>12:00:00 AM</vt:lpwstr>
  </property>
  <property fmtid="{D5CDD505-2E9C-101B-9397-08002B2CF9AE}" pid="10" name="Document number">
    <vt:lpwstr>WD00078331</vt:lpwstr>
  </property>
  <property fmtid="{D5CDD505-2E9C-101B-9397-08002B2CF9AE}" pid="11" name="Project Description">
    <vt:lpwstr>Honeywell Fire Systems and System Sensor Americas VPD team</vt:lpwstr>
  </property>
  <property fmtid="{D5CDD505-2E9C-101B-9397-08002B2CF9AE}" pid="12" name="Context Creator">
    <vt:lpwstr>Creator, Project Link</vt:lpwstr>
  </property>
  <property fmtid="{D5CDD505-2E9C-101B-9397-08002B2CF9AE}" pid="13" name="RevisionInfo">
    <vt:lpwstr>-</vt:lpwstr>
  </property>
  <property fmtid="{D5CDD505-2E9C-101B-9397-08002B2CF9AE}" pid="14" name="Project Status Descr">
    <vt:lpwstr/>
  </property>
  <property fmtid="{D5CDD505-2E9C-101B-9397-08002B2CF9AE}" pid="15" name="Project Est Cost">
    <vt:lpwstr/>
  </property>
  <property fmtid="{D5CDD505-2E9C-101B-9397-08002B2CF9AE}" pid="16" name="Project State">
    <vt:lpwstr>Running</vt:lpwstr>
  </property>
  <property fmtid="{D5CDD505-2E9C-101B-9397-08002B2CF9AE}" pid="17" name="Project Est Work">
    <vt:lpwstr/>
  </property>
  <property fmtid="{D5CDD505-2E9C-101B-9397-08002B2CF9AE}" pid="18" name="Project Actual Cost">
    <vt:lpwstr/>
  </property>
  <property fmtid="{D5CDD505-2E9C-101B-9397-08002B2CF9AE}" pid="19" name="IBA|PROJECT_NO">
    <vt:lpwstr/>
  </property>
  <property fmtid="{D5CDD505-2E9C-101B-9397-08002B2CF9AE}" pid="20" name="Project Completion Date">
    <vt:lpwstr>12:00:00 AM</vt:lpwstr>
  </property>
  <property fmtid="{D5CDD505-2E9C-101B-9397-08002B2CF9AE}" pid="21" name="Project Risk Descr">
    <vt:lpwstr/>
  </property>
  <property fmtid="{D5CDD505-2E9C-101B-9397-08002B2CF9AE}" pid="22" name="Project Est Start">
    <vt:lpwstr>12:00:00 AM</vt:lpwstr>
  </property>
  <property fmtid="{D5CDD505-2E9C-101B-9397-08002B2CF9AE}" pid="23" name="Project Business Unit">
    <vt:lpwstr>Honeywell Fire Solutions</vt:lpwstr>
  </property>
  <property fmtid="{D5CDD505-2E9C-101B-9397-08002B2CF9AE}" pid="24" name="Project Actual Finish">
    <vt:lpwstr>12:00:00 AM</vt:lpwstr>
  </property>
  <property fmtid="{D5CDD505-2E9C-101B-9397-08002B2CF9AE}" pid="25" name="IBA|DESIGN_AUTHORITY">
    <vt:lpwstr/>
  </property>
  <property fmtid="{D5CDD505-2E9C-101B-9397-08002B2CF9AE}" pid="26" name="Project Budget">
    <vt:lpwstr>0</vt:lpwstr>
  </property>
  <property fmtid="{D5CDD505-2E9C-101B-9397-08002B2CF9AE}" pid="27" name="Context Create Timestamp">
    <vt:lpwstr>11/20/2014 10:00:31 AM</vt:lpwstr>
  </property>
  <property fmtid="{D5CDD505-2E9C-101B-9397-08002B2CF9AE}" pid="28" name="Project Site">
    <vt:lpwstr>St. Charles/Juarez/Northford</vt:lpwstr>
  </property>
  <property fmtid="{D5CDD505-2E9C-101B-9397-08002B2CF9AE}" pid="29" name="Type">
    <vt:lpwstr>UnControlled Document</vt:lpwstr>
  </property>
  <property fmtid="{D5CDD505-2E9C-101B-9397-08002B2CF9AE}" pid="30" name="IBA|MATERIAL">
    <vt:lpwstr/>
  </property>
  <property fmtid="{D5CDD505-2E9C-101B-9397-08002B2CF9AE}" pid="31" name="Project Plan State">
    <vt:lpwstr/>
  </property>
  <property fmtid="{D5CDD505-2E9C-101B-9397-08002B2CF9AE}" pid="32" name="IBA|CAD_DESCRIPTION">
    <vt:lpwstr/>
  </property>
  <property fmtid="{D5CDD505-2E9C-101B-9397-08002B2CF9AE}" pid="33" name="wtname">
    <vt:lpwstr>Hebrew Focal Point Rev 1</vt:lpwstr>
  </property>
  <property fmtid="{D5CDD505-2E9C-101B-9397-08002B2CF9AE}" pid="34" name="Project Owner">
    <vt:lpwstr>Dauskurdas,Ed</vt:lpwstr>
  </property>
  <property fmtid="{D5CDD505-2E9C-101B-9397-08002B2CF9AE}" pid="35" name="Project Scope">
    <vt:lpwstr/>
  </property>
  <property fmtid="{D5CDD505-2E9C-101B-9397-08002B2CF9AE}" pid="36" name="Project Actual Start">
    <vt:lpwstr>12:00:00 AM</vt:lpwstr>
  </property>
  <property fmtid="{D5CDD505-2E9C-101B-9397-08002B2CF9AE}" pid="37" name="organization">
    <vt:lpwstr>Honeywell</vt:lpwstr>
  </property>
  <property fmtid="{D5CDD505-2E9C-101B-9397-08002B2CF9AE}" pid="38" name="Project Initiation Date">
    <vt:lpwstr>11/20/2014 10:37:39 AM</vt:lpwstr>
  </property>
  <property fmtid="{D5CDD505-2E9C-101B-9397-08002B2CF9AE}" pid="39" name="IBA|ECO">
    <vt:lpwstr/>
  </property>
  <property fmtid="{D5CDD505-2E9C-101B-9397-08002B2CF9AE}" pid="40" name="Project Category">
    <vt:lpwstr>Administration</vt:lpwstr>
  </property>
  <property fmtid="{D5CDD505-2E9C-101B-9397-08002B2CF9AE}" pid="41" name="Project Type">
    <vt:lpwstr>Project</vt:lpwstr>
  </property>
  <property fmtid="{D5CDD505-2E9C-101B-9397-08002B2CF9AE}" pid="42" name="URL">
    <vt:lpwstr>https://acswindchill.honeywell.com/Windchill/servlet/WindchillGW/wt.fv.master.StandardMasterService/doDirectDownload/Hebrew%20Focal%20Point%20Rev%201.pptx?folderId=9610045401&amp;ft=FF&amp;userid=1170527&amp;adId=9614587311&amp;fileName=0000000205c148&amp;refsize=968192&amp;mime</vt:lpwstr>
  </property>
  <property fmtid="{D5CDD505-2E9C-101B-9397-08002B2CF9AE}" pid="43" name="Project Risk Status">
    <vt:lpwstr/>
  </property>
  <property fmtid="{D5CDD505-2E9C-101B-9397-08002B2CF9AE}" pid="44" name="Project Status">
    <vt:lpwstr/>
  </property>
  <property fmtid="{D5CDD505-2E9C-101B-9397-08002B2CF9AE}" pid="45" name="iterationObid">
    <vt:lpwstr>OR:wt.doc.WTDocument:9614587305</vt:lpwstr>
  </property>
  <property fmtid="{D5CDD505-2E9C-101B-9397-08002B2CF9AE}" pid="46" name="versionInfo">
    <vt:lpwstr>-.0</vt:lpwstr>
  </property>
  <property fmtid="{D5CDD505-2E9C-101B-9397-08002B2CF9AE}" pid="47" name="Context Last Modified Timestamp">
    <vt:lpwstr>10/28/2015 8:57:19 PM</vt:lpwstr>
  </property>
  <property fmtid="{D5CDD505-2E9C-101B-9397-08002B2CF9AE}" pid="48" name="Project Phase">
    <vt:lpwstr>Development</vt:lpwstr>
  </property>
  <property fmtid="{D5CDD505-2E9C-101B-9397-08002B2CF9AE}" pid="49" name="lifeCycleState">
    <vt:lpwstr>In Work</vt:lpwstr>
  </property>
  <property fmtid="{D5CDD505-2E9C-101B-9397-08002B2CF9AE}" pid="50" name="Project % Done">
    <vt:lpwstr/>
  </property>
  <property fmtid="{D5CDD505-2E9C-101B-9397-08002B2CF9AE}" pid="51" name="Context Number">
    <vt:lpwstr>N/A</vt:lpwstr>
  </property>
  <property fmtid="{D5CDD505-2E9C-101B-9397-08002B2CF9AE}" pid="52" name="context">
    <vt:lpwstr>HFS Americas VPD</vt:lpwstr>
  </property>
</Properties>
</file>