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93482" r:id="rId3"/>
    <p:sldMasterId id="2147493455" r:id="rId4"/>
  </p:sldMasterIdLst>
  <p:notesMasterIdLst>
    <p:notesMasterId r:id="rId7"/>
  </p:notesMasterIdLst>
  <p:handoutMasterIdLst>
    <p:handoutMasterId r:id="rId8"/>
  </p:handoutMasterIdLst>
  <p:sldIdLst>
    <p:sldId id="412" r:id="rId5"/>
    <p:sldId id="413" r:id="rId6"/>
  </p:sldIdLst>
  <p:sldSz cx="9144000" cy="6858000" type="screen4x3"/>
  <p:notesSz cx="7023100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4DE"/>
    <a:srgbClr val="E42020"/>
    <a:srgbClr val="FFFFFF"/>
    <a:srgbClr val="E71D1D"/>
    <a:srgbClr val="EB2819"/>
    <a:srgbClr val="C7E0FB"/>
    <a:srgbClr val="7F7F7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4" autoAdjust="0"/>
    <p:restoredTop sz="94434" autoAdjust="0"/>
  </p:normalViewPr>
  <p:slideViewPr>
    <p:cSldViewPr snapToGrid="0" snapToObjects="1">
      <p:cViewPr varScale="1">
        <p:scale>
          <a:sx n="74" d="100"/>
          <a:sy n="74" d="100"/>
        </p:scale>
        <p:origin x="630" y="72"/>
      </p:cViewPr>
      <p:guideLst>
        <p:guide orient="horz" pos="1620"/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1CCDCFC-1112-4F43-ACD0-462DAD5EB43C}" type="datetimeFigureOut">
              <a:rPr lang="en-US"/>
              <a:pPr>
                <a:defRPr/>
              </a:pPr>
              <a:t>5/23/2017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472FB1D0-BBAE-4DD4-8107-28110EE629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3811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356FB87-8FCF-4041-A544-CA3BC2E48018}" type="datetimeFigureOut">
              <a:rPr lang="en-US"/>
              <a:pPr>
                <a:defRPr/>
              </a:pPr>
              <a:t>5/23/2017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B1C3FD9A-0752-45FF-A20D-DD8BCE7E03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7585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9950" y="5959475"/>
            <a:ext cx="0" cy="492125"/>
          </a:xfrm>
          <a:prstGeom prst="line">
            <a:avLst/>
          </a:prstGeom>
          <a:ln w="952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6" y="5960246"/>
            <a:ext cx="4963414" cy="249655"/>
          </a:xfrm>
          <a:prstGeom prst="rect">
            <a:avLst/>
          </a:prstGeom>
        </p:spPr>
        <p:txBody>
          <a:bodyPr vert="horz" anchor="ctr"/>
          <a:lstStyle>
            <a:lvl1pPr>
              <a:defRPr sz="2000" b="1" i="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/>
          </p:nvPr>
        </p:nvSpPr>
        <p:spPr>
          <a:xfrm>
            <a:off x="425728" y="5951346"/>
            <a:ext cx="1636752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25728" y="6227886"/>
            <a:ext cx="1636752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8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Honeywell Confidential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1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January 2015</a:t>
            </a:r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9EC5406-98DB-477B-9B89-E1381487F4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E109C0C-FC66-4590-BD55-29E450DD3C9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65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482888"/>
            <a:ext cx="8002359" cy="3735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18000A-4E58-44B2-963F-D81C3A67CD0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onten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rgbClr val="E71D1D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55575" y="6049963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rgbClr val="7F7F7F"/>
                </a:solidFill>
              </a:rPr>
              <a:t>© 2015 by Honeywell International Inc. All rights reserved. </a:t>
            </a: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155575" y="6196013"/>
            <a:ext cx="63277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rgbClr val="7F7F7F"/>
                </a:solidFill>
              </a:rPr>
              <a:t>Additional Disclaimers As Needed (Consult Legal)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416694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482888"/>
            <a:ext cx="8123010" cy="3735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3FC18232-70DB-439B-BB85-E7F912A7C98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482888"/>
            <a:ext cx="8129894" cy="3735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DC511EED-2627-40CF-A11C-17BA7B5DAE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bg2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bg2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 marL="457200" indent="-169863">
              <a:defRPr sz="1600"/>
            </a:lvl2pPr>
            <a:lvl3pPr marL="804863" indent="-177800">
              <a:defRPr sz="1400"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2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 marL="457200" indent="-169863">
              <a:defRPr sz="1600"/>
            </a:lvl2pPr>
            <a:lvl3pPr marL="804863" indent="-177800">
              <a:defRPr sz="1400"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2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482888"/>
            <a:ext cx="8346678" cy="3735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 marL="457200" indent="-169863">
              <a:defRPr sz="1600"/>
            </a:lvl2pPr>
            <a:lvl3pPr marL="804863" indent="-177800">
              <a:defRPr sz="1400"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2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 marL="457200" indent="-169863">
              <a:defRPr sz="1600"/>
            </a:lvl2pPr>
            <a:lvl3pPr marL="804863" indent="-177800">
              <a:defRPr sz="1400"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2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9105F7-81DC-42B4-937E-1D31FE4612A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rgbClr val="E71D1D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rgbClr val="7F7F7F"/>
                </a:solidFill>
              </a:rPr>
              <a:t>© 2015 by Honeywell International Inc. All rights reserved. </a:t>
            </a: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3051175" y="6191250"/>
            <a:ext cx="54832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700" smtClean="0">
                <a:solidFill>
                  <a:srgbClr val="7F7F7F"/>
                </a:solidFill>
              </a:rPr>
              <a:t>Additional Disclaimers As Needed (Consult Legal)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bg2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3" name="Straight Connector 12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bg2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 marL="457200" indent="-169863">
              <a:defRPr sz="1600"/>
            </a:lvl2pPr>
            <a:lvl3pPr marL="804863" indent="-177800">
              <a:defRPr sz="1400"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2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416694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482888"/>
            <a:ext cx="8290241" cy="3735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 marL="457200" indent="-169863">
              <a:defRPr sz="1600"/>
            </a:lvl2pPr>
            <a:lvl3pPr marL="804863" indent="-177800">
              <a:defRPr sz="1400"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2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 marL="457200" indent="-169863">
              <a:defRPr sz="1600"/>
            </a:lvl2pPr>
            <a:lvl3pPr marL="804863" indent="-177800">
              <a:defRPr sz="1400"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2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 marL="457200" indent="-169863">
              <a:defRPr sz="1600"/>
            </a:lvl2pPr>
            <a:lvl3pPr marL="804863" indent="-177800">
              <a:defRPr sz="1400"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2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480DEF78-0DF4-4730-9CAE-09BAB0F37D9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4578" y="482888"/>
            <a:ext cx="8002359" cy="3735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5D83B5-1412-4B53-8948-2B74A7B8E6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, Takeawa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" rIns="45720"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6065341"/>
            <a:ext cx="9143999" cy="459100"/>
          </a:xfrm>
          <a:prstGeom prst="rect">
            <a:avLst/>
          </a:prstGeom>
          <a:solidFill>
            <a:srgbClr val="EE312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rIns="45720" anchor="ctr">
            <a:spAutoFit/>
          </a:bodyPr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63092" y="959137"/>
            <a:ext cx="8163499" cy="503403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45720" tIns="44450" rIns="45720" bIns="4445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1333500"/>
            <a:ext cx="9144000" cy="4762500"/>
          </a:xfrm>
          <a:prstGeom prst="rect">
            <a:avLst/>
          </a:prstGeom>
          <a:noFill/>
          <a:ln>
            <a:noFill/>
          </a:ln>
        </p:spPr>
        <p:txBody>
          <a:bodyPr lIns="64008" tIns="32004" rIns="64008" bIns="32004"/>
          <a:lstStyle>
            <a:lvl1pPr marL="0" marR="0" indent="0" algn="l" defTabSz="64008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700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Note: Image must be 6.25”x 16” to fit in this box. Right-click, select Size and Position to resize image to fit.</a:t>
            </a:r>
          </a:p>
          <a:p>
            <a:pPr lvl="0"/>
            <a:endParaRPr lang="en-US" noProof="0" dirty="0" smtClean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71500" y="444500"/>
            <a:ext cx="7096125" cy="4445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400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77AA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  <p:transition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90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8" descr="155505636_low.jpg"/>
          <p:cNvPicPr>
            <a:picLocks noChangeAspect="1"/>
          </p:cNvPicPr>
          <p:nvPr userDrawn="1"/>
        </p:nvPicPr>
        <p:blipFill>
          <a:blip r:embed="rId4"/>
          <a:srcRect b="-16718"/>
          <a:stretch>
            <a:fillRect/>
          </a:stretch>
        </p:blipFill>
        <p:spPr bwMode="auto">
          <a:xfrm>
            <a:off x="3087688" y="1903413"/>
            <a:ext cx="2962275" cy="469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9" descr="girl-campus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210300" y="1908175"/>
            <a:ext cx="2933700" cy="31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10" descr="campus.jp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86100" y="0"/>
            <a:ext cx="2947988" cy="173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11" descr="airport.jpg"/>
          <p:cNvPicPr>
            <a:picLocks noChangeAspect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0" y="15875"/>
            <a:ext cx="2943225" cy="317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12" descr="hotel.jpg"/>
          <p:cNvPicPr>
            <a:picLocks noChangeAspect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0" y="3333750"/>
            <a:ext cx="2951163" cy="256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4" descr="school.jpg"/>
          <p:cNvPicPr>
            <a:picLocks noChangeAspect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6184900" y="1903413"/>
            <a:ext cx="29591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" descr="Corner-01 copy.png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0" y="4543425"/>
            <a:ext cx="9144000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2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251700" y="6200775"/>
            <a:ext cx="1430338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5" name="Group 30"/>
          <p:cNvGrpSpPr>
            <a:grpSpLocks/>
          </p:cNvGrpSpPr>
          <p:nvPr userDrawn="1"/>
        </p:nvGrpSpPr>
        <p:grpSpPr bwMode="auto">
          <a:xfrm>
            <a:off x="6407150" y="736600"/>
            <a:ext cx="2552700" cy="338138"/>
            <a:chOff x="6406923" y="736250"/>
            <a:chExt cx="2552151" cy="338554"/>
          </a:xfrm>
        </p:grpSpPr>
        <p:pic>
          <p:nvPicPr>
            <p:cNvPr id="1036" name="Picture 4"/>
            <p:cNvPicPr>
              <a:picLocks noChangeAspect="1"/>
            </p:cNvPicPr>
            <p:nvPr userDrawn="1"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6406923" y="797830"/>
              <a:ext cx="1227740" cy="228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3" name="Straight Connector 12"/>
            <p:cNvCxnSpPr/>
            <p:nvPr userDrawn="1"/>
          </p:nvCxnSpPr>
          <p:spPr>
            <a:xfrm>
              <a:off x="7752833" y="798239"/>
              <a:ext cx="0" cy="173250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8" name="TextBox 14"/>
            <p:cNvSpPr txBox="1">
              <a:spLocks noChangeArrowheads="1"/>
            </p:cNvSpPr>
            <p:nvPr userDrawn="1"/>
          </p:nvSpPr>
          <p:spPr bwMode="auto">
            <a:xfrm>
              <a:off x="7781402" y="736250"/>
              <a:ext cx="11776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600" smtClean="0">
                  <a:solidFill>
                    <a:schemeClr val="bg1"/>
                  </a:solidFill>
                </a:rPr>
                <a:t>Fire Safety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93754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kern="1200">
          <a:solidFill>
            <a:schemeClr val="tx1"/>
          </a:solidFill>
          <a:latin typeface="Helvetica 55 Roman"/>
          <a:ea typeface="Helvetica 55 Roman" pitchFamily="34" charset="0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794625" y="6518275"/>
            <a:ext cx="1033463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775575" y="0"/>
            <a:ext cx="13684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88" y="482600"/>
            <a:ext cx="8102600" cy="373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3" name="Rectangle 23"/>
          <p:cNvSpPr>
            <a:spLocks noChangeArrowheads="1"/>
          </p:cNvSpPr>
          <p:nvPr/>
        </p:nvSpPr>
        <p:spPr bwMode="auto">
          <a:xfrm>
            <a:off x="195263" y="6532563"/>
            <a:ext cx="25177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rgbClr val="7F7F7F"/>
                </a:solidFill>
              </a:rPr>
              <a:t>© 2015 by Honeywell International Inc. All rights reserved.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fld id="{550E9799-2AF4-4299-890D-7758B5E50D3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95263" y="6653213"/>
            <a:ext cx="63293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rgbClr val="7F7F7F"/>
                </a:solidFill>
              </a:rPr>
              <a:t>Additional Disclaimers As Needed (Consult Legal)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751" r:id="rId1"/>
    <p:sldLayoutId id="2147493755" r:id="rId2"/>
    <p:sldLayoutId id="2147493752" r:id="rId3"/>
    <p:sldLayoutId id="2147493756" r:id="rId4"/>
    <p:sldLayoutId id="2147493757" r:id="rId5"/>
    <p:sldLayoutId id="2147493753" r:id="rId6"/>
    <p:sldLayoutId id="2147493758" r:id="rId7"/>
    <p:sldLayoutId id="2147493759" r:id="rId8"/>
    <p:sldLayoutId id="2147493761" r:id="rId9"/>
    <p:sldLayoutId id="2147493762" r:id="rId10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 cap="all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5503" y="4996993"/>
            <a:ext cx="207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eVance</a:t>
            </a:r>
            <a:r>
              <a:rPr lang="en-US" dirty="0" smtClean="0"/>
              <a:t> QA Server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2601848" y="943051"/>
            <a:ext cx="2129198" cy="2055349"/>
            <a:chOff x="2406530" y="947411"/>
            <a:chExt cx="2129198" cy="2055349"/>
          </a:xfrm>
        </p:grpSpPr>
        <p:sp>
          <p:nvSpPr>
            <p:cNvPr id="2" name="Rounded Rectangle 1"/>
            <p:cNvSpPr/>
            <p:nvPr/>
          </p:nvSpPr>
          <p:spPr>
            <a:xfrm>
              <a:off x="2406530" y="1323926"/>
              <a:ext cx="2129198" cy="1678834"/>
            </a:xfrm>
            <a:prstGeom prst="roundRect">
              <a:avLst>
                <a:gd name="adj" fmla="val 9091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21541" y="947411"/>
              <a:ext cx="18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AlarmNet</a:t>
              </a:r>
              <a:r>
                <a:rPr lang="en-US" dirty="0" smtClean="0"/>
                <a:t> Server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362466" y="1413239"/>
              <a:ext cx="1081555" cy="1500208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</a:rPr>
                <a:t>Distribution</a:t>
              </a:r>
            </a:p>
            <a:p>
              <a:pPr algn="ctr"/>
              <a:r>
                <a:rPr lang="en-US" sz="1100" b="1" dirty="0" smtClean="0">
                  <a:solidFill>
                    <a:schemeClr val="bg1"/>
                  </a:solidFill>
                </a:rPr>
                <a:t> Services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2569652" y="1871615"/>
              <a:ext cx="443966" cy="583456"/>
            </a:xfrm>
            <a:prstGeom prst="flowChartMagneticDisk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560027" y="2413000"/>
              <a:ext cx="756417" cy="41670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RAS Server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>
              <a:stCxn id="28" idx="4"/>
              <a:endCxn id="20" idx="1"/>
            </p:cNvCxnSpPr>
            <p:nvPr/>
          </p:nvCxnSpPr>
          <p:spPr>
            <a:xfrm>
              <a:off x="3013618" y="2163343"/>
              <a:ext cx="348848" cy="0"/>
            </a:xfrm>
            <a:prstGeom prst="straightConnector1">
              <a:avLst/>
            </a:prstGeom>
            <a:ln w="60325" cmpd="sng">
              <a:solidFill>
                <a:schemeClr val="bg2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289370" y="943051"/>
            <a:ext cx="2207942" cy="3883695"/>
            <a:chOff x="5208876" y="1041530"/>
            <a:chExt cx="2207942" cy="3883695"/>
          </a:xfrm>
        </p:grpSpPr>
        <p:sp>
          <p:nvSpPr>
            <p:cNvPr id="11" name="Rounded Rectangle 10"/>
            <p:cNvSpPr/>
            <p:nvPr/>
          </p:nvSpPr>
          <p:spPr>
            <a:xfrm>
              <a:off x="5208876" y="1412590"/>
              <a:ext cx="2207942" cy="3512635"/>
            </a:xfrm>
            <a:prstGeom prst="roundRect">
              <a:avLst>
                <a:gd name="adj" fmla="val 9091"/>
              </a:avLst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16200" y="1041530"/>
              <a:ext cx="2018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Server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69828" y="1654079"/>
              <a:ext cx="1214275" cy="81368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RAS Client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2322" y="2839174"/>
              <a:ext cx="1789287" cy="659466"/>
            </a:xfrm>
            <a:prstGeom prst="rect">
              <a:avLst/>
            </a:prstGeom>
            <a:ln w="31750"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25" name="Rounded Rectangle 24"/>
            <p:cNvSpPr/>
            <p:nvPr/>
          </p:nvSpPr>
          <p:spPr>
            <a:xfrm>
              <a:off x="5769828" y="3912815"/>
              <a:ext cx="1214275" cy="81368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Consumer Module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21" idx="2"/>
              <a:endCxn id="24" idx="0"/>
            </p:cNvCxnSpPr>
            <p:nvPr/>
          </p:nvCxnSpPr>
          <p:spPr>
            <a:xfrm>
              <a:off x="6376966" y="2467763"/>
              <a:ext cx="0" cy="371411"/>
            </a:xfrm>
            <a:prstGeom prst="straightConnector1">
              <a:avLst/>
            </a:prstGeom>
            <a:ln w="82550" cmpd="sng">
              <a:solidFill>
                <a:schemeClr val="accent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4" idx="2"/>
              <a:endCxn id="25" idx="0"/>
            </p:cNvCxnSpPr>
            <p:nvPr/>
          </p:nvCxnSpPr>
          <p:spPr>
            <a:xfrm>
              <a:off x="6376966" y="3498640"/>
              <a:ext cx="0" cy="414175"/>
            </a:xfrm>
            <a:prstGeom prst="straightConnector1">
              <a:avLst/>
            </a:prstGeom>
            <a:ln w="82550" cmpd="sng">
              <a:solidFill>
                <a:schemeClr val="accent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5889315" y="5357092"/>
            <a:ext cx="2144500" cy="923087"/>
            <a:chOff x="7963228" y="3695398"/>
            <a:chExt cx="2144500" cy="1229827"/>
          </a:xfrm>
        </p:grpSpPr>
        <p:sp>
          <p:nvSpPr>
            <p:cNvPr id="13" name="Rounded Rectangle 12"/>
            <p:cNvSpPr/>
            <p:nvPr/>
          </p:nvSpPr>
          <p:spPr>
            <a:xfrm>
              <a:off x="7963228" y="3695398"/>
              <a:ext cx="2144500" cy="1229827"/>
            </a:xfrm>
            <a:prstGeom prst="roundRect">
              <a:avLst>
                <a:gd name="adj" fmla="val 9091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121546" y="3912815"/>
              <a:ext cx="823409" cy="813684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Web API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9335821" y="4056005"/>
              <a:ext cx="518701" cy="528035"/>
            </a:xfrm>
            <a:prstGeom prst="flowChartMagneticDisk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26" idx="3"/>
              <a:endCxn id="27" idx="2"/>
            </p:cNvCxnSpPr>
            <p:nvPr/>
          </p:nvCxnSpPr>
          <p:spPr>
            <a:xfrm>
              <a:off x="8944955" y="4319657"/>
              <a:ext cx="390866" cy="366"/>
            </a:xfrm>
            <a:prstGeom prst="straightConnector1">
              <a:avLst/>
            </a:prstGeom>
            <a:ln w="60325" cmpd="sng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13935" y="878482"/>
            <a:ext cx="1223412" cy="690164"/>
            <a:chOff x="1148442" y="5031729"/>
            <a:chExt cx="1779712" cy="850392"/>
          </a:xfrm>
        </p:grpSpPr>
        <p:sp>
          <p:nvSpPr>
            <p:cNvPr id="17" name="Rounded Rectangle 16"/>
            <p:cNvSpPr/>
            <p:nvPr/>
          </p:nvSpPr>
          <p:spPr>
            <a:xfrm>
              <a:off x="1151230" y="5031729"/>
              <a:ext cx="1682496" cy="850392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8442" y="5031729"/>
              <a:ext cx="1779712" cy="284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Fire Panel with CCP</a:t>
              </a:r>
              <a:endParaRPr lang="en-US" sz="9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387225" y="5297456"/>
              <a:ext cx="379143" cy="52068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CCP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215482" y="5316963"/>
              <a:ext cx="879536" cy="481671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 smtClean="0">
                  <a:solidFill>
                    <a:schemeClr val="tx1"/>
                  </a:solidFill>
                </a:rPr>
                <a:t>Fire Panel</a:t>
              </a:r>
              <a:endParaRPr lang="en-US" sz="95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Arrow Connector 57"/>
            <p:cNvCxnSpPr>
              <a:stCxn id="19" idx="3"/>
              <a:endCxn id="18" idx="1"/>
            </p:cNvCxnSpPr>
            <p:nvPr/>
          </p:nvCxnSpPr>
          <p:spPr>
            <a:xfrm flipV="1">
              <a:off x="2095018" y="5557798"/>
              <a:ext cx="292207" cy="1"/>
            </a:xfrm>
            <a:prstGeom prst="straightConnector1">
              <a:avLst/>
            </a:prstGeom>
            <a:ln w="38100" cmpd="sng">
              <a:solidFill>
                <a:schemeClr val="accent5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599749" y="3107767"/>
            <a:ext cx="1223412" cy="690164"/>
            <a:chOff x="1148442" y="5031729"/>
            <a:chExt cx="1779712" cy="850392"/>
          </a:xfrm>
        </p:grpSpPr>
        <p:sp>
          <p:nvSpPr>
            <p:cNvPr id="92" name="Rounded Rectangle 91"/>
            <p:cNvSpPr/>
            <p:nvPr/>
          </p:nvSpPr>
          <p:spPr>
            <a:xfrm>
              <a:off x="1151230" y="5031729"/>
              <a:ext cx="1682496" cy="850392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48442" y="5031729"/>
              <a:ext cx="1779712" cy="284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Fire Panel with CCP</a:t>
              </a:r>
              <a:endParaRPr lang="en-US" sz="900" dirty="0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2387225" y="5297456"/>
              <a:ext cx="379143" cy="52068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CCP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1215482" y="5316963"/>
              <a:ext cx="879536" cy="481671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 smtClean="0">
                  <a:solidFill>
                    <a:schemeClr val="tx1"/>
                  </a:solidFill>
                </a:rPr>
                <a:t>Fire Panel</a:t>
              </a:r>
              <a:endParaRPr lang="en-US" sz="950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Straight Arrow Connector 95"/>
            <p:cNvCxnSpPr>
              <a:stCxn id="95" idx="3"/>
              <a:endCxn id="94" idx="1"/>
            </p:cNvCxnSpPr>
            <p:nvPr/>
          </p:nvCxnSpPr>
          <p:spPr>
            <a:xfrm flipV="1">
              <a:off x="2095018" y="5557798"/>
              <a:ext cx="292207" cy="1"/>
            </a:xfrm>
            <a:prstGeom prst="straightConnector1">
              <a:avLst/>
            </a:prstGeom>
            <a:ln w="38100" cmpd="sng">
              <a:solidFill>
                <a:schemeClr val="accent5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714362" y="1311310"/>
            <a:ext cx="873300" cy="2265647"/>
            <a:chOff x="1582809" y="656665"/>
            <a:chExt cx="767054" cy="2265647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1942235" y="1773479"/>
              <a:ext cx="407628" cy="0"/>
            </a:xfrm>
            <a:prstGeom prst="straightConnector1">
              <a:avLst/>
            </a:prstGeom>
            <a:ln w="82550" cmpd="sng">
              <a:solidFill>
                <a:schemeClr val="accent5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ight Brace 83"/>
            <p:cNvSpPr/>
            <p:nvPr/>
          </p:nvSpPr>
          <p:spPr>
            <a:xfrm>
              <a:off x="1582809" y="656665"/>
              <a:ext cx="491052" cy="2265647"/>
            </a:xfrm>
            <a:prstGeom prst="rightBrace">
              <a:avLst>
                <a:gd name="adj1" fmla="val 16655"/>
                <a:gd name="adj2" fmla="val 49180"/>
              </a:avLst>
            </a:prstGeom>
            <a:ln w="63500" cmpd="sng">
              <a:solidFill>
                <a:schemeClr val="accent5">
                  <a:lumMod val="7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Straight Arrow Connector 34"/>
          <p:cNvCxnSpPr>
            <a:stCxn id="29" idx="3"/>
            <a:endCxn id="21" idx="1"/>
          </p:cNvCxnSpPr>
          <p:nvPr/>
        </p:nvCxnSpPr>
        <p:spPr>
          <a:xfrm flipV="1">
            <a:off x="4511762" y="1962442"/>
            <a:ext cx="1338560" cy="654549"/>
          </a:xfrm>
          <a:prstGeom prst="straightConnector1">
            <a:avLst/>
          </a:prstGeom>
          <a:ln w="82550" cmpd="sng">
            <a:solidFill>
              <a:schemeClr val="accent5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5" idx="2"/>
            <a:endCxn id="26" idx="0"/>
          </p:cNvCxnSpPr>
          <p:nvPr/>
        </p:nvCxnSpPr>
        <p:spPr>
          <a:xfrm>
            <a:off x="6457460" y="4628020"/>
            <a:ext cx="1878" cy="892261"/>
          </a:xfrm>
          <a:prstGeom prst="straightConnector1">
            <a:avLst/>
          </a:prstGeom>
          <a:ln w="82550" cmpd="sng">
            <a:solidFill>
              <a:schemeClr val="accent5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852532" y="1879714"/>
            <a:ext cx="1200329" cy="113171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6600" dirty="0" smtClean="0">
                <a:solidFill>
                  <a:srgbClr val="FFC000"/>
                </a:solidFill>
              </a:rPr>
              <a:t>…</a:t>
            </a:r>
            <a:endParaRPr lang="en-US" sz="6600" dirty="0">
              <a:solidFill>
                <a:srgbClr val="FFC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22971" y="168785"/>
            <a:ext cx="7822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High Level Architecture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852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50" y="250954"/>
            <a:ext cx="7822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Network Architecture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7700195"/>
      </p:ext>
    </p:extLst>
  </p:cSld>
  <p:clrMapOvr>
    <a:masterClrMapping/>
  </p:clrMapOvr>
</p:sld>
</file>

<file path=ppt/theme/theme1.xml><?xml version="1.0" encoding="utf-8"?>
<a:theme xmlns:a="http://schemas.openxmlformats.org/drawingml/2006/main" name="Honeywell PPT Template 4x3 Beta 6-22-15">
  <a:themeElements>
    <a:clrScheme name="Custom 2">
      <a:dk1>
        <a:sysClr val="windowText" lastClr="000000"/>
      </a:dk1>
      <a:lt1>
        <a:sysClr val="window" lastClr="FFFFFF"/>
      </a:lt1>
      <a:dk2>
        <a:srgbClr val="7F7F7F"/>
      </a:dk2>
      <a:lt2>
        <a:srgbClr val="E6E6E6"/>
      </a:lt2>
      <a:accent1>
        <a:srgbClr val="0077B4"/>
      </a:accent1>
      <a:accent2>
        <a:srgbClr val="C61A20"/>
      </a:accent2>
      <a:accent3>
        <a:srgbClr val="45886E"/>
      </a:accent3>
      <a:accent4>
        <a:srgbClr val="753D7B"/>
      </a:accent4>
      <a:accent5>
        <a:srgbClr val="F4B62E"/>
      </a:accent5>
      <a:accent6>
        <a:srgbClr val="DA5120"/>
      </a:accent6>
      <a:hlink>
        <a:srgbClr val="252D30"/>
      </a:hlink>
      <a:folHlink>
        <a:srgbClr val="C9353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SF Template" id="{55D525FC-F0FD-4116-9BEE-5E64C454BF20}" vid="{F58D84A0-D16E-4572-BAC7-88B2AD59D48F}"/>
    </a:ext>
  </a:extLst>
</a:theme>
</file>

<file path=ppt/theme/theme2.xml><?xml version="1.0" encoding="utf-8"?>
<a:theme xmlns:a="http://schemas.openxmlformats.org/drawingml/2006/main" name="Honeywell Theme">
  <a:themeElements>
    <a:clrScheme name="Custom 2">
      <a:dk1>
        <a:sysClr val="windowText" lastClr="000000"/>
      </a:dk1>
      <a:lt1>
        <a:sysClr val="window" lastClr="FFFFFF"/>
      </a:lt1>
      <a:dk2>
        <a:srgbClr val="7F7F7F"/>
      </a:dk2>
      <a:lt2>
        <a:srgbClr val="E6E6E6"/>
      </a:lt2>
      <a:accent1>
        <a:srgbClr val="0077B4"/>
      </a:accent1>
      <a:accent2>
        <a:srgbClr val="C61A20"/>
      </a:accent2>
      <a:accent3>
        <a:srgbClr val="45886E"/>
      </a:accent3>
      <a:accent4>
        <a:srgbClr val="753D7B"/>
      </a:accent4>
      <a:accent5>
        <a:srgbClr val="F4B62E"/>
      </a:accent5>
      <a:accent6>
        <a:srgbClr val="DA5120"/>
      </a:accent6>
      <a:hlink>
        <a:srgbClr val="252D30"/>
      </a:hlink>
      <a:folHlink>
        <a:srgbClr val="C9353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SF Template" id="{55D525FC-F0FD-4116-9BEE-5E64C454BF20}" vid="{FC93FBEE-AC8B-4212-8E1A-B7F4EA8D743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D2DEC084E73E489EC00DC56B24E0E9" ma:contentTypeVersion="0" ma:contentTypeDescription="Create a new document." ma:contentTypeScope="" ma:versionID="8c39033b48256e9f5324d56d888b24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D9F43FD-6E2F-4A20-B5CD-668EB516D9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07F6883-EF38-4B07-978D-76B2B58C6264}">
  <ds:schemaRefs>
    <ds:schemaRef ds:uri="http://schemas.microsoft.com/office/2006/metadata/properties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HSF Template</Template>
  <TotalTime>4446</TotalTime>
  <Words>40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Calibri</vt:lpstr>
      <vt:lpstr>Courier New</vt:lpstr>
      <vt:lpstr>Helvetica 55 Roman</vt:lpstr>
      <vt:lpstr>Helvetica Neue</vt:lpstr>
      <vt:lpstr>HelveticaNeue BoldCond</vt:lpstr>
      <vt:lpstr>HelveticaNeue MediumCond</vt:lpstr>
      <vt:lpstr>Wingdings</vt:lpstr>
      <vt:lpstr>Honeywell PPT Template 4x3 Beta 6-22-15</vt:lpstr>
      <vt:lpstr>Honeywell Theme</vt:lpstr>
      <vt:lpstr>PowerPoint Presentation</vt:lpstr>
      <vt:lpstr>PowerPoint Presentation</vt:lpstr>
    </vt:vector>
  </TitlesOfParts>
  <Company>Honeywell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Ratzenberger, Roger</dc:creator>
  <cp:lastModifiedBy>Naraharisetti,Kanaka Nagendra Prasad</cp:lastModifiedBy>
  <cp:revision>245</cp:revision>
  <cp:lastPrinted>2015-06-10T16:26:21Z</cp:lastPrinted>
  <dcterms:created xsi:type="dcterms:W3CDTF">2015-09-28T17:01:26Z</dcterms:created>
  <dcterms:modified xsi:type="dcterms:W3CDTF">2017-05-23T12:58:42Z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0x01010043D2DEC084E73E489EC00DC56B24E0E9</vt:lpwstr>
  </property>
  <property fmtid="{D5CDD505-2E9C-101B-9397-08002B2CF9AE}" pid="3" name="obid">
    <vt:lpwstr>VR:wt.doc.WTDocument:9614587304:495281797-1332189889404-1287160904-180-22-216-10@acswindchill.honeywell.com</vt:lpwstr>
  </property>
  <property fmtid="{D5CDD505-2E9C-101B-9397-08002B2CF9AE}" pid="4" name="Project Actual Work">
    <vt:lpwstr/>
  </property>
  <property fmtid="{D5CDD505-2E9C-101B-9397-08002B2CF9AE}" pid="5" name="Project Priority">
    <vt:lpwstr/>
  </property>
  <property fmtid="{D5CDD505-2E9C-101B-9397-08002B2CF9AE}" pid="6" name="Project Deadline">
    <vt:lpwstr>12:00:00 AM</vt:lpwstr>
  </property>
  <property fmtid="{D5CDD505-2E9C-101B-9397-08002B2CF9AE}" pid="7" name="IBA|MASS_WEIGHT">
    <vt:lpwstr/>
  </property>
  <property fmtid="{D5CDD505-2E9C-101B-9397-08002B2CF9AE}" pid="8" name="IBA|ECO_DATE">
    <vt:lpwstr/>
  </property>
  <property fmtid="{D5CDD505-2E9C-101B-9397-08002B2CF9AE}" pid="9" name="Project Est Finish">
    <vt:lpwstr>12:00:00 AM</vt:lpwstr>
  </property>
  <property fmtid="{D5CDD505-2E9C-101B-9397-08002B2CF9AE}" pid="10" name="Document number">
    <vt:lpwstr>WD00078331</vt:lpwstr>
  </property>
  <property fmtid="{D5CDD505-2E9C-101B-9397-08002B2CF9AE}" pid="11" name="Project Description">
    <vt:lpwstr>Honeywell Fire Systems and System Sensor Americas VPD team</vt:lpwstr>
  </property>
  <property fmtid="{D5CDD505-2E9C-101B-9397-08002B2CF9AE}" pid="12" name="Context Creator">
    <vt:lpwstr>Creator, Project Link</vt:lpwstr>
  </property>
  <property fmtid="{D5CDD505-2E9C-101B-9397-08002B2CF9AE}" pid="13" name="RevisionInfo">
    <vt:lpwstr>-</vt:lpwstr>
  </property>
  <property fmtid="{D5CDD505-2E9C-101B-9397-08002B2CF9AE}" pid="14" name="Project Status Descr">
    <vt:lpwstr/>
  </property>
  <property fmtid="{D5CDD505-2E9C-101B-9397-08002B2CF9AE}" pid="15" name="Project Est Cost">
    <vt:lpwstr/>
  </property>
  <property fmtid="{D5CDD505-2E9C-101B-9397-08002B2CF9AE}" pid="16" name="Project State">
    <vt:lpwstr>Running</vt:lpwstr>
  </property>
  <property fmtid="{D5CDD505-2E9C-101B-9397-08002B2CF9AE}" pid="17" name="Project Est Work">
    <vt:lpwstr/>
  </property>
  <property fmtid="{D5CDD505-2E9C-101B-9397-08002B2CF9AE}" pid="18" name="Project Actual Cost">
    <vt:lpwstr/>
  </property>
  <property fmtid="{D5CDD505-2E9C-101B-9397-08002B2CF9AE}" pid="19" name="IBA|PROJECT_NO">
    <vt:lpwstr/>
  </property>
  <property fmtid="{D5CDD505-2E9C-101B-9397-08002B2CF9AE}" pid="20" name="Project Completion Date">
    <vt:lpwstr>12:00:00 AM</vt:lpwstr>
  </property>
  <property fmtid="{D5CDD505-2E9C-101B-9397-08002B2CF9AE}" pid="21" name="Project Risk Descr">
    <vt:lpwstr/>
  </property>
  <property fmtid="{D5CDD505-2E9C-101B-9397-08002B2CF9AE}" pid="22" name="Project Est Start">
    <vt:lpwstr>12:00:00 AM</vt:lpwstr>
  </property>
  <property fmtid="{D5CDD505-2E9C-101B-9397-08002B2CF9AE}" pid="23" name="Project Business Unit">
    <vt:lpwstr>Honeywell Fire Solutions</vt:lpwstr>
  </property>
  <property fmtid="{D5CDD505-2E9C-101B-9397-08002B2CF9AE}" pid="24" name="Project Actual Finish">
    <vt:lpwstr>12:00:00 AM</vt:lpwstr>
  </property>
  <property fmtid="{D5CDD505-2E9C-101B-9397-08002B2CF9AE}" pid="25" name="IBA|DESIGN_AUTHORITY">
    <vt:lpwstr/>
  </property>
  <property fmtid="{D5CDD505-2E9C-101B-9397-08002B2CF9AE}" pid="26" name="Project Budget">
    <vt:lpwstr>0</vt:lpwstr>
  </property>
  <property fmtid="{D5CDD505-2E9C-101B-9397-08002B2CF9AE}" pid="27" name="Context Create Timestamp">
    <vt:lpwstr>11/20/2014 10:00:31 AM</vt:lpwstr>
  </property>
  <property fmtid="{D5CDD505-2E9C-101B-9397-08002B2CF9AE}" pid="28" name="Project Site">
    <vt:lpwstr>St. Charles/Juarez/Northford</vt:lpwstr>
  </property>
  <property fmtid="{D5CDD505-2E9C-101B-9397-08002B2CF9AE}" pid="29" name="Type">
    <vt:lpwstr>UnControlled Document</vt:lpwstr>
  </property>
  <property fmtid="{D5CDD505-2E9C-101B-9397-08002B2CF9AE}" pid="30" name="IBA|MATERIAL">
    <vt:lpwstr/>
  </property>
  <property fmtid="{D5CDD505-2E9C-101B-9397-08002B2CF9AE}" pid="31" name="Project Plan State">
    <vt:lpwstr/>
  </property>
  <property fmtid="{D5CDD505-2E9C-101B-9397-08002B2CF9AE}" pid="32" name="IBA|CAD_DESCRIPTION">
    <vt:lpwstr/>
  </property>
  <property fmtid="{D5CDD505-2E9C-101B-9397-08002B2CF9AE}" pid="33" name="wtname">
    <vt:lpwstr>Hebrew Focal Point Rev 1</vt:lpwstr>
  </property>
  <property fmtid="{D5CDD505-2E9C-101B-9397-08002B2CF9AE}" pid="34" name="Project Owner">
    <vt:lpwstr>Dauskurdas,Ed</vt:lpwstr>
  </property>
  <property fmtid="{D5CDD505-2E9C-101B-9397-08002B2CF9AE}" pid="35" name="Project Scope">
    <vt:lpwstr/>
  </property>
  <property fmtid="{D5CDD505-2E9C-101B-9397-08002B2CF9AE}" pid="36" name="Project Actual Start">
    <vt:lpwstr>12:00:00 AM</vt:lpwstr>
  </property>
  <property fmtid="{D5CDD505-2E9C-101B-9397-08002B2CF9AE}" pid="37" name="organization">
    <vt:lpwstr>Honeywell</vt:lpwstr>
  </property>
  <property fmtid="{D5CDD505-2E9C-101B-9397-08002B2CF9AE}" pid="38" name="Project Initiation Date">
    <vt:lpwstr>11/20/2014 10:37:39 AM</vt:lpwstr>
  </property>
  <property fmtid="{D5CDD505-2E9C-101B-9397-08002B2CF9AE}" pid="39" name="IBA|ECO">
    <vt:lpwstr/>
  </property>
  <property fmtid="{D5CDD505-2E9C-101B-9397-08002B2CF9AE}" pid="40" name="Project Category">
    <vt:lpwstr>Administration</vt:lpwstr>
  </property>
  <property fmtid="{D5CDD505-2E9C-101B-9397-08002B2CF9AE}" pid="41" name="Project Type">
    <vt:lpwstr>Project</vt:lpwstr>
  </property>
  <property fmtid="{D5CDD505-2E9C-101B-9397-08002B2CF9AE}" pid="42" name="URL">
    <vt:lpwstr>https://acswindchill.honeywell.com/Windchill/servlet/WindchillGW/wt.fv.master.StandardMasterService/doDirectDownload/Hebrew%20Focal%20Point%20Rev%201.pptx?folderId=9610045401&amp;ft=FF&amp;userid=1170527&amp;adId=9614587311&amp;fileName=0000000205c148&amp;refsize=968192&amp;mime</vt:lpwstr>
  </property>
  <property fmtid="{D5CDD505-2E9C-101B-9397-08002B2CF9AE}" pid="43" name="Project Risk Status">
    <vt:lpwstr/>
  </property>
  <property fmtid="{D5CDD505-2E9C-101B-9397-08002B2CF9AE}" pid="44" name="Project Status">
    <vt:lpwstr/>
  </property>
  <property fmtid="{D5CDD505-2E9C-101B-9397-08002B2CF9AE}" pid="45" name="iterationObid">
    <vt:lpwstr>OR:wt.doc.WTDocument:9614587305</vt:lpwstr>
  </property>
  <property fmtid="{D5CDD505-2E9C-101B-9397-08002B2CF9AE}" pid="46" name="versionInfo">
    <vt:lpwstr>-.0</vt:lpwstr>
  </property>
  <property fmtid="{D5CDD505-2E9C-101B-9397-08002B2CF9AE}" pid="47" name="Context Last Modified Timestamp">
    <vt:lpwstr>10/28/2015 8:57:19 PM</vt:lpwstr>
  </property>
  <property fmtid="{D5CDD505-2E9C-101B-9397-08002B2CF9AE}" pid="48" name="Project Phase">
    <vt:lpwstr>Development</vt:lpwstr>
  </property>
  <property fmtid="{D5CDD505-2E9C-101B-9397-08002B2CF9AE}" pid="49" name="lifeCycleState">
    <vt:lpwstr>In Work</vt:lpwstr>
  </property>
  <property fmtid="{D5CDD505-2E9C-101B-9397-08002B2CF9AE}" pid="50" name="Project % Done">
    <vt:lpwstr/>
  </property>
  <property fmtid="{D5CDD505-2E9C-101B-9397-08002B2CF9AE}" pid="51" name="Context Number">
    <vt:lpwstr>N/A</vt:lpwstr>
  </property>
  <property fmtid="{D5CDD505-2E9C-101B-9397-08002B2CF9AE}" pid="52" name="context">
    <vt:lpwstr>HFS Americas VPD</vt:lpwstr>
  </property>
</Properties>
</file>