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embeddedFontLst>
    <p:embeddedFont>
      <p:font typeface="Raleway"/>
      <p:regular r:id="rId53"/>
      <p:bold r:id="rId54"/>
      <p:italic r:id="rId55"/>
      <p:boldItalic r:id="rId56"/>
    </p:embeddedFont>
    <p:embeddedFont>
      <p:font typeface="Arial Black"/>
      <p:regular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italic.fntdata"/><Relationship Id="rId10" Type="http://schemas.openxmlformats.org/officeDocument/2006/relationships/slide" Target="slides/slide5.xml"/><Relationship Id="rId54" Type="http://schemas.openxmlformats.org/officeDocument/2006/relationships/font" Target="fonts/Raleway-bold.fntdata"/><Relationship Id="rId13" Type="http://schemas.openxmlformats.org/officeDocument/2006/relationships/slide" Target="slides/slide8.xml"/><Relationship Id="rId57" Type="http://schemas.openxmlformats.org/officeDocument/2006/relationships/font" Target="fonts/ArialBlack-regular.fntdata"/><Relationship Id="rId12" Type="http://schemas.openxmlformats.org/officeDocument/2006/relationships/slide" Target="slides/slide7.xml"/><Relationship Id="rId56" Type="http://schemas.openxmlformats.org/officeDocument/2006/relationships/font" Target="fonts/Ralewa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1866900" y="190500"/>
            <a:ext cx="4800600" cy="7620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 name="Google Shape;31;p4"/>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722313" y="5486400"/>
            <a:ext cx="7659687" cy="1168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3600"/>
              <a:buFont typeface="Cambria"/>
              <a:buNone/>
              <a:defRPr b="0"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722313" y="3852863"/>
            <a:ext cx="6135687" cy="1633538"/>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C8B8A"/>
                </a:solidFill>
              </a:defRPr>
            </a:lvl1pPr>
            <a:lvl2pPr indent="-228600" lvl="1" marL="914400" algn="l">
              <a:spcBef>
                <a:spcPts val="360"/>
              </a:spcBef>
              <a:spcAft>
                <a:spcPts val="0"/>
              </a:spcAft>
              <a:buSzPts val="1800"/>
              <a:buNone/>
              <a:defRPr sz="1800">
                <a:solidFill>
                  <a:srgbClr val="8C8B8A"/>
                </a:solidFill>
              </a:defRPr>
            </a:lvl2pPr>
            <a:lvl3pPr indent="-228600" lvl="2" marL="1371600" algn="l">
              <a:spcBef>
                <a:spcPts val="320"/>
              </a:spcBef>
              <a:spcAft>
                <a:spcPts val="0"/>
              </a:spcAft>
              <a:buSzPts val="1600"/>
              <a:buNone/>
              <a:defRPr sz="1600">
                <a:solidFill>
                  <a:srgbClr val="8C8B8A"/>
                </a:solidFill>
              </a:defRPr>
            </a:lvl3pPr>
            <a:lvl4pPr indent="-228600" lvl="3" marL="1828800" algn="l">
              <a:spcBef>
                <a:spcPts val="280"/>
              </a:spcBef>
              <a:spcAft>
                <a:spcPts val="0"/>
              </a:spcAft>
              <a:buSzPts val="1400"/>
              <a:buNone/>
              <a:defRPr sz="1400">
                <a:solidFill>
                  <a:srgbClr val="8C8B8A"/>
                </a:solidFill>
              </a:defRPr>
            </a:lvl4pPr>
            <a:lvl5pPr indent="-228600" lvl="4" marL="2286000" algn="l">
              <a:spcBef>
                <a:spcPts val="280"/>
              </a:spcBef>
              <a:spcAft>
                <a:spcPts val="0"/>
              </a:spcAft>
              <a:buSzPts val="1400"/>
              <a:buNone/>
              <a:defRPr sz="1400">
                <a:solidFill>
                  <a:srgbClr val="8C8B8A"/>
                </a:solidFill>
              </a:defRPr>
            </a:lvl5pPr>
            <a:lvl6pPr indent="-228600" lvl="5" marL="2743200" algn="l">
              <a:spcBef>
                <a:spcPts val="280"/>
              </a:spcBef>
              <a:spcAft>
                <a:spcPts val="0"/>
              </a:spcAft>
              <a:buSzPts val="1400"/>
              <a:buNone/>
              <a:defRPr sz="1400">
                <a:solidFill>
                  <a:srgbClr val="8C8B8A"/>
                </a:solidFill>
              </a:defRPr>
            </a:lvl6pPr>
            <a:lvl7pPr indent="-228600" lvl="6" marL="3200400" algn="l">
              <a:spcBef>
                <a:spcPts val="280"/>
              </a:spcBef>
              <a:spcAft>
                <a:spcPts val="0"/>
              </a:spcAft>
              <a:buSzPts val="1400"/>
              <a:buNone/>
              <a:defRPr sz="1400">
                <a:solidFill>
                  <a:srgbClr val="8C8B8A"/>
                </a:solidFill>
              </a:defRPr>
            </a:lvl7pPr>
            <a:lvl8pPr indent="-228600" lvl="7" marL="3657600" algn="l">
              <a:spcBef>
                <a:spcPts val="280"/>
              </a:spcBef>
              <a:spcAft>
                <a:spcPts val="0"/>
              </a:spcAft>
              <a:buSzPts val="1400"/>
              <a:buNone/>
              <a:defRPr sz="1400">
                <a:solidFill>
                  <a:srgbClr val="8C8B8A"/>
                </a:solidFill>
              </a:defRPr>
            </a:lvl8pPr>
            <a:lvl9pPr indent="-228600" lvl="8" marL="4114800" algn="l">
              <a:spcBef>
                <a:spcPts val="280"/>
              </a:spcBef>
              <a:spcAft>
                <a:spcPts val="0"/>
              </a:spcAft>
              <a:buSzPts val="1400"/>
              <a:buNone/>
              <a:defRPr sz="1400">
                <a:solidFill>
                  <a:srgbClr val="8C8B8A"/>
                </a:solidFill>
              </a:defRPr>
            </a:lvl9pPr>
          </a:lstStyle>
          <a:p/>
        </p:txBody>
      </p:sp>
      <p:sp>
        <p:nvSpPr>
          <p:cNvPr id="37" name="Google Shape;37;p5"/>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6"/>
          <p:cNvSpPr txBox="1"/>
          <p:nvPr>
            <p:ph idx="2" type="body"/>
          </p:nvPr>
        </p:nvSpPr>
        <p:spPr>
          <a:xfrm>
            <a:off x="4419600" y="1536192"/>
            <a:ext cx="3657600" cy="4590288"/>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4" name="Google Shape;44;p6"/>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4572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0" name="Google Shape;50;p7"/>
          <p:cNvSpPr txBox="1"/>
          <p:nvPr>
            <p:ph idx="2" type="body"/>
          </p:nvPr>
        </p:nvSpPr>
        <p:spPr>
          <a:xfrm>
            <a:off x="4572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1" name="Google Shape;51;p7"/>
          <p:cNvSpPr txBox="1"/>
          <p:nvPr>
            <p:ph idx="3" type="body"/>
          </p:nvPr>
        </p:nvSpPr>
        <p:spPr>
          <a:xfrm>
            <a:off x="4419600" y="1535113"/>
            <a:ext cx="365760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1" sz="20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2" name="Google Shape;52;p7"/>
          <p:cNvSpPr txBox="1"/>
          <p:nvPr>
            <p:ph idx="4" type="body"/>
          </p:nvPr>
        </p:nvSpPr>
        <p:spPr>
          <a:xfrm>
            <a:off x="4419600" y="2174875"/>
            <a:ext cx="365760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3" name="Google Shape;53;p7"/>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6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04799" y="6096000"/>
            <a:ext cx="7772401" cy="609600"/>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9"/>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4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200"/>
              <a:buFont typeface="Cambria"/>
              <a:buNone/>
              <a:defRPr b="1" sz="22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0" y="0"/>
            <a:ext cx="8458200" cy="54864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0"/>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edureka.co/blog/what-is-microservices/"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jpg"/><Relationship Id="rId4"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jpg"/><Relationship Id="rId4"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s://github.com/OpenFeign/feig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drive.google.com/open?id=1CxVUCI4dKsheferXDzOUPYxIt_Xj9Ivf" TargetMode="External"/><Relationship Id="rId4" Type="http://schemas.openxmlformats.org/officeDocument/2006/relationships/hyperlink" Target="http://localhost:432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github.com/Netflix/Hystrix" TargetMode="External"/><Relationship Id="rId4" Type="http://schemas.openxmlformats.org/officeDocument/2006/relationships/hyperlink" Target="http://4.bp.blogspot.com/-VTeXgsyIk-o/VprUTMe9PqI/AAAAAAAAWVs/JZ_9TyPeCJA/s1600/HystrixDashboard.png" TargetMode="External"/><Relationship Id="rId5" Type="http://schemas.openxmlformats.org/officeDocument/2006/relationships/hyperlink" Target="http://www.java-allandsundry.com/2016/01/spring-cloud-with-turbine.html#viewSource" TargetMode="External"/><Relationship Id="rId6" Type="http://schemas.openxmlformats.org/officeDocument/2006/relationships/hyperlink" Target="http://4.bp.blogspot.com/-VTeXgsyIk-o/VprUTMe9PqI/AAAAAAAAWVs/JZ_9TyPeCJA/s1600/HystrixDashboard.png" TargetMode="External"/><Relationship Id="rId7" Type="http://schemas.openxmlformats.org/officeDocument/2006/relationships/hyperlink" Target="http://4.bp.blogspot.com/-VTeXgsyIk-o/VprUTMe9PqI/AAAAAAAAWVs/JZ_9TyPeCJA/s1600/HystrixDashboard.p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600"/>
              <a:buFont typeface="Cambria"/>
              <a:buNone/>
            </a:pPr>
            <a:r>
              <a:rPr lang="en-US"/>
              <a:t>Spring MicroServices</a:t>
            </a:r>
            <a:endParaRPr/>
          </a:p>
        </p:txBody>
      </p:sp>
      <p:sp>
        <p:nvSpPr>
          <p:cNvPr id="91" name="Google Shape;91;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Without Discovery</a:t>
            </a:r>
            <a:endParaRPr sz="5940"/>
          </a:p>
        </p:txBody>
      </p:sp>
      <p:sp>
        <p:nvSpPr>
          <p:cNvPr id="148" name="Google Shape;148;p22"/>
          <p:cNvSpPr txBox="1"/>
          <p:nvPr>
            <p:ph idx="1" type="subTitle"/>
          </p:nvPr>
        </p:nvSpPr>
        <p:spPr>
          <a:xfrm>
            <a:off x="685800" y="4953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49" name="Google Shape;149;p22"/>
          <p:cNvPicPr preferRelativeResize="0"/>
          <p:nvPr/>
        </p:nvPicPr>
        <p:blipFill rotWithShape="1">
          <a:blip r:embed="rId3">
            <a:alphaModFix/>
          </a:blip>
          <a:srcRect b="0" l="0" r="0" t="0"/>
          <a:stretch/>
        </p:blipFill>
        <p:spPr>
          <a:xfrm>
            <a:off x="198120" y="1219200"/>
            <a:ext cx="8092956" cy="327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How Services Registry/Discovery works?</a:t>
            </a:r>
            <a:endParaRPr sz="3600"/>
          </a:p>
        </p:txBody>
      </p:sp>
      <p:sp>
        <p:nvSpPr>
          <p:cNvPr id="155" name="Google Shape;155;p2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56" name="Google Shape;156;p23"/>
          <p:cNvPicPr preferRelativeResize="0"/>
          <p:nvPr/>
        </p:nvPicPr>
        <p:blipFill rotWithShape="1">
          <a:blip r:embed="rId3">
            <a:alphaModFix/>
          </a:blip>
          <a:srcRect b="0" l="0" r="0" t="0"/>
          <a:stretch/>
        </p:blipFill>
        <p:spPr>
          <a:xfrm>
            <a:off x="381000" y="1447800"/>
            <a:ext cx="7798127" cy="44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Advantages of Service Registry/Discovery</a:t>
            </a:r>
            <a:endParaRPr sz="4000"/>
          </a:p>
        </p:txBody>
      </p:sp>
      <p:sp>
        <p:nvSpPr>
          <p:cNvPr id="162" name="Google Shape;162;p24"/>
          <p:cNvSpPr/>
          <p:nvPr/>
        </p:nvSpPr>
        <p:spPr>
          <a:xfrm>
            <a:off x="152400" y="762000"/>
            <a:ext cx="8839200" cy="47951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Microservices – Deployment, Registry &amp; Discovery</a:t>
            </a:r>
            <a:endParaRPr sz="24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Scalable - number of instances on which a Microservice can change, dynamically</a:t>
            </a:r>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 Number of instances can change auto-scaling, failures, and Software/Hardware upgrades.</a:t>
            </a:r>
            <a:endParaRPr/>
          </a:p>
          <a:p>
            <a:pPr indent="0" lvl="0" marL="0" marR="0" rtl="0" algn="l">
              <a:spcBef>
                <a:spcPts val="640"/>
              </a:spcBef>
              <a:spcAft>
                <a:spcPts val="0"/>
              </a:spcAft>
              <a:buNone/>
            </a:pPr>
            <a:r>
              <a:rPr lang="en-US" sz="3200">
                <a:solidFill>
                  <a:srgbClr val="8C8B8A"/>
                </a:solidFill>
                <a:latin typeface="Calibri"/>
                <a:ea typeface="Calibri"/>
                <a:cs typeface="Calibri"/>
                <a:sym typeface="Calibri"/>
              </a:rPr>
              <a:t>----</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Eureka Client and Eureka Server(provided by Spring Cloud Netflix OSS) are used  for Service Registry &amp; Discovery</a:t>
            </a:r>
            <a:endParaRPr sz="3200">
              <a:solidFill>
                <a:srgbClr val="8C8B8A"/>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ctrTitle"/>
          </p:nvPr>
        </p:nvSpPr>
        <p:spPr>
          <a:xfrm>
            <a:off x="6926" y="152401"/>
            <a:ext cx="101276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Netflix OSS Tools </a:t>
            </a:r>
            <a:r>
              <a:rPr lang="en-US" sz="2400"/>
              <a:t>- </a:t>
            </a:r>
            <a:r>
              <a:rPr lang="en-US" sz="4000"/>
              <a:t>MicroService Architecture</a:t>
            </a:r>
            <a:endParaRPr sz="4000"/>
          </a:p>
        </p:txBody>
      </p:sp>
      <p:pic>
        <p:nvPicPr>
          <p:cNvPr id="168" name="Google Shape;168;p25"/>
          <p:cNvPicPr preferRelativeResize="0"/>
          <p:nvPr/>
        </p:nvPicPr>
        <p:blipFill rotWithShape="1">
          <a:blip r:embed="rId3">
            <a:alphaModFix/>
          </a:blip>
          <a:srcRect b="0" l="0" r="0" t="0"/>
          <a:stretch/>
        </p:blipFill>
        <p:spPr>
          <a:xfrm>
            <a:off x="152400" y="1524000"/>
            <a:ext cx="8607308" cy="5181600"/>
          </a:xfrm>
          <a:prstGeom prst="rect">
            <a:avLst/>
          </a:prstGeom>
          <a:noFill/>
          <a:ln>
            <a:noFill/>
          </a:ln>
        </p:spPr>
      </p:pic>
      <p:sp>
        <p:nvSpPr>
          <p:cNvPr id="169" name="Google Shape;169;p25"/>
          <p:cNvSpPr txBox="1"/>
          <p:nvPr/>
        </p:nvSpPr>
        <p:spPr>
          <a:xfrm>
            <a:off x="15240" y="939225"/>
            <a:ext cx="84582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8C8B8A"/>
                </a:solidFill>
                <a:latin typeface="Calibri"/>
                <a:ea typeface="Calibri"/>
                <a:cs typeface="Calibri"/>
                <a:sym typeface="Calibri"/>
              </a:rPr>
              <a:t>Below are Netflix OSS Tools used in MicroServices Architectures</a:t>
            </a:r>
            <a:endParaRPr sz="2000">
              <a:solidFill>
                <a:srgbClr val="8C8B8A"/>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nvSpPr>
        <p:spPr>
          <a:xfrm>
            <a:off x="220850" y="457200"/>
            <a:ext cx="8770749" cy="887422"/>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Traditional application </a:t>
            </a:r>
            <a:endParaRPr/>
          </a:p>
          <a:p>
            <a:pPr indent="0" lvl="0" marL="12700" marR="0" rtl="0" algn="l">
              <a:lnSpc>
                <a:spcPct val="100000"/>
              </a:lnSpc>
              <a:spcBef>
                <a:spcPts val="100"/>
              </a:spcBef>
              <a:spcAft>
                <a:spcPts val="0"/>
              </a:spcAft>
              <a:buNone/>
            </a:pPr>
            <a:r>
              <a:rPr lang="en-US" sz="2800">
                <a:solidFill>
                  <a:schemeClr val="dk1"/>
                </a:solidFill>
                <a:latin typeface="Arial"/>
                <a:ea typeface="Arial"/>
                <a:cs typeface="Arial"/>
                <a:sym typeface="Arial"/>
              </a:rPr>
              <a:t>(without Service Registry/ Discovery)</a:t>
            </a:r>
            <a:endParaRPr sz="2800">
              <a:solidFill>
                <a:schemeClr val="dk1"/>
              </a:solidFill>
              <a:latin typeface="Arial"/>
              <a:ea typeface="Arial"/>
              <a:cs typeface="Arial"/>
              <a:sym typeface="Arial"/>
            </a:endParaRPr>
          </a:p>
        </p:txBody>
      </p:sp>
      <p:sp>
        <p:nvSpPr>
          <p:cNvPr id="175" name="Google Shape;175;p26"/>
          <p:cNvSpPr txBox="1"/>
          <p:nvPr/>
        </p:nvSpPr>
        <p:spPr>
          <a:xfrm>
            <a:off x="384724" y="1553266"/>
            <a:ext cx="8050530" cy="96847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lang="en-US" sz="1800">
                <a:solidFill>
                  <a:schemeClr val="dk1"/>
                </a:solidFill>
                <a:latin typeface="Arial"/>
                <a:ea typeface="Arial"/>
                <a:cs typeface="Arial"/>
                <a:sym typeface="Arial"/>
              </a:rPr>
              <a:t>To perform communication between services we need know the location of the  service(port, host). In traditional applications it's a simple task because services  run in a fixed and known location.</a:t>
            </a:r>
            <a:endParaRPr sz="1800">
              <a:solidFill>
                <a:schemeClr val="dk1"/>
              </a:solidFill>
              <a:latin typeface="Arial"/>
              <a:ea typeface="Arial"/>
              <a:cs typeface="Arial"/>
              <a:sym typeface="Arial"/>
            </a:endParaRPr>
          </a:p>
        </p:txBody>
      </p:sp>
      <p:sp>
        <p:nvSpPr>
          <p:cNvPr id="176" name="Google Shape;176;p26"/>
          <p:cNvSpPr/>
          <p:nvPr/>
        </p:nvSpPr>
        <p:spPr>
          <a:xfrm>
            <a:off x="1804922" y="3294061"/>
            <a:ext cx="5774113" cy="29865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nvSpPr>
        <p:spPr>
          <a:xfrm>
            <a:off x="384725" y="671767"/>
            <a:ext cx="3029585"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Modern application</a:t>
            </a:r>
            <a:endParaRPr sz="2800">
              <a:solidFill>
                <a:schemeClr val="dk1"/>
              </a:solidFill>
              <a:latin typeface="Arial"/>
              <a:ea typeface="Arial"/>
              <a:cs typeface="Arial"/>
              <a:sym typeface="Arial"/>
            </a:endParaRPr>
          </a:p>
        </p:txBody>
      </p:sp>
      <p:sp>
        <p:nvSpPr>
          <p:cNvPr id="182" name="Google Shape;182;p27"/>
          <p:cNvSpPr txBox="1"/>
          <p:nvPr/>
        </p:nvSpPr>
        <p:spPr>
          <a:xfrm>
            <a:off x="384725" y="1568469"/>
            <a:ext cx="7820025" cy="1962589"/>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lang="en-US" sz="1800">
                <a:solidFill>
                  <a:schemeClr val="dk1"/>
                </a:solidFill>
                <a:latin typeface="Arial"/>
                <a:ea typeface="Arial"/>
                <a:cs typeface="Arial"/>
                <a:sym typeface="Arial"/>
              </a:rPr>
              <a:t>In modern applications the services are running in a dynamic enviroment. A  service can have N instances running in N different machines. In this case, to  know host and port of each service manually is very painful.</a:t>
            </a:r>
            <a:endParaRPr sz="1800">
              <a:solidFill>
                <a:schemeClr val="dk1"/>
              </a:solidFill>
              <a:latin typeface="Arial"/>
              <a:ea typeface="Arial"/>
              <a:cs typeface="Arial"/>
              <a:sym typeface="Arial"/>
            </a:endParaRPr>
          </a:p>
          <a:p>
            <a:pPr indent="0" lvl="0" marL="12700" marR="5080" rtl="0" algn="l">
              <a:lnSpc>
                <a:spcPct val="114599"/>
              </a:lnSpc>
              <a:spcBef>
                <a:spcPts val="100"/>
              </a:spcBef>
              <a:spcAft>
                <a:spcPts val="0"/>
              </a:spcAft>
              <a:buNone/>
            </a:pPr>
            <a:r>
              <a:t/>
            </a:r>
            <a:endParaRPr sz="1800">
              <a:solidFill>
                <a:schemeClr val="dk1"/>
              </a:solidFill>
              <a:latin typeface="Arial"/>
              <a:ea typeface="Arial"/>
              <a:cs typeface="Arial"/>
              <a:sym typeface="Arial"/>
            </a:endParaRPr>
          </a:p>
          <a:p>
            <a:pPr indent="0" lvl="0" marL="12700" marR="5080" rtl="0" algn="l">
              <a:lnSpc>
                <a:spcPct val="114599"/>
              </a:lnSpc>
              <a:spcBef>
                <a:spcPts val="100"/>
              </a:spcBef>
              <a:spcAft>
                <a:spcPts val="0"/>
              </a:spcAft>
              <a:buNone/>
            </a:pPr>
            <a:r>
              <a:rPr lang="en-US" sz="1800">
                <a:solidFill>
                  <a:schemeClr val="dk1"/>
                </a:solidFill>
                <a:latin typeface="Arial"/>
                <a:ea typeface="Arial"/>
                <a:cs typeface="Arial"/>
                <a:sym typeface="Arial"/>
              </a:rPr>
              <a:t>Even though you know manually </a:t>
            </a:r>
            <a:endParaRPr/>
          </a:p>
          <a:p>
            <a:pPr indent="0" lvl="0" marL="12700" marR="5080" rtl="0" algn="l">
              <a:lnSpc>
                <a:spcPct val="114599"/>
              </a:lnSpc>
              <a:spcBef>
                <a:spcPts val="100"/>
              </a:spcBef>
              <a:spcAft>
                <a:spcPts val="0"/>
              </a:spcAft>
              <a:buNone/>
            </a:pPr>
            <a:r>
              <a:rPr lang="en-US" sz="1800">
                <a:solidFill>
                  <a:schemeClr val="dk1"/>
                </a:solidFill>
                <a:latin typeface="Arial"/>
                <a:ea typeface="Arial"/>
                <a:cs typeface="Arial"/>
                <a:sym typeface="Arial"/>
              </a:rPr>
              <a:t>that is subject to change, during run time.</a:t>
            </a:r>
            <a:endParaRPr sz="1800">
              <a:solidFill>
                <a:schemeClr val="dk1"/>
              </a:solidFill>
              <a:latin typeface="Arial"/>
              <a:ea typeface="Arial"/>
              <a:cs typeface="Arial"/>
              <a:sym typeface="Arial"/>
            </a:endParaRPr>
          </a:p>
        </p:txBody>
      </p:sp>
      <p:sp>
        <p:nvSpPr>
          <p:cNvPr id="183" name="Google Shape;183;p27"/>
          <p:cNvSpPr/>
          <p:nvPr/>
        </p:nvSpPr>
        <p:spPr>
          <a:xfrm>
            <a:off x="5550388" y="2816161"/>
            <a:ext cx="2733444" cy="37009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84724" y="612826"/>
            <a:ext cx="45682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The problem</a:t>
            </a:r>
            <a:endParaRPr/>
          </a:p>
        </p:txBody>
      </p:sp>
      <p:sp>
        <p:nvSpPr>
          <p:cNvPr id="189" name="Google Shape;189;p28"/>
          <p:cNvSpPr/>
          <p:nvPr/>
        </p:nvSpPr>
        <p:spPr>
          <a:xfrm>
            <a:off x="3581400" y="533400"/>
            <a:ext cx="4889365" cy="60953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04800" y="285130"/>
            <a:ext cx="54826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Service discovery</a:t>
            </a:r>
            <a:endParaRPr/>
          </a:p>
        </p:txBody>
      </p:sp>
      <p:sp>
        <p:nvSpPr>
          <p:cNvPr id="195" name="Google Shape;195;p29"/>
          <p:cNvSpPr/>
          <p:nvPr/>
        </p:nvSpPr>
        <p:spPr>
          <a:xfrm>
            <a:off x="1066800" y="990600"/>
            <a:ext cx="6884989" cy="57022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84725" y="612826"/>
            <a:ext cx="5863675"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Service registry</a:t>
            </a:r>
            <a:endParaRPr/>
          </a:p>
        </p:txBody>
      </p:sp>
      <p:sp>
        <p:nvSpPr>
          <p:cNvPr id="201" name="Google Shape;201;p30"/>
          <p:cNvSpPr/>
          <p:nvPr/>
        </p:nvSpPr>
        <p:spPr>
          <a:xfrm>
            <a:off x="1992516" y="1536629"/>
            <a:ext cx="3905358" cy="43364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nvSpPr>
        <p:spPr>
          <a:xfrm>
            <a:off x="384725" y="671767"/>
            <a:ext cx="1445895" cy="44371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800">
                <a:solidFill>
                  <a:schemeClr val="dk1"/>
                </a:solidFill>
                <a:latin typeface="Arial"/>
                <a:ea typeface="Arial"/>
                <a:cs typeface="Arial"/>
                <a:sym typeface="Arial"/>
              </a:rPr>
              <a:t>Eureka...</a:t>
            </a:r>
            <a:endParaRPr sz="2800">
              <a:solidFill>
                <a:schemeClr val="dk1"/>
              </a:solidFill>
              <a:latin typeface="Arial"/>
              <a:ea typeface="Arial"/>
              <a:cs typeface="Arial"/>
              <a:sym typeface="Arial"/>
            </a:endParaRPr>
          </a:p>
        </p:txBody>
      </p:sp>
      <p:sp>
        <p:nvSpPr>
          <p:cNvPr id="207" name="Google Shape;207;p31"/>
          <p:cNvSpPr txBox="1"/>
          <p:nvPr/>
        </p:nvSpPr>
        <p:spPr>
          <a:xfrm>
            <a:off x="384725" y="1568469"/>
            <a:ext cx="8188959" cy="968470"/>
          </a:xfrm>
          <a:prstGeom prst="rect">
            <a:avLst/>
          </a:prstGeom>
          <a:noFill/>
          <a:ln>
            <a:noFill/>
          </a:ln>
        </p:spPr>
        <p:txBody>
          <a:bodyPr anchorCtr="0" anchor="t" bIns="0" lIns="0" spcFirstLastPara="1" rIns="0" wrap="square" tIns="12700">
            <a:noAutofit/>
          </a:bodyPr>
          <a:lstStyle/>
          <a:p>
            <a:pPr indent="0" lvl="0" marL="12700" marR="5080" rtl="0" algn="l">
              <a:lnSpc>
                <a:spcPct val="114599"/>
              </a:lnSpc>
              <a:spcBef>
                <a:spcPts val="0"/>
              </a:spcBef>
              <a:spcAft>
                <a:spcPts val="0"/>
              </a:spcAft>
              <a:buNone/>
            </a:pPr>
            <a:r>
              <a:rPr i="1" lang="en-US" sz="1800">
                <a:solidFill>
                  <a:schemeClr val="dk1"/>
                </a:solidFill>
                <a:latin typeface="Trebuchet MS"/>
                <a:ea typeface="Trebuchet MS"/>
                <a:cs typeface="Trebuchet MS"/>
                <a:sym typeface="Trebuchet MS"/>
              </a:rPr>
              <a:t>“Eureka is a REST (Representational State Transfer) based service that is primarily  used in the AWS cloud for locating services for the purpose of load balancing and  failover of middle-tier servers.”</a:t>
            </a:r>
            <a:endParaRPr sz="1800">
              <a:solidFill>
                <a:schemeClr val="dk1"/>
              </a:solidFill>
              <a:latin typeface="Trebuchet MS"/>
              <a:ea typeface="Trebuchet MS"/>
              <a:cs typeface="Trebuchet MS"/>
              <a:sym typeface="Trebuchet MS"/>
            </a:endParaRPr>
          </a:p>
        </p:txBody>
      </p:sp>
      <p:pic>
        <p:nvPicPr>
          <p:cNvPr id="208" name="Google Shape;208;p31"/>
          <p:cNvPicPr preferRelativeResize="0"/>
          <p:nvPr/>
        </p:nvPicPr>
        <p:blipFill rotWithShape="1">
          <a:blip r:embed="rId3">
            <a:alphaModFix/>
          </a:blip>
          <a:srcRect b="0" l="0" r="0" t="0"/>
          <a:stretch/>
        </p:blipFill>
        <p:spPr>
          <a:xfrm>
            <a:off x="744664" y="2667000"/>
            <a:ext cx="7469080"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Shopping System without MicroService</a:t>
            </a:r>
            <a:endParaRPr sz="3600"/>
          </a:p>
        </p:txBody>
      </p:sp>
      <p:sp>
        <p:nvSpPr>
          <p:cNvPr id="97" name="Google Shape;97;p14"/>
          <p:cNvSpPr txBox="1"/>
          <p:nvPr>
            <p:ph idx="1" type="subTitle"/>
          </p:nvPr>
        </p:nvSpPr>
        <p:spPr>
          <a:xfrm>
            <a:off x="381000" y="990600"/>
            <a:ext cx="80772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this architecture we are using Monolith architecture i.e. all collaborating components combine all in one application.</a:t>
            </a:r>
            <a:endParaRPr/>
          </a:p>
          <a:p>
            <a:pPr indent="0" lvl="0" marL="0" rtl="0" algn="l">
              <a:spcBef>
                <a:spcPts val="0"/>
              </a:spcBef>
              <a:spcAft>
                <a:spcPts val="0"/>
              </a:spcAft>
              <a:buSzPts val="2000"/>
              <a:buNone/>
            </a:pPr>
            <a:r>
              <a:t/>
            </a:r>
            <a:endParaRPr/>
          </a:p>
          <a:p>
            <a:pPr indent="0" lvl="0" marL="0" rtl="0" algn="l">
              <a:spcBef>
                <a:spcPts val="0"/>
              </a:spcBef>
              <a:spcAft>
                <a:spcPts val="0"/>
              </a:spcAft>
              <a:buSzPts val="2000"/>
              <a:buNone/>
            </a:pPr>
            <a:r>
              <a:rPr lang="en-US" sz="1800" u="sng">
                <a:solidFill>
                  <a:schemeClr val="hlink"/>
                </a:solidFill>
                <a:latin typeface="Arial"/>
                <a:ea typeface="Arial"/>
                <a:cs typeface="Arial"/>
                <a:sym typeface="Arial"/>
                <a:hlinkClick r:id="rId3"/>
              </a:rPr>
              <a:t>https://www.edureka.co/blog/what-is-microservices/</a:t>
            </a:r>
            <a:endParaRPr sz="1800"/>
          </a:p>
        </p:txBody>
      </p:sp>
      <p:pic>
        <p:nvPicPr>
          <p:cNvPr id="98" name="Google Shape;98;p14"/>
          <p:cNvPicPr preferRelativeResize="0"/>
          <p:nvPr/>
        </p:nvPicPr>
        <p:blipFill rotWithShape="1">
          <a:blip r:embed="rId4">
            <a:alphaModFix/>
          </a:blip>
          <a:srcRect b="0" l="0" r="0" t="0"/>
          <a:stretch/>
        </p:blipFill>
        <p:spPr>
          <a:xfrm>
            <a:off x="1600200" y="2607898"/>
            <a:ext cx="5181600" cy="33928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84725" y="258883"/>
            <a:ext cx="7249159"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server with Spring Cloud configuration</a:t>
            </a:r>
            <a:endParaRPr/>
          </a:p>
        </p:txBody>
      </p:sp>
      <p:sp>
        <p:nvSpPr>
          <p:cNvPr id="214" name="Google Shape;214;p32"/>
          <p:cNvSpPr/>
          <p:nvPr/>
        </p:nvSpPr>
        <p:spPr>
          <a:xfrm>
            <a:off x="311697" y="1536630"/>
            <a:ext cx="4737515" cy="19900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32"/>
          <p:cNvSpPr/>
          <p:nvPr/>
        </p:nvSpPr>
        <p:spPr>
          <a:xfrm>
            <a:off x="2291546" y="3012261"/>
            <a:ext cx="6362687" cy="28447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81000" y="228600"/>
            <a:ext cx="7366010"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server dashboard</a:t>
            </a:r>
            <a:endParaRPr/>
          </a:p>
        </p:txBody>
      </p:sp>
      <p:sp>
        <p:nvSpPr>
          <p:cNvPr id="221" name="Google Shape;221;p33"/>
          <p:cNvSpPr/>
          <p:nvPr/>
        </p:nvSpPr>
        <p:spPr>
          <a:xfrm>
            <a:off x="381000" y="914400"/>
            <a:ext cx="8001000" cy="556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84724" y="612826"/>
            <a:ext cx="73114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Eureka client configuration</a:t>
            </a:r>
            <a:endParaRPr/>
          </a:p>
        </p:txBody>
      </p:sp>
      <p:sp>
        <p:nvSpPr>
          <p:cNvPr id="227" name="Google Shape;227;p34"/>
          <p:cNvSpPr/>
          <p:nvPr/>
        </p:nvSpPr>
        <p:spPr>
          <a:xfrm>
            <a:off x="311699" y="1480729"/>
            <a:ext cx="4533890" cy="23113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34"/>
          <p:cNvSpPr/>
          <p:nvPr/>
        </p:nvSpPr>
        <p:spPr>
          <a:xfrm>
            <a:off x="4063191" y="3259694"/>
            <a:ext cx="4486240" cy="29717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84725" y="258883"/>
            <a:ext cx="5850255"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When you run the client application...</a:t>
            </a:r>
            <a:endParaRPr/>
          </a:p>
        </p:txBody>
      </p:sp>
      <p:sp>
        <p:nvSpPr>
          <p:cNvPr id="234" name="Google Shape;234;p35"/>
          <p:cNvSpPr/>
          <p:nvPr/>
        </p:nvSpPr>
        <p:spPr>
          <a:xfrm>
            <a:off x="494924" y="1923230"/>
            <a:ext cx="8337358" cy="25918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84724" y="612826"/>
            <a:ext cx="7540076" cy="72071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Show all instances registered</a:t>
            </a:r>
            <a:endParaRPr/>
          </a:p>
        </p:txBody>
      </p:sp>
      <p:sp>
        <p:nvSpPr>
          <p:cNvPr id="240" name="Google Shape;240;p36"/>
          <p:cNvSpPr/>
          <p:nvPr/>
        </p:nvSpPr>
        <p:spPr>
          <a:xfrm>
            <a:off x="1481497" y="1536630"/>
            <a:ext cx="6747936" cy="4555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84725" y="258883"/>
            <a:ext cx="6741159" cy="1428596"/>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Consuming a service registered on Eureka</a:t>
            </a:r>
            <a:endParaRPr/>
          </a:p>
        </p:txBody>
      </p:sp>
      <p:sp>
        <p:nvSpPr>
          <p:cNvPr id="246" name="Google Shape;246;p37"/>
          <p:cNvSpPr/>
          <p:nvPr/>
        </p:nvSpPr>
        <p:spPr>
          <a:xfrm>
            <a:off x="311687" y="1536614"/>
            <a:ext cx="6600799" cy="13080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37"/>
          <p:cNvSpPr/>
          <p:nvPr/>
        </p:nvSpPr>
        <p:spPr>
          <a:xfrm>
            <a:off x="2696119" y="3199827"/>
            <a:ext cx="5734038" cy="19049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84724" y="-95060"/>
            <a:ext cx="3721100" cy="2136482"/>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chemeClr val="dk2"/>
              </a:buClr>
              <a:buSzPts val="4600"/>
              <a:buFont typeface="Cambria"/>
              <a:buNone/>
            </a:pPr>
            <a:r>
              <a:rPr lang="en-US"/>
              <a:t>Load balancing request</a:t>
            </a:r>
            <a:endParaRPr/>
          </a:p>
        </p:txBody>
      </p:sp>
      <p:sp>
        <p:nvSpPr>
          <p:cNvPr id="253" name="Google Shape;253;p38"/>
          <p:cNvSpPr/>
          <p:nvPr/>
        </p:nvSpPr>
        <p:spPr>
          <a:xfrm>
            <a:off x="311699" y="1536634"/>
            <a:ext cx="7620759" cy="27151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38"/>
          <p:cNvSpPr/>
          <p:nvPr/>
        </p:nvSpPr>
        <p:spPr>
          <a:xfrm>
            <a:off x="1189322" y="3467426"/>
            <a:ext cx="7453834" cy="26243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is Load Balancing?</a:t>
            </a:r>
            <a:endParaRPr sz="5940"/>
          </a:p>
        </p:txBody>
      </p:sp>
      <p:sp>
        <p:nvSpPr>
          <p:cNvPr id="260" name="Google Shape;260;p39"/>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61" name="Google Shape;261;p39"/>
          <p:cNvSpPr/>
          <p:nvPr/>
        </p:nvSpPr>
        <p:spPr>
          <a:xfrm>
            <a:off x="152400" y="834240"/>
            <a:ext cx="8077200" cy="55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Load Balancing is the mechanism in which the incoming requets need to get distributed among all available instances of a microservice.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This improves response time, and availability(when an instance does down during maintenance)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There are two types of Load Balancing Client side and Proxy Load Balancing.</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endParaRPr sz="5940"/>
          </a:p>
        </p:txBody>
      </p:sp>
      <p:sp>
        <p:nvSpPr>
          <p:cNvPr id="267" name="Google Shape;267;p40"/>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sp>
        <p:nvSpPr>
          <p:cNvPr id="268" name="Google Shape;268;p40"/>
          <p:cNvSpPr/>
          <p:nvPr/>
        </p:nvSpPr>
        <p:spPr>
          <a:xfrm>
            <a:off x="152400" y="834240"/>
            <a:ext cx="80772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Microservice environment we will be using Client Side Load Balancing Solution(Ribbon)</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Client-side Load Balancing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Each service typically deployed as multiple instances for fault tolerance and load sharing. But there is problem how to decide which instance to use?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Implementing Client-Side Load Balancing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We will use Netflix Ribbon, it provide several algorithm for Client-Side Load Balancing. Spring provide smart </a:t>
            </a:r>
            <a:r>
              <a:rPr b="1" lang="en-US" sz="2400">
                <a:solidFill>
                  <a:schemeClr val="dk1"/>
                </a:solidFill>
                <a:latin typeface="Calibri"/>
                <a:ea typeface="Calibri"/>
                <a:cs typeface="Calibri"/>
                <a:sym typeface="Calibri"/>
              </a:rPr>
              <a:t>RestTemplate </a:t>
            </a:r>
            <a:r>
              <a:rPr lang="en-US" sz="2400">
                <a:solidFill>
                  <a:schemeClr val="dk1"/>
                </a:solidFill>
                <a:latin typeface="Calibri"/>
                <a:ea typeface="Calibri"/>
                <a:cs typeface="Calibri"/>
                <a:sym typeface="Calibri"/>
              </a:rPr>
              <a:t>for service discovery and load balancing by using </a:t>
            </a:r>
            <a:r>
              <a:rPr b="1" i="1" lang="en-US" sz="2400">
                <a:solidFill>
                  <a:schemeClr val="dk1"/>
                </a:solidFill>
                <a:latin typeface="Calibri"/>
                <a:ea typeface="Calibri"/>
                <a:cs typeface="Calibri"/>
                <a:sym typeface="Calibri"/>
              </a:rPr>
              <a:t>@LoadBalanced </a:t>
            </a:r>
            <a:r>
              <a:rPr lang="en-US" sz="2400">
                <a:solidFill>
                  <a:schemeClr val="dk1"/>
                </a:solidFill>
                <a:latin typeface="Calibri"/>
                <a:ea typeface="Calibri"/>
                <a:cs typeface="Calibri"/>
                <a:sym typeface="Calibri"/>
              </a:rPr>
              <a:t>annotation with </a:t>
            </a:r>
            <a:r>
              <a:rPr b="1" lang="en-US" sz="2400">
                <a:solidFill>
                  <a:schemeClr val="dk1"/>
                </a:solidFill>
                <a:latin typeface="Calibri"/>
                <a:ea typeface="Calibri"/>
                <a:cs typeface="Calibri"/>
                <a:sym typeface="Calibri"/>
              </a:rPr>
              <a:t>RestTemplate </a:t>
            </a:r>
            <a:r>
              <a:rPr lang="en-US" sz="2400">
                <a:solidFill>
                  <a:schemeClr val="dk1"/>
                </a:solidFill>
                <a:latin typeface="Calibri"/>
                <a:ea typeface="Calibri"/>
                <a:cs typeface="Calibri"/>
                <a:sym typeface="Calibri"/>
              </a:rPr>
              <a:t>instance.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sp>
        <p:nvSpPr>
          <p:cNvPr id="274" name="Google Shape;274;p41"/>
          <p:cNvSpPr/>
          <p:nvPr/>
        </p:nvSpPr>
        <p:spPr>
          <a:xfrm>
            <a:off x="609600" y="834241"/>
            <a:ext cx="7467600" cy="46166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Enable Ribbon in POM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&lt;artifactId&gt;spring-cloud-starter-ribbon&lt;/artifactId&gt;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Enable Ribbon in Code</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@FeignClient(name="forex-service")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@RibbonClient(name="forex-service")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public interface CurrencyExchangeServiceProxy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Configure the instances in application.properties: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forex-service.ribbon.listOfServers=localhost:8000,localhost:8001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ctrTitle"/>
          </p:nvPr>
        </p:nvSpPr>
        <p:spPr>
          <a:xfrm>
            <a:off x="-15240" y="15240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3600"/>
              <a:t>Advantages of MicroServices</a:t>
            </a:r>
            <a:endParaRPr sz="3600"/>
          </a:p>
        </p:txBody>
      </p:sp>
      <p:sp>
        <p:nvSpPr>
          <p:cNvPr id="104" name="Google Shape;104;p15"/>
          <p:cNvSpPr txBox="1"/>
          <p:nvPr>
            <p:ph idx="1" type="subTitle"/>
          </p:nvPr>
        </p:nvSpPr>
        <p:spPr>
          <a:xfrm>
            <a:off x="838200" y="990600"/>
            <a:ext cx="7315200" cy="228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i="1" lang="en-US"/>
              <a:t>Loose Coupling</a:t>
            </a:r>
            <a:r>
              <a:rPr lang="en-US"/>
              <a:t>– Application build from collaboration services or processes, so any process change without effecting another processes.</a:t>
            </a:r>
            <a:endParaRPr/>
          </a:p>
          <a:p>
            <a:pPr indent="0" lvl="0" marL="0" rtl="0" algn="l">
              <a:spcBef>
                <a:spcPts val="400"/>
              </a:spcBef>
              <a:spcAft>
                <a:spcPts val="0"/>
              </a:spcAft>
              <a:buSzPts val="2000"/>
              <a:buNone/>
            </a:pPr>
            <a:r>
              <a:rPr b="1" i="1" lang="en-US"/>
              <a:t>Tight Cohesion</a:t>
            </a:r>
            <a:r>
              <a:rPr lang="en-US"/>
              <a:t>-An individual service or process that deals with a single view of data.</a:t>
            </a:r>
            <a:endParaRPr/>
          </a:p>
        </p:txBody>
      </p:sp>
      <p:pic>
        <p:nvPicPr>
          <p:cNvPr id="105" name="Google Shape;105;p15"/>
          <p:cNvPicPr preferRelativeResize="0"/>
          <p:nvPr/>
        </p:nvPicPr>
        <p:blipFill rotWithShape="1">
          <a:blip r:embed="rId3">
            <a:alphaModFix/>
          </a:blip>
          <a:srcRect b="0" l="0" r="0" t="0"/>
          <a:stretch/>
        </p:blipFill>
        <p:spPr>
          <a:xfrm>
            <a:off x="1600200" y="3276600"/>
            <a:ext cx="6477000" cy="286108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sp>
        <p:nvSpPr>
          <p:cNvPr id="280" name="Google Shape;280;p42"/>
          <p:cNvSpPr/>
          <p:nvPr/>
        </p:nvSpPr>
        <p:spPr>
          <a:xfrm>
            <a:off x="152400" y="834241"/>
            <a:ext cx="8229600"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Client side load balancing maintains an algorithm like round robin or zone specific, by which it can invoke instances of calling services.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advantage is service registry always updates itself;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if one instance goes down, it removes it from its registry</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when the client side load balancer talks to the Eureka server, it always updates itself</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there is no manual intervention- unlike server side load balancing- to remove an instance.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pic>
        <p:nvPicPr>
          <p:cNvPr id="286" name="Google Shape;286;p43"/>
          <p:cNvPicPr preferRelativeResize="0"/>
          <p:nvPr/>
        </p:nvPicPr>
        <p:blipFill rotWithShape="1">
          <a:blip r:embed="rId3">
            <a:alphaModFix/>
          </a:blip>
          <a:srcRect b="0" l="0" r="0" t="0"/>
          <a:stretch/>
        </p:blipFill>
        <p:spPr>
          <a:xfrm>
            <a:off x="914400" y="1143000"/>
            <a:ext cx="5591175" cy="4467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endParaRPr sz="5940"/>
          </a:p>
        </p:txBody>
      </p:sp>
      <p:pic>
        <p:nvPicPr>
          <p:cNvPr id="292" name="Google Shape;292;p44"/>
          <p:cNvPicPr preferRelativeResize="0"/>
          <p:nvPr/>
        </p:nvPicPr>
        <p:blipFill rotWithShape="1">
          <a:blip r:embed="rId3">
            <a:alphaModFix/>
          </a:blip>
          <a:srcRect b="0" l="0" r="0" t="0"/>
          <a:stretch/>
        </p:blipFill>
        <p:spPr>
          <a:xfrm>
            <a:off x="2209800" y="1371600"/>
            <a:ext cx="6303227" cy="2895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5"/>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Ribbon</a:t>
            </a:r>
            <a:endParaRPr sz="5940"/>
          </a:p>
        </p:txBody>
      </p:sp>
      <p:pic>
        <p:nvPicPr>
          <p:cNvPr id="298" name="Google Shape;298;p45"/>
          <p:cNvPicPr preferRelativeResize="0"/>
          <p:nvPr/>
        </p:nvPicPr>
        <p:blipFill rotWithShape="1">
          <a:blip r:embed="rId3">
            <a:alphaModFix/>
          </a:blip>
          <a:srcRect b="0" l="0" r="0" t="0"/>
          <a:stretch/>
        </p:blipFill>
        <p:spPr>
          <a:xfrm>
            <a:off x="1776413" y="1195388"/>
            <a:ext cx="5591175" cy="4467225"/>
          </a:xfrm>
          <a:prstGeom prst="rect">
            <a:avLst/>
          </a:prstGeom>
          <a:noFill/>
          <a:ln>
            <a:noFill/>
          </a:ln>
        </p:spPr>
      </p:pic>
      <p:sp>
        <p:nvSpPr>
          <p:cNvPr id="299" name="Google Shape;299;p45"/>
          <p:cNvSpPr/>
          <p:nvPr/>
        </p:nvSpPr>
        <p:spPr>
          <a:xfrm>
            <a:off x="-6667" y="5545633"/>
            <a:ext cx="73675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https://github.com/spring-cloud/spring-cloud-netflix/issues/2025</a:t>
            </a:r>
            <a:endParaRPr/>
          </a:p>
        </p:txBody>
      </p:sp>
      <p:sp>
        <p:nvSpPr>
          <p:cNvPr id="300" name="Google Shape;300;p45"/>
          <p:cNvSpPr/>
          <p:nvPr/>
        </p:nvSpPr>
        <p:spPr>
          <a:xfrm>
            <a:off x="0" y="5899725"/>
            <a:ext cx="8686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https://stackoverflow.com/questions/44402621/how-to-customize-the-ribbon-load-balancer-in-zuul-server</a:t>
            </a:r>
            <a:endParaRPr/>
          </a:p>
        </p:txBody>
      </p:sp>
      <p:sp>
        <p:nvSpPr>
          <p:cNvPr id="301" name="Google Shape;301;p45"/>
          <p:cNvSpPr/>
          <p:nvPr/>
        </p:nvSpPr>
        <p:spPr>
          <a:xfrm>
            <a:off x="358140" y="733722"/>
            <a:ext cx="842772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Very Good overall reference: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https://bushkarl.gitbooks.io/spring-cloud/content/spring_cloud_security/more_detail.html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ctrTitle"/>
          </p:nvPr>
        </p:nvSpPr>
        <p:spPr>
          <a:xfrm>
            <a:off x="6926" y="152401"/>
            <a:ext cx="102038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Load Balancing custom Configurations</a:t>
            </a:r>
            <a:endParaRPr sz="5940"/>
          </a:p>
        </p:txBody>
      </p:sp>
      <p:sp>
        <p:nvSpPr>
          <p:cNvPr id="307" name="Google Shape;307;p46"/>
          <p:cNvSpPr/>
          <p:nvPr/>
        </p:nvSpPr>
        <p:spPr>
          <a:xfrm>
            <a:off x="-30480" y="1066800"/>
            <a:ext cx="90678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 IClientConfig, which stores client configuration for a client or load balancer,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ILoadBalancer, which represents a software load balancer,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ServerList, which defines how to get a list of servers to choose from,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IRule, which describes a load balancing strategy, and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IPing, which says how periodic pings of a server are performed.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our case above, the client is named say-hello. The properties we set are eureka.enabled (which we set to false), listOfServers, and ServerListRefreshInterval. Load balancers in Ribbon normally get their server lists from a Netflix Eureka service registry. (See the Service Registration and Discovery guide for information on using a Eureka service registry with Spring Cloud.) For our simple purposes here, we’re skipping Eureka, so we set the ribbon.eureka.enabled property to false and instead give Ribbon a static listOfServers. ServerListRefreshInterval is the interval, in milliseconds, between refreshes of Ribbon’s service list.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7"/>
          <p:cNvSpPr txBox="1"/>
          <p:nvPr>
            <p:ph type="ctrTitle"/>
          </p:nvPr>
        </p:nvSpPr>
        <p:spPr>
          <a:xfrm>
            <a:off x="6927" y="99060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br>
              <a:rPr lang="en-US" sz="5940"/>
            </a:br>
            <a:r>
              <a:rPr lang="en-US" sz="5940"/>
              <a:t>Custom Class</a:t>
            </a:r>
            <a:endParaRPr sz="5940"/>
          </a:p>
        </p:txBody>
      </p:sp>
      <p:sp>
        <p:nvSpPr>
          <p:cNvPr id="313" name="Google Shape;313;p47"/>
          <p:cNvSpPr/>
          <p:nvPr/>
        </p:nvSpPr>
        <p:spPr>
          <a:xfrm>
            <a:off x="0" y="-1049149"/>
            <a:ext cx="8763000" cy="840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 Rule Definition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@Scope("prototype")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IRule ribbonRule()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new PickFirstLoadBalancerRule();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Pick First Load Balancer Rule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Chooses the first healthy instance in the list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PickFirstLoadBalancerRule extends AbstractLoadBalancerRule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void initWithNiwsConfig(IClientConfig clientConfig)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Server choose(Object key)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List&lt;Server&gt; upList = getLoadBalancer().getReachableServers();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//returns the first lb in the list every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(upList != null &amp;&amp; upList.size() &gt;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upList.get(0);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8"/>
          <p:cNvSpPr txBox="1"/>
          <p:nvPr>
            <p:ph type="ctrTitle"/>
          </p:nvPr>
        </p:nvSpPr>
        <p:spPr>
          <a:xfrm>
            <a:off x="6927" y="99060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Client Side Load Balancing</a:t>
            </a:r>
            <a:br>
              <a:rPr lang="en-US" sz="5940"/>
            </a:br>
            <a:r>
              <a:rPr lang="en-US" sz="5940"/>
              <a:t>Custom Class</a:t>
            </a:r>
            <a:endParaRPr sz="5940"/>
          </a:p>
        </p:txBody>
      </p:sp>
      <p:sp>
        <p:nvSpPr>
          <p:cNvPr id="319" name="Google Shape;319;p48"/>
          <p:cNvSpPr/>
          <p:nvPr/>
        </p:nvSpPr>
        <p:spPr>
          <a:xfrm>
            <a:off x="0" y="-1049149"/>
            <a:ext cx="8763000" cy="840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Custom Rule Definition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@Bean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@Scope("prototype")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IRule ribbonRule()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new PickFirstLoadBalancerRule();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Pick First Load Balancer Rule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Chooses the first healthy instance in the list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PickFirstLoadBalancerRule extends AbstractLoadBalancerRule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void initWithNiwsConfig(IClientConfig clientConfig)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@Override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 Server choose(Object key)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List&lt;Server&gt; upList = getLoadBalancer().getReachableServers();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//returns the first lb in the list every 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(upList != null &amp;&amp; upList.size() &gt;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upList.get(0);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25" name="Google Shape;325;p49"/>
          <p:cNvSpPr/>
          <p:nvPr/>
        </p:nvSpPr>
        <p:spPr>
          <a:xfrm>
            <a:off x="228600" y="609601"/>
            <a:ext cx="815340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Netflix provides Feign as an abstraction over REST-based calls, by which microservices can communicate with each other, but developers don't have to bother about REST internal details.</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Generally when  one Service with other Service(Eg. EmployeeService,) we programmatically constructed the URL of the dependent microservice, then call the service using RestTemplate, so we need to be aware of the RestTemplate API to communicate with other microservices, which is certainly not part of our business logic.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Feign Client, which works on the declarative principle. We have to create an interface/contract, then Spring creates the original implementation on the fly, so a REST-based service call is abstracted from developers.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 only that — if you want to customize the call, like encoding your request or decoding the response in a Custom Object, you can do it with Feign in a declarative way.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Feign, as a client, is an important tool for microservice developers to communicate with other microservices via Rest API.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0"/>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31" name="Google Shape;331;p50"/>
          <p:cNvSpPr/>
          <p:nvPr/>
        </p:nvSpPr>
        <p:spPr>
          <a:xfrm>
            <a:off x="198120" y="609600"/>
            <a:ext cx="8382000" cy="3600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u="sng">
                <a:solidFill>
                  <a:schemeClr val="hlink"/>
                </a:solidFill>
                <a:latin typeface="Calibri"/>
                <a:ea typeface="Calibri"/>
                <a:cs typeface="Calibri"/>
                <a:sym typeface="Calibri"/>
                <a:hlinkClick r:id="rId3"/>
              </a:rPr>
              <a:t>Feign</a:t>
            </a:r>
            <a:r>
              <a:rPr i="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a:t>
            </a:r>
            <a:r>
              <a:rPr i="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declarative</a:t>
            </a:r>
            <a:r>
              <a:rPr i="1" lang="en-US" sz="2400">
                <a:solidFill>
                  <a:schemeClr val="dk1"/>
                </a:solidFill>
                <a:latin typeface="Calibri"/>
                <a:ea typeface="Calibri"/>
                <a:cs typeface="Calibri"/>
                <a:sym typeface="Calibri"/>
              </a:rPr>
              <a:t> HTTP </a:t>
            </a:r>
            <a:r>
              <a:rPr lang="en-US" sz="2400">
                <a:solidFill>
                  <a:schemeClr val="dk1"/>
                </a:solidFill>
                <a:latin typeface="Calibri"/>
                <a:ea typeface="Calibri"/>
                <a:cs typeface="Calibri"/>
                <a:sym typeface="Calibri"/>
              </a:rPr>
              <a:t>client developed by Netflix.</a:t>
            </a:r>
            <a:endParaRPr/>
          </a:p>
          <a:p>
            <a:pPr indent="0" lvl="0" marL="0" marR="0" rtl="0" algn="l">
              <a:spcBef>
                <a:spcPts val="0"/>
              </a:spcBef>
              <a:spcAft>
                <a:spcPts val="0"/>
              </a:spcAft>
              <a:buNone/>
            </a:pPr>
            <a:r>
              <a:rPr i="1" lang="en-US" sz="2400">
                <a:solidFill>
                  <a:schemeClr val="dk1"/>
                </a:solidFill>
                <a:latin typeface="Calibri"/>
                <a:ea typeface="Calibri"/>
                <a:cs typeface="Calibri"/>
                <a:sym typeface="Calibri"/>
              </a:rPr>
              <a:t>Feign</a:t>
            </a:r>
            <a:r>
              <a:rPr lang="en-US" sz="2400">
                <a:solidFill>
                  <a:schemeClr val="dk1"/>
                </a:solidFill>
                <a:latin typeface="Calibri"/>
                <a:ea typeface="Calibri"/>
                <a:cs typeface="Calibri"/>
                <a:sym typeface="Calibri"/>
              </a:rPr>
              <a:t> aims at simplifying </a:t>
            </a:r>
            <a:r>
              <a:rPr i="1" lang="en-US" sz="2400">
                <a:solidFill>
                  <a:schemeClr val="dk1"/>
                </a:solidFill>
                <a:latin typeface="Calibri"/>
                <a:ea typeface="Calibri"/>
                <a:cs typeface="Calibri"/>
                <a:sym typeface="Calibri"/>
              </a:rPr>
              <a:t>HTTP API</a:t>
            </a:r>
            <a:r>
              <a:rPr lang="en-US" sz="2400">
                <a:solidFill>
                  <a:schemeClr val="dk1"/>
                </a:solidFill>
                <a:latin typeface="Calibri"/>
                <a:ea typeface="Calibri"/>
                <a:cs typeface="Calibri"/>
                <a:sym typeface="Calibri"/>
              </a:rPr>
              <a:t> clients.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Simply put, the developer needs only to declare and annotate an interface while the actual implementation will be provisioned at runtime.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Step 1: Update POM.xml with feign dependencies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a:t>
            </a:r>
            <a:r>
              <a:rPr b="1" lang="en-US" sz="1800">
                <a:solidFill>
                  <a:schemeClr val="dk1"/>
                </a:solidFill>
                <a:latin typeface="Calibri"/>
                <a:ea typeface="Calibri"/>
                <a:cs typeface="Calibri"/>
                <a:sym typeface="Calibri"/>
              </a:rPr>
              <a:t>spring-cloud-starter-feign</a:t>
            </a:r>
            <a:r>
              <a:rPr lang="en-US" sz="1800">
                <a:solidFill>
                  <a:schemeClr val="dk1"/>
                </a:solidFill>
                <a:latin typeface="Calibri"/>
                <a:ea typeface="Calibri"/>
                <a:cs typeface="Calibri"/>
                <a:sym typeface="Calibri"/>
              </a:rPr>
              <a:t>&lt;/artifactId&gt;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1"/>
          <p:cNvSpPr txBox="1"/>
          <p:nvPr>
            <p:ph type="ctrTitle"/>
          </p:nvPr>
        </p:nvSpPr>
        <p:spPr>
          <a:xfrm>
            <a:off x="30480" y="1219200"/>
            <a:ext cx="7543800" cy="25939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1800"/>
              <a:buFont typeface="Cambria"/>
              <a:buNone/>
            </a:pPr>
            <a:r>
              <a:rPr lang="en-US" sz="1800"/>
              <a:t>Now, we have to create an interface where we declare the services we want </a:t>
            </a:r>
            <a:br>
              <a:rPr lang="en-US" sz="1800"/>
            </a:br>
            <a:r>
              <a:rPr lang="en-US" sz="1800"/>
              <a:t>to call. Please note that Service Request mapping is same as the EmployeeSearch Service Rest URL. Feign will call this URL when we call the </a:t>
            </a:r>
            <a:br>
              <a:rPr lang="en-US" sz="1800"/>
            </a:br>
            <a:r>
              <a:rPr lang="en-US" sz="1800"/>
              <a:t>EmployeeDashBoard service.</a:t>
            </a:r>
            <a:br>
              <a:rPr lang="en-US" sz="1800"/>
            </a:br>
            <a:br>
              <a:rPr lang="en-US" sz="1800"/>
            </a:br>
            <a:r>
              <a:rPr lang="en-US" sz="1800"/>
              <a:t>Feign dynamically generates the implementation of the interface we created,</a:t>
            </a:r>
            <a:br>
              <a:rPr lang="en-US" sz="1800"/>
            </a:br>
            <a:r>
              <a:rPr lang="en-US" sz="1800"/>
              <a:t> so Feign has to know which service to call beforehand. That's why we need</a:t>
            </a:r>
            <a:br>
              <a:rPr lang="en-US" sz="1800"/>
            </a:br>
            <a:r>
              <a:rPr lang="en-US" sz="1800"/>
              <a:t> to give a name for the interface, which is the {Service-Id} of </a:t>
            </a:r>
            <a:br>
              <a:rPr lang="en-US" sz="1800"/>
            </a:br>
            <a:r>
              <a:rPr lang="en-US" sz="1800"/>
              <a:t>EmployeeService. Now, Feign contacts the Eureka server with this Service </a:t>
            </a:r>
            <a:br>
              <a:rPr lang="en-US" sz="1800"/>
            </a:br>
            <a:r>
              <a:rPr lang="en-US" sz="1800"/>
              <a:t>Id, resolves the actual IP/hostname of the EmployeeService, and calls the </a:t>
            </a:r>
            <a:br>
              <a:rPr lang="en-US" sz="1800"/>
            </a:br>
            <a:r>
              <a:rPr lang="en-US" sz="1800"/>
              <a:t>URL provided in Request Mapping.</a:t>
            </a:r>
            <a:endParaRPr/>
          </a:p>
        </p:txBody>
      </p:sp>
      <p:sp>
        <p:nvSpPr>
          <p:cNvPr id="337" name="Google Shape;337;p51"/>
          <p:cNvSpPr txBox="1"/>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lang="en-US" sz="4455" cap="none">
                <a:solidFill>
                  <a:schemeClr val="dk2"/>
                </a:solidFill>
                <a:latin typeface="Cambria"/>
                <a:ea typeface="Cambria"/>
                <a:cs typeface="Cambria"/>
                <a:sym typeface="Cambria"/>
              </a:rPr>
              <a:t>Feign Client</a:t>
            </a:r>
            <a:endParaRPr sz="4455" cap="none">
              <a:solidFill>
                <a:schemeClr val="dk2"/>
              </a:solidFill>
              <a:latin typeface="Cambria"/>
              <a:ea typeface="Cambria"/>
              <a:cs typeface="Cambria"/>
              <a:sym typeface="Cambria"/>
            </a:endParaRPr>
          </a:p>
        </p:txBody>
      </p:sp>
      <p:pic>
        <p:nvPicPr>
          <p:cNvPr id="338" name="Google Shape;338;p51"/>
          <p:cNvPicPr preferRelativeResize="0"/>
          <p:nvPr/>
        </p:nvPicPr>
        <p:blipFill rotWithShape="1">
          <a:blip r:embed="rId3">
            <a:alphaModFix/>
          </a:blip>
          <a:srcRect b="0" l="0" r="0" t="0"/>
          <a:stretch/>
        </p:blipFill>
        <p:spPr>
          <a:xfrm>
            <a:off x="685800" y="3962400"/>
            <a:ext cx="6986768" cy="251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6927" y="152401"/>
            <a:ext cx="7772400"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What is MicroServices</a:t>
            </a:r>
            <a:endParaRPr sz="5940"/>
          </a:p>
        </p:txBody>
      </p:sp>
      <p:sp>
        <p:nvSpPr>
          <p:cNvPr id="111" name="Google Shape;111;p16"/>
          <p:cNvSpPr txBox="1"/>
          <p:nvPr>
            <p:ph idx="1" type="subTitle"/>
          </p:nvPr>
        </p:nvSpPr>
        <p:spPr>
          <a:xfrm>
            <a:off x="228600" y="838200"/>
            <a:ext cx="8610600" cy="5715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400"/>
              <a:buFont typeface="Noto Sans Symbols"/>
              <a:buChar char="⮚"/>
            </a:pPr>
            <a:r>
              <a:rPr lang="en-US" sz="2400"/>
              <a:t>The main objective of the micro-services implementation is to split up the application as separate service for each core and API service functionality and it should be deployed independently.</a:t>
            </a:r>
            <a:endParaRPr/>
          </a:p>
          <a:p>
            <a:pPr indent="-304800" lvl="0" marL="457200" rtl="0" algn="l">
              <a:spcBef>
                <a:spcPts val="480"/>
              </a:spcBef>
              <a:spcAft>
                <a:spcPts val="0"/>
              </a:spcAft>
              <a:buSzPts val="2400"/>
              <a:buFont typeface="Noto Sans Symbols"/>
              <a:buNone/>
            </a:pPr>
            <a:r>
              <a:t/>
            </a:r>
            <a:endParaRPr sz="2400"/>
          </a:p>
          <a:p>
            <a:pPr indent="-457200" lvl="0" marL="457200" rtl="0" algn="l">
              <a:spcBef>
                <a:spcPts val="480"/>
              </a:spcBef>
              <a:spcAft>
                <a:spcPts val="0"/>
              </a:spcAft>
              <a:buSzPts val="2400"/>
              <a:buFont typeface="Noto Sans Symbols"/>
              <a:buChar char="⮚"/>
            </a:pPr>
            <a:r>
              <a:rPr lang="en-US" sz="2400"/>
              <a:t>Microservices architecture allows to avoid monolith application for large system. It provide loose coupling between collaborating processes which running independently in different environments with tight cohesion.</a:t>
            </a:r>
            <a:endParaRPr/>
          </a:p>
          <a:p>
            <a:pPr indent="-304800" lvl="0" marL="457200" rtl="0" algn="l">
              <a:spcBef>
                <a:spcPts val="480"/>
              </a:spcBef>
              <a:spcAft>
                <a:spcPts val="0"/>
              </a:spcAft>
              <a:buSzPts val="2400"/>
              <a:buFont typeface="Noto Sans Symbols"/>
              <a:buNone/>
            </a:pPr>
            <a:r>
              <a:t/>
            </a:r>
            <a:endParaRPr sz="2400"/>
          </a:p>
          <a:p>
            <a:pPr indent="-457200" lvl="0" marL="457200" rtl="0" algn="l">
              <a:spcBef>
                <a:spcPts val="480"/>
              </a:spcBef>
              <a:spcAft>
                <a:spcPts val="0"/>
              </a:spcAft>
              <a:buSzPts val="2400"/>
              <a:buFont typeface="Noto Sans Symbols"/>
              <a:buChar char="⮚"/>
            </a:pPr>
            <a:r>
              <a:rPr lang="en-US" sz="2400"/>
              <a:t>Why MicroServices are Preferred? </a:t>
            </a:r>
            <a:endParaRPr sz="2400"/>
          </a:p>
          <a:p>
            <a:pPr indent="-457200" lvl="0" marL="457200" rtl="0" algn="l">
              <a:spcBef>
                <a:spcPts val="480"/>
              </a:spcBef>
              <a:spcAft>
                <a:spcPts val="0"/>
              </a:spcAft>
              <a:buSzPts val="2400"/>
              <a:buFont typeface="Noto Sans Symbols"/>
              <a:buChar char="⮚"/>
            </a:pPr>
            <a:r>
              <a:rPr lang="en-US" sz="2400"/>
              <a:t>We chose micro services architecture to write each functionality as a separate service for core and API functionality and it helps us to achieve the continuous delivery and integration. </a:t>
            </a:r>
            <a:endParaRPr/>
          </a:p>
          <a:p>
            <a:pPr indent="-304800" lvl="0" marL="457200" rtl="0" algn="l">
              <a:spcBef>
                <a:spcPts val="480"/>
              </a:spcBef>
              <a:spcAft>
                <a:spcPts val="0"/>
              </a:spcAft>
              <a:buSzPts val="2400"/>
              <a:buFont typeface="Noto Sans Symbols"/>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2"/>
          <p:cNvSpPr txBox="1"/>
          <p:nvPr>
            <p:ph type="ctrTitle"/>
          </p:nvPr>
        </p:nvSpPr>
        <p:spPr>
          <a:xfrm>
            <a:off x="98288" y="807721"/>
            <a:ext cx="75438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1800"/>
              <a:buFont typeface="Cambria"/>
              <a:buNone/>
            </a:pPr>
            <a:r>
              <a:rPr lang="en-US" sz="1800"/>
              <a:t>Step 3: Now we will create a FeignEmployeeInfoController where we autowire our Interface so Spring can Inject actual implementation during runtime. Then, we call that implementation to call the EmployeeService REST API.</a:t>
            </a:r>
            <a:endParaRPr/>
          </a:p>
        </p:txBody>
      </p:sp>
      <p:sp>
        <p:nvSpPr>
          <p:cNvPr id="344" name="Google Shape;344;p52"/>
          <p:cNvSpPr txBox="1"/>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dk2"/>
              </a:buClr>
              <a:buSzPts val="4455"/>
              <a:buFont typeface="Cambria"/>
              <a:buNone/>
            </a:pPr>
            <a:r>
              <a:rPr lang="en-US" sz="4455" cap="none">
                <a:solidFill>
                  <a:schemeClr val="dk2"/>
                </a:solidFill>
                <a:latin typeface="Cambria"/>
                <a:ea typeface="Cambria"/>
                <a:cs typeface="Cambria"/>
                <a:sym typeface="Cambria"/>
              </a:rPr>
              <a:t>Feign Client</a:t>
            </a:r>
            <a:endParaRPr sz="4455" cap="none">
              <a:solidFill>
                <a:schemeClr val="dk2"/>
              </a:solidFill>
              <a:latin typeface="Cambria"/>
              <a:ea typeface="Cambria"/>
              <a:cs typeface="Cambria"/>
              <a:sym typeface="Cambria"/>
            </a:endParaRPr>
          </a:p>
        </p:txBody>
      </p:sp>
      <p:pic>
        <p:nvPicPr>
          <p:cNvPr id="345" name="Google Shape;345;p52"/>
          <p:cNvPicPr preferRelativeResize="0"/>
          <p:nvPr/>
        </p:nvPicPr>
        <p:blipFill rotWithShape="1">
          <a:blip r:embed="rId3">
            <a:alphaModFix/>
          </a:blip>
          <a:srcRect b="0" l="0" r="0" t="0"/>
          <a:stretch/>
        </p:blipFill>
        <p:spPr>
          <a:xfrm>
            <a:off x="4839226" y="1295400"/>
            <a:ext cx="4304774" cy="3276600"/>
          </a:xfrm>
          <a:prstGeom prst="rect">
            <a:avLst/>
          </a:prstGeom>
          <a:noFill/>
          <a:ln>
            <a:noFill/>
          </a:ln>
        </p:spPr>
      </p:pic>
      <p:sp>
        <p:nvSpPr>
          <p:cNvPr id="346" name="Google Shape;346;p52"/>
          <p:cNvSpPr/>
          <p:nvPr/>
        </p:nvSpPr>
        <p:spPr>
          <a:xfrm>
            <a:off x="76200" y="3429000"/>
            <a:ext cx="457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we need to tell our project that we will use Feign client, so scan its annotation. For this, we need to add the @EnableFeignClients annotation on top </a:t>
            </a:r>
            <a:endParaRPr/>
          </a:p>
        </p:txBody>
      </p:sp>
      <p:pic>
        <p:nvPicPr>
          <p:cNvPr id="347" name="Google Shape;347;p52"/>
          <p:cNvPicPr preferRelativeResize="0"/>
          <p:nvPr/>
        </p:nvPicPr>
        <p:blipFill rotWithShape="1">
          <a:blip r:embed="rId4">
            <a:alphaModFix/>
          </a:blip>
          <a:srcRect b="0" l="0" r="0" t="0"/>
          <a:stretch/>
        </p:blipFill>
        <p:spPr>
          <a:xfrm>
            <a:off x="914400" y="4572000"/>
            <a:ext cx="4324350" cy="2047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3"/>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Feign Client</a:t>
            </a:r>
            <a:endParaRPr sz="5940"/>
          </a:p>
        </p:txBody>
      </p:sp>
      <p:sp>
        <p:nvSpPr>
          <p:cNvPr id="353" name="Google Shape;353;p53"/>
          <p:cNvSpPr/>
          <p:nvPr/>
        </p:nvSpPr>
        <p:spPr>
          <a:xfrm>
            <a:off x="152400" y="762000"/>
            <a:ext cx="8534400"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Examples , below are steps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(Code available in </a:t>
            </a:r>
            <a:r>
              <a:rPr lang="en-US" sz="1800" u="sng">
                <a:solidFill>
                  <a:schemeClr val="hlink"/>
                </a:solidFill>
                <a:latin typeface="Calibri"/>
                <a:ea typeface="Calibri"/>
                <a:cs typeface="Calibri"/>
                <a:sym typeface="Calibri"/>
                <a:hlinkClick r:id="rId3"/>
              </a:rPr>
              <a:t>https://drive.google.com/open?id=1CxVUCI4dKsheferXDzOUPYxIt_Xj9Ivf</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Run Eureka Server com.doj.discovery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Run com.myfeignn.client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Run com.myfeignn.server Main Application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Cross check if ports are given appropriately in all application.yml files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 Now. Give url in Browser </a:t>
            </a:r>
            <a:r>
              <a:rPr lang="en-US" sz="1800" u="sng">
                <a:solidFill>
                  <a:schemeClr val="hlink"/>
                </a:solidFill>
                <a:latin typeface="Calibri"/>
                <a:ea typeface="Calibri"/>
                <a:cs typeface="Calibri"/>
                <a:sym typeface="Calibri"/>
                <a:hlinkClick r:id="rId4"/>
              </a:rPr>
              <a:t>http://localhost:4321/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Get content like below in Browser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Hello World: HelloServer:DESKTOP-V70EGBV:3333</a:t>
            </a:r>
            <a:endParaRPr/>
          </a:p>
        </p:txBody>
      </p:sp>
      <p:sp>
        <p:nvSpPr>
          <p:cNvPr id="354" name="Google Shape;354;p53"/>
          <p:cNvSpPr/>
          <p:nvPr/>
        </p:nvSpPr>
        <p:spPr>
          <a:xfrm>
            <a:off x="3352800" y="4455319"/>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Eureka Server</a:t>
            </a:r>
            <a:endParaRPr sz="1800">
              <a:solidFill>
                <a:schemeClr val="lt1"/>
              </a:solidFill>
              <a:latin typeface="Calibri"/>
              <a:ea typeface="Calibri"/>
              <a:cs typeface="Calibri"/>
              <a:sym typeface="Calibri"/>
            </a:endParaRPr>
          </a:p>
        </p:txBody>
      </p:sp>
      <p:sp>
        <p:nvSpPr>
          <p:cNvPr id="355" name="Google Shape;355;p53"/>
          <p:cNvSpPr/>
          <p:nvPr/>
        </p:nvSpPr>
        <p:spPr>
          <a:xfrm>
            <a:off x="1676400" y="5715000"/>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FeignClient</a:t>
            </a:r>
            <a:endParaRPr sz="1800">
              <a:solidFill>
                <a:schemeClr val="lt1"/>
              </a:solidFill>
              <a:latin typeface="Calibri"/>
              <a:ea typeface="Calibri"/>
              <a:cs typeface="Calibri"/>
              <a:sym typeface="Calibri"/>
            </a:endParaRPr>
          </a:p>
        </p:txBody>
      </p:sp>
      <p:sp>
        <p:nvSpPr>
          <p:cNvPr id="356" name="Google Shape;356;p53"/>
          <p:cNvSpPr/>
          <p:nvPr/>
        </p:nvSpPr>
        <p:spPr>
          <a:xfrm>
            <a:off x="5029200" y="5714999"/>
            <a:ext cx="16764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Server</a:t>
            </a:r>
            <a:endParaRPr sz="1800">
              <a:solidFill>
                <a:schemeClr val="lt1"/>
              </a:solidFill>
              <a:latin typeface="Calibri"/>
              <a:ea typeface="Calibri"/>
              <a:cs typeface="Calibri"/>
              <a:sym typeface="Calibri"/>
            </a:endParaRPr>
          </a:p>
        </p:txBody>
      </p:sp>
      <p:cxnSp>
        <p:nvCxnSpPr>
          <p:cNvPr id="357" name="Google Shape;357;p53"/>
          <p:cNvCxnSpPr>
            <a:stCxn id="355" idx="0"/>
            <a:endCxn id="354" idx="1"/>
          </p:cNvCxnSpPr>
          <p:nvPr/>
        </p:nvCxnSpPr>
        <p:spPr>
          <a:xfrm flipH="1" rot="10800000">
            <a:off x="2514600" y="4856700"/>
            <a:ext cx="838200" cy="858300"/>
          </a:xfrm>
          <a:prstGeom prst="straightConnector1">
            <a:avLst/>
          </a:prstGeom>
          <a:noFill/>
          <a:ln cap="flat" cmpd="sng" w="12700">
            <a:solidFill>
              <a:srgbClr val="A6A177"/>
            </a:solidFill>
            <a:prstDash val="dash"/>
            <a:round/>
            <a:headEnd len="med" w="med" type="stealth"/>
            <a:tailEnd len="med" w="med" type="stealth"/>
          </a:ln>
        </p:spPr>
      </p:cxnSp>
      <p:cxnSp>
        <p:nvCxnSpPr>
          <p:cNvPr id="358" name="Google Shape;358;p53"/>
          <p:cNvCxnSpPr/>
          <p:nvPr/>
        </p:nvCxnSpPr>
        <p:spPr>
          <a:xfrm rot="10800000">
            <a:off x="5029200" y="4828580"/>
            <a:ext cx="990600" cy="858440"/>
          </a:xfrm>
          <a:prstGeom prst="straightConnector1">
            <a:avLst/>
          </a:prstGeom>
          <a:noFill/>
          <a:ln cap="flat" cmpd="sng" w="12700">
            <a:solidFill>
              <a:srgbClr val="A6A177"/>
            </a:solidFill>
            <a:prstDash val="dash"/>
            <a:round/>
            <a:headEnd len="med" w="med" type="stealth"/>
            <a:tailEnd len="med" w="med" type="stealth"/>
          </a:ln>
        </p:spPr>
      </p:cxnSp>
      <p:cxnSp>
        <p:nvCxnSpPr>
          <p:cNvPr id="359" name="Google Shape;359;p53"/>
          <p:cNvCxnSpPr>
            <a:endCxn id="355" idx="1"/>
          </p:cNvCxnSpPr>
          <p:nvPr/>
        </p:nvCxnSpPr>
        <p:spPr>
          <a:xfrm>
            <a:off x="762000" y="6116240"/>
            <a:ext cx="914400" cy="0"/>
          </a:xfrm>
          <a:prstGeom prst="straightConnector1">
            <a:avLst/>
          </a:prstGeom>
          <a:noFill/>
          <a:ln cap="flat" cmpd="sng" w="12700">
            <a:solidFill>
              <a:srgbClr val="A6A177"/>
            </a:solidFill>
            <a:prstDash val="solid"/>
            <a:round/>
            <a:headEnd len="sm" w="sm" type="none"/>
            <a:tailEnd len="med" w="med" type="stealth"/>
          </a:ln>
        </p:spPr>
      </p:cxnSp>
      <p:cxnSp>
        <p:nvCxnSpPr>
          <p:cNvPr id="360" name="Google Shape;360;p53"/>
          <p:cNvCxnSpPr>
            <a:stCxn id="355" idx="3"/>
            <a:endCxn id="356" idx="1"/>
          </p:cNvCxnSpPr>
          <p:nvPr/>
        </p:nvCxnSpPr>
        <p:spPr>
          <a:xfrm>
            <a:off x="3352800" y="6116240"/>
            <a:ext cx="1676400" cy="0"/>
          </a:xfrm>
          <a:prstGeom prst="straightConnector1">
            <a:avLst/>
          </a:prstGeom>
          <a:noFill/>
          <a:ln cap="flat" cmpd="sng" w="12700">
            <a:solidFill>
              <a:srgbClr val="A6A177"/>
            </a:solidFill>
            <a:prstDash val="solid"/>
            <a:round/>
            <a:headEnd len="sm" w="sm" type="none"/>
            <a:tailEnd len="med" w="med" type="stealth"/>
          </a:ln>
        </p:spPr>
      </p:cxnSp>
      <p:sp>
        <p:nvSpPr>
          <p:cNvPr id="361" name="Google Shape;361;p53"/>
          <p:cNvSpPr/>
          <p:nvPr/>
        </p:nvSpPr>
        <p:spPr>
          <a:xfrm>
            <a:off x="152400" y="5715000"/>
            <a:ext cx="1066800" cy="802481"/>
          </a:xfrm>
          <a:prstGeom prst="rect">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Browser</a:t>
            </a:r>
            <a:endParaRPr sz="1800">
              <a:solidFill>
                <a:schemeClr val="lt1"/>
              </a:solidFill>
              <a:latin typeface="Calibri"/>
              <a:ea typeface="Calibri"/>
              <a:cs typeface="Calibri"/>
              <a:sym typeface="Calibri"/>
            </a:endParaRPr>
          </a:p>
        </p:txBody>
      </p:sp>
      <p:sp>
        <p:nvSpPr>
          <p:cNvPr id="362" name="Google Shape;362;p53"/>
          <p:cNvSpPr txBox="1"/>
          <p:nvPr/>
        </p:nvSpPr>
        <p:spPr>
          <a:xfrm>
            <a:off x="5334000" y="4856559"/>
            <a:ext cx="137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Service Registry/Discovery</a:t>
            </a:r>
            <a:endParaRPr sz="1800">
              <a:solidFill>
                <a:schemeClr val="dk1"/>
              </a:solidFill>
              <a:latin typeface="Calibri"/>
              <a:ea typeface="Calibri"/>
              <a:cs typeface="Calibri"/>
              <a:sym typeface="Calibri"/>
            </a:endParaRPr>
          </a:p>
        </p:txBody>
      </p:sp>
      <p:sp>
        <p:nvSpPr>
          <p:cNvPr id="363" name="Google Shape;363;p53"/>
          <p:cNvSpPr txBox="1"/>
          <p:nvPr/>
        </p:nvSpPr>
        <p:spPr>
          <a:xfrm>
            <a:off x="1828800" y="4557533"/>
            <a:ext cx="137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Service Registry/Discovery</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4"/>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Logs &amp; Monitoring</a:t>
            </a:r>
            <a:endParaRPr sz="5940"/>
          </a:p>
        </p:txBody>
      </p:sp>
      <p:sp>
        <p:nvSpPr>
          <p:cNvPr id="369" name="Google Shape;369;p54"/>
          <p:cNvSpPr/>
          <p:nvPr/>
        </p:nvSpPr>
        <p:spPr>
          <a:xfrm>
            <a:off x="152400" y="1034007"/>
            <a:ext cx="9144000" cy="4572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535353"/>
              </a:buClr>
              <a:buSzPts val="1300"/>
              <a:buFont typeface="Raleway"/>
              <a:buNone/>
            </a:pPr>
            <a:r>
              <a:rPr b="0" i="0" lang="en-US" sz="1300" u="none" cap="none" strike="noStrike">
                <a:solidFill>
                  <a:srgbClr val="535353"/>
                </a:solidFill>
                <a:latin typeface="Raleway"/>
                <a:ea typeface="Raleway"/>
                <a:cs typeface="Raleway"/>
                <a:sym typeface="Raleway"/>
              </a:rPr>
              <a:t>We will use the </a:t>
            </a:r>
            <a:r>
              <a:rPr b="0" i="1" lang="en-US" sz="1300" u="none" cap="none" strike="noStrike">
                <a:solidFill>
                  <a:srgbClr val="535353"/>
                </a:solidFill>
                <a:latin typeface="Raleway"/>
                <a:ea typeface="Raleway"/>
                <a:cs typeface="Raleway"/>
                <a:sym typeface="Raleway"/>
              </a:rPr>
              <a:t>@RequestLine</a:t>
            </a:r>
            <a:r>
              <a:rPr b="0" i="0" lang="en-US" sz="1300" u="none" cap="none" strike="noStrike">
                <a:solidFill>
                  <a:srgbClr val="535353"/>
                </a:solidFill>
                <a:latin typeface="Raleway"/>
                <a:ea typeface="Raleway"/>
                <a:cs typeface="Raleway"/>
                <a:sym typeface="Raleway"/>
              </a:rPr>
              <a:t> annotation to specify the </a:t>
            </a:r>
            <a:r>
              <a:rPr b="0" i="1" lang="en-US" sz="1300" u="none" cap="none" strike="noStrike">
                <a:solidFill>
                  <a:srgbClr val="535353"/>
                </a:solidFill>
                <a:latin typeface="Raleway"/>
                <a:ea typeface="Raleway"/>
                <a:cs typeface="Raleway"/>
                <a:sym typeface="Raleway"/>
              </a:rPr>
              <a:t>HTTP verb</a:t>
            </a:r>
            <a:r>
              <a:rPr b="0" i="0" lang="en-US" sz="1300" u="none" cap="none" strike="noStrike">
                <a:solidFill>
                  <a:srgbClr val="535353"/>
                </a:solidFill>
                <a:latin typeface="Raleway"/>
                <a:ea typeface="Raleway"/>
                <a:cs typeface="Raleway"/>
                <a:sym typeface="Raleway"/>
              </a:rPr>
              <a:t> and a path part as argument, and the parameters will be modeled using the </a:t>
            </a:r>
            <a:r>
              <a:rPr b="0" i="1" lang="en-US" sz="1300" u="none" cap="none" strike="noStrike">
                <a:solidFill>
                  <a:srgbClr val="535353"/>
                </a:solidFill>
                <a:latin typeface="Raleway"/>
                <a:ea typeface="Raleway"/>
                <a:cs typeface="Raleway"/>
                <a:sym typeface="Raleway"/>
              </a:rPr>
              <a:t>@Param </a:t>
            </a:r>
            <a:r>
              <a:rPr b="0" i="0" lang="en-US" sz="1300" u="none" cap="none" strike="noStrike">
                <a:solidFill>
                  <a:srgbClr val="535353"/>
                </a:solidFill>
                <a:latin typeface="Raleway"/>
                <a:ea typeface="Raleway"/>
                <a:cs typeface="Raleway"/>
                <a:sym typeface="Raleway"/>
              </a:rPr>
              <a:t>annotation:</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70" name="Google Shape;370;p54"/>
          <p:cNvSpPr/>
          <p:nvPr/>
        </p:nvSpPr>
        <p:spPr>
          <a:xfrm>
            <a:off x="0" y="1166843"/>
            <a:ext cx="85344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One of the most frequently mentioned challenges related to the creation of microservices-based architecture is monitoring. Each microservice should be run in an environment isolated from the other microservices so it does not share resources such as databases or log files with them. </a:t>
            </a:r>
            <a:endParaRPr sz="18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sz="18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Grepping the logs is not the right solution for that problem. There are some helpful tools that can be used when creating microservices with Spring Boot and Spring Cloud frameworks.</a:t>
            </a:r>
            <a:endParaRPr/>
          </a:p>
          <a:p>
            <a:pPr indent="0" lvl="0" marL="0" marR="0" rtl="0" algn="l">
              <a:spcBef>
                <a:spcPts val="0"/>
              </a:spcBef>
              <a:spcAft>
                <a:spcPts val="0"/>
              </a:spcAft>
              <a:buNone/>
            </a:pPr>
            <a:r>
              <a:t/>
            </a:r>
            <a:endParaRPr sz="18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sz="18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There are also some other tools — for example, Hystrix and Turbine — that provide real-time metrics for the requests processed by microservices.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Logs &amp; Monitoring</a:t>
            </a:r>
            <a:endParaRPr sz="5940"/>
          </a:p>
        </p:txBody>
      </p:sp>
      <p:pic>
        <p:nvPicPr>
          <p:cNvPr id="376" name="Google Shape;376;p55"/>
          <p:cNvPicPr preferRelativeResize="0"/>
          <p:nvPr/>
        </p:nvPicPr>
        <p:blipFill rotWithShape="1">
          <a:blip r:embed="rId3">
            <a:alphaModFix/>
          </a:blip>
          <a:srcRect b="0" l="0" r="0" t="0"/>
          <a:stretch/>
        </p:blipFill>
        <p:spPr>
          <a:xfrm>
            <a:off x="304800" y="914400"/>
            <a:ext cx="7008495" cy="566468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6"/>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Hystrix</a:t>
            </a:r>
            <a:endParaRPr sz="5940"/>
          </a:p>
        </p:txBody>
      </p:sp>
      <p:sp>
        <p:nvSpPr>
          <p:cNvPr id="382" name="Google Shape;382;p56"/>
          <p:cNvSpPr/>
          <p:nvPr/>
        </p:nvSpPr>
        <p:spPr>
          <a:xfrm>
            <a:off x="152400" y="1166843"/>
            <a:ext cx="8991600" cy="72943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Netflix Hystrix</a:t>
            </a:r>
            <a:r>
              <a:rPr lang="en-US" sz="1800">
                <a:solidFill>
                  <a:schemeClr val="dk1"/>
                </a:solidFill>
                <a:latin typeface="Calibri"/>
                <a:ea typeface="Calibri"/>
                <a:cs typeface="Calibri"/>
                <a:sym typeface="Calibri"/>
              </a:rPr>
              <a:t> has a neat feature called the Hystrix stream that provides real-time metrics on the state of the Hystrix commands in an application. This data tends to be raw though. A very cool interface called the Hystrix Dashboard consumes this raw data and presents a graphical information based on the underlying raw data:</a:t>
            </a:r>
            <a:endParaRPr/>
          </a:p>
          <a:p>
            <a:pPr indent="0" lvl="0" marL="0" marR="0" rtl="0" algn="l">
              <a:spcBef>
                <a:spcPts val="0"/>
              </a:spcBef>
              <a:spcAft>
                <a:spcPts val="0"/>
              </a:spcAft>
              <a:buNone/>
            </a:pPr>
            <a:r>
              <a:t/>
            </a:r>
            <a:endParaRPr sz="1800" u="sng">
              <a:solidFill>
                <a:schemeClr val="hlink"/>
              </a:solidFill>
              <a:latin typeface="Calibri"/>
              <a:ea typeface="Calibri"/>
              <a:cs typeface="Calibri"/>
              <a:sym typeface="Calibri"/>
              <a:hlinkClick r:id="rId4"/>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Step 1:</a:t>
            </a:r>
            <a:r>
              <a:rPr lang="en-US" sz="1800">
                <a:solidFill>
                  <a:schemeClr val="dk1"/>
                </a:solidFill>
                <a:latin typeface="Calibri"/>
                <a:ea typeface="Calibri"/>
                <a:cs typeface="Calibri"/>
                <a:sym typeface="Calibri"/>
              </a:rPr>
              <a:t> Add the Spring-Cloud-Starter-hystrix:</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5"/>
              </a:rPr>
              <a:t>view sourc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&lt;artifactId&gt;spring-cloud-starter-hystrix&lt;/artifactId&gt;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1800" u="sng">
              <a:solidFill>
                <a:schemeClr val="hlink"/>
              </a:solidFill>
              <a:latin typeface="Calibri"/>
              <a:ea typeface="Calibri"/>
              <a:cs typeface="Calibri"/>
              <a:sym typeface="Calibri"/>
              <a:hlinkClick r:id="rId6"/>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Step 2:</a:t>
            </a:r>
            <a:r>
              <a:rPr lang="en-US" sz="1800">
                <a:solidFill>
                  <a:schemeClr val="dk1"/>
                </a:solidFill>
                <a:latin typeface="Calibri"/>
                <a:ea typeface="Calibri"/>
                <a:cs typeface="Calibri"/>
                <a:sym typeface="Calibri"/>
              </a:rPr>
              <a:t> Enable Hystrix support for the Application, this will expose the hystrix stream at a "/hystrix.stream" uri: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@SpringBootApplication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@EnableHystrix</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SpringCloudApp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static void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SpringApplication.run(SpringCloudApp.class,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for the Hystrix Dashboard application to graphically view the Hystrix stream, the following annotation will enable that and the application should be available at "/hystrix" uri: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@SpringBootApplication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u="sng">
                <a:solidFill>
                  <a:schemeClr val="hlink"/>
                </a:solidFill>
                <a:latin typeface="Calibri"/>
                <a:ea typeface="Calibri"/>
                <a:cs typeface="Calibri"/>
                <a:sym typeface="Calibri"/>
                <a:hlinkClick r:id="rId7"/>
              </a:rPr>
            </a:b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7"/>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Hystrix</a:t>
            </a:r>
            <a:endParaRPr sz="5940"/>
          </a:p>
        </p:txBody>
      </p:sp>
      <p:sp>
        <p:nvSpPr>
          <p:cNvPr id="388" name="Google Shape;388;p57"/>
          <p:cNvSpPr/>
          <p:nvPr/>
        </p:nvSpPr>
        <p:spPr>
          <a:xfrm>
            <a:off x="152400" y="1166843"/>
            <a:ext cx="89916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@SpringBootApplication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@EnableHystrixDashboard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class AggregateApp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public static void main(String[] args)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SpringApplication.run(AggregateApp.class, args);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8"/>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Turbine</a:t>
            </a:r>
            <a:endParaRPr sz="5940"/>
          </a:p>
        </p:txBody>
      </p:sp>
      <p:sp>
        <p:nvSpPr>
          <p:cNvPr id="395" name="Google Shape;395;p58"/>
          <p:cNvSpPr/>
          <p:nvPr/>
        </p:nvSpPr>
        <p:spPr>
          <a:xfrm>
            <a:off x="152400" y="1166843"/>
            <a:ext cx="89916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&lt;groupId&gt;org.springframework.cloud&lt;/groupId&gt;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&lt;artifactId&gt;spring-cloud-starter-turbine&lt;/artifactId&gt;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&lt;groupId&gt;javax.servlet&lt;/groupId&gt;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&lt;artifactId&gt;servlet-api&lt;/artifactId&gt;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&lt;/exclusions&gt;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&lt;/dependency&gt;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 to enable Turbine support in a Spring Boot based application: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Configurations for Turbine: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turbine: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aggregator: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clusterConfig: SAMPLE-HYSTRIX-AGGREGATE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appConfig: SAMPLE-HYSTRIX-AGGREGATE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Turbine</a:t>
            </a:r>
            <a:endParaRPr sz="5940"/>
          </a:p>
        </p:txBody>
      </p:sp>
      <p:sp>
        <p:nvSpPr>
          <p:cNvPr id="402" name="Google Shape;402;p59"/>
          <p:cNvSpPr/>
          <p:nvPr/>
        </p:nvSpPr>
        <p:spPr>
          <a:xfrm>
            <a:off x="152400" y="1166843"/>
            <a:ext cx="89916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cluster is available at "/turbine.stream?cluster=SAMPLE-HYSTRIX-AGGREGATE" uri, it would figure out the instances of the cluster using Eureka, source the Hystrix stream from each instance and aggregat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ctrTitle"/>
          </p:nvPr>
        </p:nvSpPr>
        <p:spPr>
          <a:xfrm>
            <a:off x="6927" y="411480"/>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ambria"/>
              <a:buNone/>
            </a:pPr>
            <a:r>
              <a:rPr lang="en-US" sz="3600"/>
              <a:t>Disadvantages of Monolithic System</a:t>
            </a:r>
            <a:endParaRPr sz="3600"/>
          </a:p>
        </p:txBody>
      </p:sp>
      <p:sp>
        <p:nvSpPr>
          <p:cNvPr id="117" name="Google Shape;117;p17"/>
          <p:cNvSpPr/>
          <p:nvPr/>
        </p:nvSpPr>
        <p:spPr>
          <a:xfrm>
            <a:off x="609600" y="1066800"/>
            <a:ext cx="800100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8C8B8A"/>
                </a:solidFill>
                <a:latin typeface="Calibri"/>
                <a:ea typeface="Calibri"/>
                <a:cs typeface="Calibri"/>
                <a:sym typeface="Calibri"/>
              </a:rPr>
              <a:t>Monolithic app services tend to get tightly coupled and entangled as the application evolves, making it difficult to isolate services for purposes such as independent scaling or code maintainability.</a:t>
            </a:r>
            <a:endParaRPr/>
          </a:p>
          <a:p>
            <a:pPr indent="0" lvl="0" marL="0" marR="0" rtl="0" algn="l">
              <a:spcBef>
                <a:spcPts val="0"/>
              </a:spcBef>
              <a:spcAft>
                <a:spcPts val="0"/>
              </a:spcAft>
              <a:buNone/>
            </a:pPr>
            <a:r>
              <a:t/>
            </a:r>
            <a:endParaRPr sz="2400">
              <a:solidFill>
                <a:srgbClr val="8C8B8A"/>
              </a:solidFill>
              <a:latin typeface="Calibri"/>
              <a:ea typeface="Calibri"/>
              <a:cs typeface="Calibri"/>
              <a:sym typeface="Calibri"/>
            </a:endParaRPr>
          </a:p>
          <a:p>
            <a:pPr indent="0" lvl="0" marL="0" marR="0" rtl="0" algn="l">
              <a:spcBef>
                <a:spcPts val="0"/>
              </a:spcBef>
              <a:spcAft>
                <a:spcPts val="0"/>
              </a:spcAft>
              <a:buNone/>
            </a:pPr>
            <a:r>
              <a:rPr lang="en-US" sz="2400">
                <a:solidFill>
                  <a:srgbClr val="8C8B8A"/>
                </a:solidFill>
                <a:latin typeface="Calibri"/>
                <a:ea typeface="Calibri"/>
                <a:cs typeface="Calibri"/>
                <a:sym typeface="Calibri"/>
              </a:rPr>
              <a:t>Monolithic architectures are also much harder to understand, because there may be dependencies, side-effects, and magic which are not obvious when you’re looking at a particular service or controller.</a:t>
            </a:r>
            <a:endParaRPr/>
          </a:p>
          <a:p>
            <a:pPr indent="0" lvl="0" marL="0" marR="0" rtl="0" algn="l">
              <a:spcBef>
                <a:spcPts val="0"/>
              </a:spcBef>
              <a:spcAft>
                <a:spcPts val="0"/>
              </a:spcAft>
              <a:buNone/>
            </a:pPr>
            <a:r>
              <a:t/>
            </a:r>
            <a:endParaRPr sz="2400">
              <a:solidFill>
                <a:srgbClr val="8C8B8A"/>
              </a:solidFill>
              <a:latin typeface="Calibri"/>
              <a:ea typeface="Calibri"/>
              <a:cs typeface="Calibri"/>
              <a:sym typeface="Calibri"/>
            </a:endParaRPr>
          </a:p>
          <a:p>
            <a:pPr indent="0" lvl="0" marL="0" marR="0" rtl="0" algn="l">
              <a:spcBef>
                <a:spcPts val="0"/>
              </a:spcBef>
              <a:spcAft>
                <a:spcPts val="0"/>
              </a:spcAft>
              <a:buNone/>
            </a:pPr>
            <a:r>
              <a:rPr lang="en-US" sz="2400">
                <a:solidFill>
                  <a:srgbClr val="8C8B8A"/>
                </a:solidFill>
                <a:latin typeface="Calibri"/>
                <a:ea typeface="Calibri"/>
                <a:cs typeface="Calibri"/>
                <a:sym typeface="Calibri"/>
              </a:rPr>
              <a:t>Interdependenies with other Team/s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MicroServices Archietcture</a:t>
            </a:r>
            <a:endParaRPr sz="5940"/>
          </a:p>
        </p:txBody>
      </p:sp>
      <p:sp>
        <p:nvSpPr>
          <p:cNvPr id="123" name="Google Shape;123;p18"/>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t/>
            </a:r>
            <a:endParaRPr/>
          </a:p>
        </p:txBody>
      </p:sp>
      <p:pic>
        <p:nvPicPr>
          <p:cNvPr id="124" name="Google Shape;124;p18"/>
          <p:cNvPicPr preferRelativeResize="0"/>
          <p:nvPr/>
        </p:nvPicPr>
        <p:blipFill rotWithShape="1">
          <a:blip r:embed="rId3">
            <a:alphaModFix/>
          </a:blip>
          <a:srcRect b="0" l="0" r="0" t="0"/>
          <a:stretch/>
        </p:blipFill>
        <p:spPr>
          <a:xfrm>
            <a:off x="76200" y="1005840"/>
            <a:ext cx="8749893" cy="4952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ctrTitle"/>
          </p:nvPr>
        </p:nvSpPr>
        <p:spPr>
          <a:xfrm>
            <a:off x="6926" y="152401"/>
            <a:ext cx="9137073"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940"/>
              <a:buFont typeface="Cambria"/>
              <a:buNone/>
            </a:pPr>
            <a:r>
              <a:rPr lang="en-US" sz="5940"/>
              <a:t>Advantages</a:t>
            </a:r>
            <a:endParaRPr sz="5940"/>
          </a:p>
        </p:txBody>
      </p:sp>
      <p:sp>
        <p:nvSpPr>
          <p:cNvPr id="130" name="Google Shape;130;p19"/>
          <p:cNvSpPr/>
          <p:nvPr/>
        </p:nvSpPr>
        <p:spPr>
          <a:xfrm>
            <a:off x="152400" y="685800"/>
            <a:ext cx="8610600" cy="6924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Microservices Benefits</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rPr lang="en-US" sz="2000">
                <a:solidFill>
                  <a:srgbClr val="8C8B8A"/>
                </a:solidFill>
                <a:latin typeface="Calibri"/>
                <a:ea typeface="Calibri"/>
                <a:cs typeface="Calibri"/>
                <a:sym typeface="Calibri"/>
              </a:rPr>
              <a:t>Smaller code base is easy to maintain.</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Easy to scale as individual component. And each MicroService can be scaled differently, based  on the load it expects.</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Technology diversity i.e. we can mix libraries, languages, databases, frameworks etc.</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Fault isolation i.e. a process failure should not bring whole system down.</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Better support for smaller and parallel team.</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Independent deployment</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Ease for Developer as a Developer need not have entire code base on a single IDE, he/she need to develop/change/build code of his service</a:t>
            </a:r>
            <a:endParaRPr sz="2000">
              <a:solidFill>
                <a:srgbClr val="8C8B8A"/>
              </a:solidFill>
              <a:latin typeface="Calibri"/>
              <a:ea typeface="Calibri"/>
              <a:cs typeface="Calibri"/>
              <a:sym typeface="Calibri"/>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Build/Deployment time reduce</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Decentralized Governance</a:t>
            </a:r>
            <a:endParaRPr/>
          </a:p>
          <a:p>
            <a:pPr indent="-342900" lvl="0" marL="342900" marR="0" rtl="0" algn="l">
              <a:lnSpc>
                <a:spcPct val="90000"/>
              </a:lnSpc>
              <a:spcBef>
                <a:spcPts val="400"/>
              </a:spcBef>
              <a:spcAft>
                <a:spcPts val="0"/>
              </a:spcAft>
              <a:buClr>
                <a:schemeClr val="accent1"/>
              </a:buClr>
              <a:buSzPts val="2000"/>
              <a:buFont typeface="Noto Sans Symbols"/>
              <a:buChar char="▪"/>
            </a:pPr>
            <a:r>
              <a:rPr lang="en-US" sz="2000">
                <a:solidFill>
                  <a:srgbClr val="8C8B8A"/>
                </a:solidFill>
                <a:latin typeface="Calibri"/>
                <a:ea typeface="Calibri"/>
                <a:cs typeface="Calibri"/>
                <a:sym typeface="Calibri"/>
              </a:rPr>
              <a:t>Release Cycle of each Microservice can be different</a:t>
            </a:r>
            <a:endParaRPr sz="2000">
              <a:solidFill>
                <a:srgbClr val="8C8B8A"/>
              </a:solidFill>
              <a:latin typeface="Calibri"/>
              <a:ea typeface="Calibri"/>
              <a:cs typeface="Calibri"/>
              <a:sym typeface="Calibri"/>
            </a:endParaRPr>
          </a:p>
          <a:p>
            <a:pPr indent="0" lvl="0" marL="0" marR="0" rtl="0" algn="l">
              <a:lnSpc>
                <a:spcPct val="90000"/>
              </a:lnSpc>
              <a:spcBef>
                <a:spcPts val="400"/>
              </a:spcBef>
              <a:spcAft>
                <a:spcPts val="0"/>
              </a:spcAft>
              <a:buNone/>
            </a:pPr>
            <a:r>
              <a:t/>
            </a:r>
            <a:endParaRPr sz="2000">
              <a:solidFill>
                <a:srgbClr val="8C8B8A"/>
              </a:solidFill>
              <a:latin typeface="Calibri"/>
              <a:ea typeface="Calibri"/>
              <a:cs typeface="Calibri"/>
              <a:sym typeface="Calibri"/>
            </a:endParaRPr>
          </a:p>
          <a:p>
            <a:pPr indent="0" lvl="0" marL="0" marR="0" rtl="0" algn="l">
              <a:lnSpc>
                <a:spcPct val="90000"/>
              </a:lnSpc>
              <a:spcBef>
                <a:spcPts val="400"/>
              </a:spcBef>
              <a:spcAft>
                <a:spcPts val="0"/>
              </a:spcAft>
              <a:buNone/>
            </a:pPr>
            <a:r>
              <a:rPr lang="en-US" sz="2000">
                <a:solidFill>
                  <a:srgbClr val="8C8B8A"/>
                </a:solidFill>
                <a:latin typeface="Calibri"/>
                <a:ea typeface="Calibri"/>
                <a:cs typeface="Calibri"/>
                <a:sym typeface="Calibri"/>
              </a:rPr>
              <a:t>In production, it is certainly not the case- we break monolithic applications into microservice applications because we can scale each service based on the payload. A single instance of a service is unimaginable in production- so what we generally do is use a load balancer, which balances the payload among multiple instances of a service.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MicroServices - Implementation</a:t>
            </a:r>
            <a:endParaRPr sz="4000"/>
          </a:p>
        </p:txBody>
      </p:sp>
      <p:sp>
        <p:nvSpPr>
          <p:cNvPr id="136" name="Google Shape;136;p20"/>
          <p:cNvSpPr/>
          <p:nvPr/>
        </p:nvSpPr>
        <p:spPr>
          <a:xfrm>
            <a:off x="152400" y="762000"/>
            <a:ext cx="8229600" cy="43765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Using Spring for creating Microservices</a:t>
            </a:r>
            <a:endParaRPr b="1"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Setup new service by using Spring Boot</a:t>
            </a:r>
            <a:endParaRPr sz="3200">
              <a:solidFill>
                <a:srgbClr val="8C8B8A"/>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Expose resources via a </a:t>
            </a:r>
            <a:r>
              <a:rPr b="1" lang="en-US" sz="3200">
                <a:solidFill>
                  <a:srgbClr val="8C8B8A"/>
                </a:solidFill>
                <a:latin typeface="Calibri"/>
                <a:ea typeface="Calibri"/>
                <a:cs typeface="Calibri"/>
                <a:sym typeface="Calibri"/>
              </a:rPr>
              <a:t>RestController</a:t>
            </a:r>
            <a:endParaRPr b="1" sz="3200">
              <a:solidFill>
                <a:srgbClr val="8C8B8A"/>
              </a:solidFill>
              <a:latin typeface="Calibri"/>
              <a:ea typeface="Calibri"/>
              <a:cs typeface="Calibri"/>
              <a:sym typeface="Calibri"/>
            </a:endParaRPr>
          </a:p>
          <a:p>
            <a:pPr indent="-457200" lvl="0" marL="457200" marR="0" rtl="0" algn="l">
              <a:spcBef>
                <a:spcPts val="0"/>
              </a:spcBef>
              <a:spcAft>
                <a:spcPts val="0"/>
              </a:spcAft>
              <a:buClr>
                <a:srgbClr val="8C8B8A"/>
              </a:buClr>
              <a:buSzPts val="3200"/>
              <a:buFont typeface="Noto Sans Symbols"/>
              <a:buChar char="⮚"/>
            </a:pPr>
            <a:r>
              <a:rPr lang="en-US" sz="3200">
                <a:solidFill>
                  <a:srgbClr val="8C8B8A"/>
                </a:solidFill>
                <a:latin typeface="Calibri"/>
                <a:ea typeface="Calibri"/>
                <a:cs typeface="Calibri"/>
                <a:sym typeface="Calibri"/>
              </a:rPr>
              <a:t>Consume other Microservice services using </a:t>
            </a:r>
            <a:r>
              <a:rPr b="1" lang="en-US" sz="3200">
                <a:solidFill>
                  <a:srgbClr val="8C8B8A"/>
                </a:solidFill>
                <a:latin typeface="Calibri"/>
                <a:ea typeface="Calibri"/>
                <a:cs typeface="Calibri"/>
                <a:sym typeface="Calibri"/>
              </a:rPr>
              <a:t>RestTemplate</a:t>
            </a:r>
            <a:endParaRPr b="1"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Each Microservice has certain specific purpose, and they interact with each other to perform a required functionality.</a:t>
            </a:r>
            <a:endParaRPr sz="3200">
              <a:solidFill>
                <a:srgbClr val="8C8B8A"/>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6926" y="152401"/>
            <a:ext cx="9899074" cy="685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4000"/>
              <a:buFont typeface="Cambria"/>
              <a:buNone/>
            </a:pPr>
            <a:r>
              <a:rPr lang="en-US" sz="4000"/>
              <a:t>MicroServices - Implementation</a:t>
            </a:r>
            <a:endParaRPr sz="4000"/>
          </a:p>
        </p:txBody>
      </p:sp>
      <p:sp>
        <p:nvSpPr>
          <p:cNvPr id="142" name="Google Shape;142;p21"/>
          <p:cNvSpPr/>
          <p:nvPr/>
        </p:nvSpPr>
        <p:spPr>
          <a:xfrm>
            <a:off x="152400" y="762000"/>
            <a:ext cx="8839200" cy="56815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Microservices – Deployment, Registry &amp; Discovery</a:t>
            </a:r>
            <a:endParaRPr sz="24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Generally Microservices are installed in multiple Nodes, and each MicroService may have multiple instances. This is to provide Horizontal scalability.</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The problem due to this is how one MicroService can detect another MicroService, and the system where it runs, and on which all instances a MicroService runs. </a:t>
            </a:r>
            <a:endParaRPr sz="3200">
              <a:solidFill>
                <a:srgbClr val="8C8B8A"/>
              </a:solidFill>
              <a:latin typeface="Calibri"/>
              <a:ea typeface="Calibri"/>
              <a:cs typeface="Calibri"/>
              <a:sym typeface="Calibri"/>
            </a:endParaRPr>
          </a:p>
          <a:p>
            <a:pPr indent="-457200" lvl="0" marL="457200" marR="0" rtl="0" algn="l">
              <a:spcBef>
                <a:spcPts val="640"/>
              </a:spcBef>
              <a:spcAft>
                <a:spcPts val="0"/>
              </a:spcAft>
              <a:buClr>
                <a:schemeClr val="accent1"/>
              </a:buClr>
              <a:buSzPts val="3200"/>
              <a:buFont typeface="Noto Sans Symbols"/>
              <a:buChar char="⮚"/>
            </a:pPr>
            <a:r>
              <a:rPr lang="en-US" sz="3200">
                <a:solidFill>
                  <a:srgbClr val="8C8B8A"/>
                </a:solidFill>
                <a:latin typeface="Calibri"/>
                <a:ea typeface="Calibri"/>
                <a:cs typeface="Calibri"/>
                <a:sym typeface="Calibri"/>
              </a:rPr>
              <a:t>This is termed as Service Registry and Discovery, there is a tool named Eureka for Service Discovery.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