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60" r:id="rId6"/>
    <p:sldId id="261" r:id="rId7"/>
    <p:sldId id="262" r:id="rId8"/>
    <p:sldId id="266"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2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C7BA4D-0E39-4F59-8B1C-B8D5159E9F1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7BA4D-0E39-4F59-8B1C-B8D5159E9F1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7BA4D-0E39-4F59-8B1C-B8D5159E9F1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C7BA4D-0E39-4F59-8B1C-B8D5159E9F1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C7BA4D-0E39-4F59-8B1C-B8D5159E9F1E}" type="datetimeFigureOut">
              <a:rPr lang="en-US" smtClean="0"/>
              <a:t>6/16/2018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C7BA4D-0E39-4F59-8B1C-B8D5159E9F1E}"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C7BA4D-0E39-4F59-8B1C-B8D5159E9F1E}" type="datetimeFigureOut">
              <a:rPr lang="en-US" smtClean="0"/>
              <a:t>6/16/2018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C7BA4D-0E39-4F59-8B1C-B8D5159E9F1E}" type="datetimeFigureOut">
              <a:rPr lang="en-US" smtClean="0"/>
              <a:t>6/16/2018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7BA4D-0E39-4F59-8B1C-B8D5159E9F1E}" type="datetimeFigureOut">
              <a:rPr lang="en-US" smtClean="0"/>
              <a:t>6/16/2018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12613E-637F-4A18-8E5E-0EF2A6A891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C7BA4D-0E39-4F59-8B1C-B8D5159E9F1E}" type="datetimeFigureOut">
              <a:rPr lang="en-US" smtClean="0"/>
              <a:t>6/16/2018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12613E-637F-4A18-8E5E-0EF2A6A89165}"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29C7BA4D-0E39-4F59-8B1C-B8D5159E9F1E}" type="datetimeFigureOut">
              <a:rPr lang="en-US" smtClean="0"/>
              <a:t>6/16/2018</a:t>
            </a:fld>
            <a:endParaRPr lang="en-US"/>
          </a:p>
        </p:txBody>
      </p:sp>
      <p:sp>
        <p:nvSpPr>
          <p:cNvPr id="9" name="Slide Number Placeholder 8"/>
          <p:cNvSpPr>
            <a:spLocks noGrp="1"/>
          </p:cNvSpPr>
          <p:nvPr>
            <p:ph type="sldNum" sz="quarter" idx="11"/>
          </p:nvPr>
        </p:nvSpPr>
        <p:spPr/>
        <p:txBody>
          <a:bodyPr/>
          <a:lstStyle/>
          <a:p>
            <a:fld id="{6B12613E-637F-4A18-8E5E-0EF2A6A8916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B12613E-637F-4A18-8E5E-0EF2A6A89165}"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9C7BA4D-0E39-4F59-8B1C-B8D5159E9F1E}" type="datetimeFigureOut">
              <a:rPr lang="en-US" smtClean="0"/>
              <a:t>6/16/2018</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cloud.spring.io/spring-cloud-netflix/multi/multi__router_and_filter_zuul.html" TargetMode="External"/><Relationship Id="rId2" Type="http://schemas.openxmlformats.org/officeDocument/2006/relationships/hyperlink" Target="https://sivalabs.in/2018/03/microservices-part-5-spring-cloud-zuul-proxy-as-api-gateway/"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Zuul</a:t>
            </a:r>
            <a:r>
              <a:rPr lang="en-US" dirty="0" smtClean="0"/>
              <a:t> API Gateway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44916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Path Customization</a:t>
            </a:r>
            <a:endParaRPr lang="en-US" dirty="0"/>
          </a:p>
        </p:txBody>
      </p:sp>
      <p:sp>
        <p:nvSpPr>
          <p:cNvPr id="3" name="Subtitle 2"/>
          <p:cNvSpPr>
            <a:spLocks noGrp="1"/>
          </p:cNvSpPr>
          <p:nvPr>
            <p:ph type="subTitle" idx="1"/>
          </p:nvPr>
        </p:nvSpPr>
        <p:spPr>
          <a:xfrm>
            <a:off x="228600" y="838200"/>
            <a:ext cx="8305800" cy="5334000"/>
          </a:xfrm>
        </p:spPr>
        <p:txBody>
          <a:bodyPr>
            <a:normAutofit fontScale="92500" lnSpcReduction="20000"/>
          </a:bodyPr>
          <a:lstStyle/>
          <a:p>
            <a:r>
              <a:rPr lang="en-US" dirty="0"/>
              <a:t>Now, from the UI, we can make a request to fetch products at http://localhost:8080/api/catalog-service/products. By default, </a:t>
            </a:r>
            <a:r>
              <a:rPr lang="en-US" dirty="0" err="1"/>
              <a:t>Zuul</a:t>
            </a:r>
            <a:r>
              <a:rPr lang="en-US" dirty="0"/>
              <a:t> will strip the prefix and forward the request.</a:t>
            </a:r>
          </a:p>
          <a:p>
            <a:r>
              <a:rPr lang="en-US" dirty="0"/>
              <a:t>You can also customize the path mappings of a service as follows:</a:t>
            </a:r>
          </a:p>
          <a:p>
            <a:r>
              <a:rPr lang="en-US" dirty="0" err="1"/>
              <a:t>zuul.routes.catalogservice.path</a:t>
            </a:r>
            <a:r>
              <a:rPr lang="en-US" dirty="0"/>
              <a:t>=/catalog/**</a:t>
            </a:r>
          </a:p>
          <a:p>
            <a:r>
              <a:rPr lang="en-US" dirty="0" err="1"/>
              <a:t>zuul.routes.catalogservice.serviceId</a:t>
            </a:r>
            <a:r>
              <a:rPr lang="en-US" dirty="0"/>
              <a:t>=catalog-service</a:t>
            </a:r>
          </a:p>
          <a:p>
            <a:r>
              <a:rPr lang="en-US" dirty="0"/>
              <a:t>With this configuration, you can use URL http://localhost:8080/api/catalog/products which will be forwarded to the service with </a:t>
            </a:r>
            <a:r>
              <a:rPr lang="en-US" dirty="0" err="1"/>
              <a:t>serviceId</a:t>
            </a:r>
            <a:r>
              <a:rPr lang="en-US" dirty="0"/>
              <a:t> catalog-service.</a:t>
            </a:r>
          </a:p>
          <a:p>
            <a:r>
              <a:rPr lang="en-US" dirty="0"/>
              <a:t>By default, all the services registered with Eureka Server will be exposed. You can use </a:t>
            </a:r>
            <a:r>
              <a:rPr lang="en-US" b="1" dirty="0" err="1"/>
              <a:t>zuul.ignored</a:t>
            </a:r>
            <a:r>
              <a:rPr lang="en-US" b="1" dirty="0"/>
              <a:t>-services</a:t>
            </a:r>
            <a:r>
              <a:rPr lang="en-US" dirty="0"/>
              <a:t> property to disable this behavior and expose only the explicitly configured services.</a:t>
            </a:r>
          </a:p>
          <a:p>
            <a:r>
              <a:rPr lang="en-US" dirty="0" err="1"/>
              <a:t>zuul.ignored</a:t>
            </a:r>
            <a:r>
              <a:rPr lang="en-US" dirty="0"/>
              <a:t>-services=*</a:t>
            </a:r>
          </a:p>
          <a:p>
            <a:r>
              <a:rPr lang="en-US" dirty="0" err="1"/>
              <a:t>zuul.routes.catalogservice.path</a:t>
            </a:r>
            <a:r>
              <a:rPr lang="en-US" dirty="0"/>
              <a:t>=/catalog/**</a:t>
            </a:r>
          </a:p>
          <a:p>
            <a:r>
              <a:rPr lang="en-US" dirty="0" err="1"/>
              <a:t>zuul.routes.catalogservice.serviceId</a:t>
            </a:r>
            <a:r>
              <a:rPr lang="en-US" dirty="0"/>
              <a:t>=catalog-service</a:t>
            </a:r>
          </a:p>
          <a:p>
            <a:r>
              <a:rPr lang="en-US" dirty="0" err="1"/>
              <a:t>zuul.routes.orderservice.path</a:t>
            </a:r>
            <a:r>
              <a:rPr lang="en-US" dirty="0"/>
              <a:t>=/orders/**</a:t>
            </a:r>
          </a:p>
          <a:p>
            <a:r>
              <a:rPr lang="en-US" dirty="0" err="1"/>
              <a:t>zuul.routes.orderservice.serviceId</a:t>
            </a:r>
            <a:r>
              <a:rPr lang="en-US" dirty="0"/>
              <a:t>=order-service</a:t>
            </a:r>
          </a:p>
          <a:p>
            <a:r>
              <a:rPr lang="en-US" dirty="0"/>
              <a:t>With this configuration, only </a:t>
            </a:r>
            <a:r>
              <a:rPr lang="en-US" b="1" dirty="0"/>
              <a:t>catalog-service</a:t>
            </a:r>
            <a:r>
              <a:rPr lang="en-US" dirty="0"/>
              <a:t>, </a:t>
            </a:r>
            <a:r>
              <a:rPr lang="en-US" b="1" dirty="0"/>
              <a:t>order-service</a:t>
            </a:r>
            <a:r>
              <a:rPr lang="en-US" dirty="0"/>
              <a:t> are exposed through </a:t>
            </a:r>
            <a:r>
              <a:rPr lang="en-US" dirty="0" err="1"/>
              <a:t>Zuul</a:t>
            </a:r>
            <a:r>
              <a:rPr lang="en-US" dirty="0"/>
              <a:t> proxy but not </a:t>
            </a:r>
            <a:r>
              <a:rPr lang="en-US" b="1" dirty="0"/>
              <a:t>inventory-service</a:t>
            </a:r>
            <a:r>
              <a:rPr lang="en-US" dirty="0"/>
              <a:t>.</a:t>
            </a:r>
          </a:p>
        </p:txBody>
      </p:sp>
    </p:spTree>
    <p:extLst>
      <p:ext uri="{BB962C8B-B14F-4D97-AF65-F5344CB8AC3E}">
        <p14:creationId xmlns:p14="http://schemas.microsoft.com/office/powerpoint/2010/main" val="3181845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8991600" cy="704850"/>
          </a:xfrm>
        </p:spPr>
        <p:txBody>
          <a:bodyPr>
            <a:normAutofit fontScale="90000"/>
          </a:bodyPr>
          <a:lstStyle/>
          <a:p>
            <a:r>
              <a:rPr lang="en-US" dirty="0" smtClean="0"/>
              <a:t>Role of </a:t>
            </a:r>
            <a:r>
              <a:rPr lang="en-US" dirty="0" err="1" smtClean="0"/>
              <a:t>Zuul</a:t>
            </a:r>
            <a:r>
              <a:rPr lang="en-US" dirty="0" smtClean="0"/>
              <a:t> API Gateway in </a:t>
            </a:r>
            <a:r>
              <a:rPr lang="en-US" dirty="0" err="1" smtClean="0"/>
              <a:t>MicroServices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21073"/>
            <a:ext cx="6248400" cy="5824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Brace 4"/>
          <p:cNvSpPr/>
          <p:nvPr/>
        </p:nvSpPr>
        <p:spPr>
          <a:xfrm>
            <a:off x="6858000" y="2833825"/>
            <a:ext cx="304800" cy="40241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162800" y="4209743"/>
            <a:ext cx="1524000" cy="1323439"/>
          </a:xfrm>
          <a:prstGeom prst="rect">
            <a:avLst/>
          </a:prstGeom>
          <a:noFill/>
        </p:spPr>
        <p:txBody>
          <a:bodyPr wrap="square" rtlCol="0">
            <a:spAutoFit/>
          </a:bodyPr>
          <a:lstStyle/>
          <a:p>
            <a:r>
              <a:rPr lang="en-US" sz="2000" dirty="0" smtClean="0"/>
              <a:t>Internal to Micro Services Architecture</a:t>
            </a:r>
            <a:endParaRPr lang="en-US" sz="2000" dirty="0"/>
          </a:p>
        </p:txBody>
      </p:sp>
      <p:sp>
        <p:nvSpPr>
          <p:cNvPr id="8" name="Right Brace 7"/>
          <p:cNvSpPr/>
          <p:nvPr/>
        </p:nvSpPr>
        <p:spPr>
          <a:xfrm>
            <a:off x="6858000" y="998731"/>
            <a:ext cx="228600" cy="164592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7047978" y="1467751"/>
            <a:ext cx="1524000" cy="707886"/>
          </a:xfrm>
          <a:prstGeom prst="rect">
            <a:avLst/>
          </a:prstGeom>
          <a:noFill/>
        </p:spPr>
        <p:txBody>
          <a:bodyPr wrap="square" rtlCol="0">
            <a:spAutoFit/>
          </a:bodyPr>
          <a:lstStyle/>
          <a:p>
            <a:r>
              <a:rPr lang="en-US" sz="2000" dirty="0" smtClean="0"/>
              <a:t>Our or Third Party Clients</a:t>
            </a:r>
            <a:endParaRPr lang="en-US" sz="2000" dirty="0"/>
          </a:p>
        </p:txBody>
      </p:sp>
    </p:spTree>
    <p:extLst>
      <p:ext uri="{BB962C8B-B14F-4D97-AF65-F5344CB8AC3E}">
        <p14:creationId xmlns:p14="http://schemas.microsoft.com/office/powerpoint/2010/main" val="222888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What is </a:t>
            </a:r>
            <a:r>
              <a:rPr lang="en-US" dirty="0" err="1" smtClean="0"/>
              <a:t>Zuul</a:t>
            </a:r>
            <a:r>
              <a:rPr lang="en-US" dirty="0" smtClean="0"/>
              <a:t> API Gateway?</a:t>
            </a:r>
            <a:endParaRPr lang="en-US" dirty="0"/>
          </a:p>
        </p:txBody>
      </p:sp>
      <p:sp>
        <p:nvSpPr>
          <p:cNvPr id="3" name="Subtitle 2"/>
          <p:cNvSpPr>
            <a:spLocks noGrp="1"/>
          </p:cNvSpPr>
          <p:nvPr>
            <p:ph type="subTitle" idx="1"/>
          </p:nvPr>
        </p:nvSpPr>
        <p:spPr>
          <a:xfrm>
            <a:off x="228600" y="838200"/>
            <a:ext cx="8686800" cy="6019800"/>
          </a:xfrm>
        </p:spPr>
        <p:txBody>
          <a:bodyPr>
            <a:noAutofit/>
          </a:bodyPr>
          <a:lstStyle/>
          <a:p>
            <a:pPr algn="l"/>
            <a:r>
              <a:rPr lang="en-US" sz="2400" dirty="0" err="1"/>
              <a:t>Zuul</a:t>
            </a:r>
            <a:r>
              <a:rPr lang="en-US" sz="2400" dirty="0"/>
              <a:t> is a JVM based router and server side load balancer by Netflix. </a:t>
            </a:r>
            <a:r>
              <a:rPr lang="en-US" sz="2400" dirty="0" smtClean="0"/>
              <a:t/>
            </a:r>
            <a:br>
              <a:rPr lang="en-US" sz="2400" dirty="0" smtClean="0"/>
            </a:br>
            <a:r>
              <a:rPr lang="en-US" sz="2400" dirty="0" smtClean="0"/>
              <a:t>It </a:t>
            </a:r>
            <a:r>
              <a:rPr lang="en-US" sz="2400" dirty="0"/>
              <a:t>provides a single entry to our system, which allows a browser, mobile app, or other user interface to consume services from multiple hosts without managing cross-origin resource sharing (CORS) and authentication for each one. </a:t>
            </a:r>
            <a:endParaRPr lang="en-US" sz="2400" dirty="0" smtClean="0"/>
          </a:p>
          <a:p>
            <a:pPr algn="l"/>
            <a:endParaRPr lang="en-US" sz="2400" dirty="0"/>
          </a:p>
          <a:p>
            <a:pPr algn="l"/>
            <a:r>
              <a:rPr lang="en-US" sz="2400" dirty="0" smtClean="0"/>
              <a:t>We </a:t>
            </a:r>
            <a:r>
              <a:rPr lang="en-US" sz="2400" dirty="0"/>
              <a:t>can integrate </a:t>
            </a:r>
            <a:r>
              <a:rPr lang="en-US" sz="2400" dirty="0" err="1"/>
              <a:t>Zuul</a:t>
            </a:r>
            <a:r>
              <a:rPr lang="en-US" sz="2400" dirty="0"/>
              <a:t> with other Netflix projects like </a:t>
            </a:r>
            <a:r>
              <a:rPr lang="en-US" sz="2400" dirty="0" err="1"/>
              <a:t>Hystrix</a:t>
            </a:r>
            <a:r>
              <a:rPr lang="en-US" sz="2400" dirty="0"/>
              <a:t> for fault tolerance and Eureka for service discovery, or use it to manage routing rules, filters, and load balancing across your system</a:t>
            </a:r>
            <a:r>
              <a:rPr lang="en-US" sz="2400" dirty="0" smtClean="0"/>
              <a:t>.</a:t>
            </a:r>
          </a:p>
          <a:p>
            <a:pPr algn="l"/>
            <a:endParaRPr lang="en-US" sz="2400" dirty="0"/>
          </a:p>
          <a:p>
            <a:pPr algn="l"/>
            <a:r>
              <a:rPr lang="en-US" sz="2400" dirty="0"/>
              <a:t>An</a:t>
            </a:r>
            <a:r>
              <a:rPr lang="en-US" sz="2400" b="1" dirty="0"/>
              <a:t> API Gateway</a:t>
            </a:r>
            <a:r>
              <a:rPr lang="en-US" sz="2400" dirty="0"/>
              <a:t>, aka </a:t>
            </a:r>
            <a:r>
              <a:rPr lang="en-US" sz="2400" b="1" dirty="0"/>
              <a:t>Edge Service</a:t>
            </a:r>
            <a:r>
              <a:rPr lang="en-US" sz="2400" dirty="0"/>
              <a:t>, provides a unified interface for a set of </a:t>
            </a:r>
            <a:r>
              <a:rPr lang="en-US" sz="2400" dirty="0" err="1"/>
              <a:t>microservices</a:t>
            </a:r>
            <a:r>
              <a:rPr lang="en-US" sz="2400" dirty="0"/>
              <a:t> so that clients no need to know about all the details of </a:t>
            </a:r>
            <a:r>
              <a:rPr lang="en-US" sz="2400" dirty="0" err="1"/>
              <a:t>microservices</a:t>
            </a:r>
            <a:r>
              <a:rPr lang="en-US" sz="2400" dirty="0"/>
              <a:t> internals. However, there are some pros and cons of using the API Gateway pattern in </a:t>
            </a:r>
            <a:r>
              <a:rPr lang="en-US" sz="2400" dirty="0" err="1"/>
              <a:t>microservices</a:t>
            </a:r>
            <a:r>
              <a:rPr lang="en-US" sz="2400" dirty="0"/>
              <a:t> architecture.</a:t>
            </a:r>
          </a:p>
        </p:txBody>
      </p:sp>
    </p:spTree>
    <p:extLst>
      <p:ext uri="{BB962C8B-B14F-4D97-AF65-F5344CB8AC3E}">
        <p14:creationId xmlns:p14="http://schemas.microsoft.com/office/powerpoint/2010/main" val="1623384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Why </a:t>
            </a:r>
            <a:r>
              <a:rPr lang="en-US" dirty="0" err="1" smtClean="0"/>
              <a:t>Zuul</a:t>
            </a:r>
            <a:r>
              <a:rPr lang="en-US" dirty="0" smtClean="0"/>
              <a:t> API Gateway?</a:t>
            </a:r>
            <a:endParaRPr lang="en-US" dirty="0"/>
          </a:p>
        </p:txBody>
      </p:sp>
      <p:sp>
        <p:nvSpPr>
          <p:cNvPr id="3" name="Subtitle 2"/>
          <p:cNvSpPr>
            <a:spLocks noGrp="1"/>
          </p:cNvSpPr>
          <p:nvPr>
            <p:ph type="subTitle" idx="1"/>
          </p:nvPr>
        </p:nvSpPr>
        <p:spPr>
          <a:xfrm>
            <a:off x="381000" y="838200"/>
            <a:ext cx="7620000" cy="5715000"/>
          </a:xfrm>
        </p:spPr>
        <p:txBody>
          <a:bodyPr>
            <a:normAutofit fontScale="92500" lnSpcReduction="10000"/>
          </a:bodyPr>
          <a:lstStyle/>
          <a:p>
            <a:r>
              <a:rPr lang="en-US" sz="2400" b="1" dirty="0" smtClean="0"/>
              <a:t>Advantages</a:t>
            </a:r>
            <a:r>
              <a:rPr lang="en-US" sz="2400" b="1" dirty="0" smtClean="0"/>
              <a:t>:</a:t>
            </a:r>
          </a:p>
          <a:p>
            <a:pPr marL="457200" indent="-457200">
              <a:buFont typeface="+mj-lt"/>
              <a:buAutoNum type="arabicPeriod"/>
            </a:pPr>
            <a:r>
              <a:rPr lang="en-US" sz="2400" dirty="0" smtClean="0"/>
              <a:t>Provides </a:t>
            </a:r>
            <a:r>
              <a:rPr lang="en-US" sz="2400" dirty="0"/>
              <a:t>an easier interface to </a:t>
            </a:r>
            <a:r>
              <a:rPr lang="en-US" sz="2400" dirty="0" smtClean="0"/>
              <a:t>clients, by providing abstraction to external world.</a:t>
            </a:r>
            <a:endParaRPr lang="en-US" sz="2400" dirty="0"/>
          </a:p>
          <a:p>
            <a:pPr marL="457200" indent="-457200">
              <a:buFont typeface="+mj-lt"/>
              <a:buAutoNum type="arabicPeriod"/>
            </a:pPr>
            <a:r>
              <a:rPr lang="en-US" sz="2400" dirty="0"/>
              <a:t>Can be used to prevent exposing the internal </a:t>
            </a:r>
            <a:r>
              <a:rPr lang="en-US" sz="2400" dirty="0" err="1"/>
              <a:t>microservices</a:t>
            </a:r>
            <a:r>
              <a:rPr lang="en-US" sz="2400" dirty="0"/>
              <a:t> structure to clients.</a:t>
            </a:r>
          </a:p>
          <a:p>
            <a:pPr marL="457200" indent="-457200">
              <a:buFont typeface="+mj-lt"/>
              <a:buAutoNum type="arabicPeriod"/>
            </a:pPr>
            <a:r>
              <a:rPr lang="en-US" sz="2400" dirty="0"/>
              <a:t>Allows refactoring of </a:t>
            </a:r>
            <a:r>
              <a:rPr lang="en-US" sz="2400" dirty="0" err="1"/>
              <a:t>microservices</a:t>
            </a:r>
            <a:r>
              <a:rPr lang="en-US" sz="2400" dirty="0"/>
              <a:t> without forcing the clients to refactor the consuming logic.</a:t>
            </a:r>
          </a:p>
          <a:p>
            <a:pPr marL="457200" indent="-457200">
              <a:buFont typeface="+mj-lt"/>
              <a:buAutoNum type="arabicPeriod"/>
            </a:pPr>
            <a:r>
              <a:rPr lang="en-US" sz="2400" dirty="0"/>
              <a:t>Can centralize </a:t>
            </a:r>
            <a:r>
              <a:rPr lang="en-US" sz="2400" dirty="0" smtClean="0"/>
              <a:t>activities like </a:t>
            </a:r>
            <a:r>
              <a:rPr lang="en-US" sz="2400" dirty="0"/>
              <a:t>security, monitoring, rate limiting, etc</a:t>
            </a:r>
            <a:r>
              <a:rPr lang="en-US" sz="2400" dirty="0" smtClean="0"/>
              <a:t>.</a:t>
            </a:r>
          </a:p>
          <a:p>
            <a:endParaRPr lang="en-US" sz="2400" dirty="0"/>
          </a:p>
          <a:p>
            <a:r>
              <a:rPr lang="en-US" sz="2400" b="1" dirty="0" smtClean="0"/>
              <a:t>Disadvantages</a:t>
            </a:r>
            <a:r>
              <a:rPr lang="en-US" sz="2400" b="1" dirty="0" smtClean="0"/>
              <a:t>: </a:t>
            </a:r>
          </a:p>
          <a:p>
            <a:r>
              <a:rPr lang="en-US" sz="2400" dirty="0" smtClean="0"/>
              <a:t>It </a:t>
            </a:r>
            <a:r>
              <a:rPr lang="en-US" sz="2400" dirty="0"/>
              <a:t>could become a single point of failure if the proper measures are not taken to make it highly available</a:t>
            </a:r>
            <a:r>
              <a:rPr lang="en-US" sz="2400" dirty="0" smtClean="0"/>
              <a:t>.</a:t>
            </a:r>
          </a:p>
          <a:p>
            <a:endParaRPr lang="en-US" sz="2400" dirty="0"/>
          </a:p>
          <a:p>
            <a:r>
              <a:rPr lang="en-US" sz="2400" dirty="0"/>
              <a:t>Knowledge of various </a:t>
            </a:r>
            <a:r>
              <a:rPr lang="en-US" sz="2400" dirty="0" err="1"/>
              <a:t>microservice</a:t>
            </a:r>
            <a:r>
              <a:rPr lang="en-US" sz="2400" dirty="0"/>
              <a:t> APIs may creep into the API Gateway.</a:t>
            </a:r>
          </a:p>
        </p:txBody>
      </p:sp>
    </p:spTree>
    <p:extLst>
      <p:ext uri="{BB962C8B-B14F-4D97-AF65-F5344CB8AC3E}">
        <p14:creationId xmlns:p14="http://schemas.microsoft.com/office/powerpoint/2010/main" val="325793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How to use </a:t>
            </a:r>
            <a:r>
              <a:rPr lang="en-US" dirty="0" err="1" smtClean="0"/>
              <a:t>Zuul</a:t>
            </a:r>
            <a:r>
              <a:rPr lang="en-US" dirty="0" smtClean="0"/>
              <a:t> API Gateway?</a:t>
            </a:r>
            <a:endParaRPr lang="en-US" dirty="0"/>
          </a:p>
        </p:txBody>
      </p:sp>
      <p:sp>
        <p:nvSpPr>
          <p:cNvPr id="3" name="Subtitle 2"/>
          <p:cNvSpPr>
            <a:spLocks noGrp="1"/>
          </p:cNvSpPr>
          <p:nvPr>
            <p:ph type="subTitle" idx="1"/>
          </p:nvPr>
        </p:nvSpPr>
        <p:spPr>
          <a:xfrm>
            <a:off x="228600" y="914400"/>
            <a:ext cx="8305800" cy="5257800"/>
          </a:xfrm>
        </p:spPr>
        <p:txBody>
          <a:bodyPr>
            <a:normAutofit fontScale="92500" lnSpcReduction="20000"/>
          </a:bodyPr>
          <a:lstStyle/>
          <a:p>
            <a:pPr algn="l"/>
            <a:r>
              <a:rPr lang="en-US" dirty="0"/>
              <a:t>Create a </a:t>
            </a:r>
            <a:r>
              <a:rPr lang="en-US" dirty="0" err="1"/>
              <a:t>SpringBoot</a:t>
            </a:r>
            <a:r>
              <a:rPr lang="en-US" dirty="0"/>
              <a:t> project with </a:t>
            </a:r>
            <a:r>
              <a:rPr lang="en-US" b="1" dirty="0"/>
              <a:t>Web</a:t>
            </a:r>
            <a:r>
              <a:rPr lang="en-US" dirty="0"/>
              <a:t>, </a:t>
            </a:r>
            <a:r>
              <a:rPr lang="en-US" b="1" dirty="0" err="1"/>
              <a:t>Config</a:t>
            </a:r>
            <a:r>
              <a:rPr lang="en-US" b="1" dirty="0"/>
              <a:t> Client</a:t>
            </a:r>
            <a:r>
              <a:rPr lang="en-US" dirty="0"/>
              <a:t>, </a:t>
            </a:r>
            <a:r>
              <a:rPr lang="en-US" b="1" dirty="0"/>
              <a:t>Eureka Discovery</a:t>
            </a:r>
            <a:r>
              <a:rPr lang="en-US" dirty="0"/>
              <a:t>, </a:t>
            </a:r>
            <a:r>
              <a:rPr lang="en-US" b="1" dirty="0" err="1"/>
              <a:t>Zuul</a:t>
            </a:r>
            <a:r>
              <a:rPr lang="en-US" dirty="0" err="1"/>
              <a:t>starters</a:t>
            </a:r>
            <a:r>
              <a:rPr lang="en-US" dirty="0"/>
              <a:t> and annotate the main entry-point class with </a:t>
            </a:r>
            <a:r>
              <a:rPr lang="en-US" b="1" dirty="0"/>
              <a:t>@</a:t>
            </a:r>
            <a:r>
              <a:rPr lang="en-US" b="1" dirty="0" err="1"/>
              <a:t>EnableZuulProxy</a:t>
            </a:r>
            <a:r>
              <a:rPr lang="en-US" dirty="0" smtClean="0"/>
              <a:t>.</a:t>
            </a:r>
          </a:p>
          <a:p>
            <a:pPr algn="l"/>
            <a:endParaRPr lang="en-US" dirty="0"/>
          </a:p>
          <a:p>
            <a:pPr algn="l"/>
            <a:r>
              <a:rPr lang="en-US" dirty="0"/>
              <a:t/>
            </a:r>
            <a:br>
              <a:rPr lang="en-US" dirty="0"/>
            </a:br>
            <a:r>
              <a:rPr lang="en-US" dirty="0"/>
              <a:t>import </a:t>
            </a:r>
            <a:r>
              <a:rPr lang="en-US" dirty="0" err="1"/>
              <a:t>org.springframework.boot.SpringApplication</a:t>
            </a:r>
            <a:r>
              <a:rPr lang="en-US" dirty="0"/>
              <a:t>;</a:t>
            </a:r>
          </a:p>
          <a:p>
            <a:pPr algn="l"/>
            <a:r>
              <a:rPr lang="en-US" dirty="0"/>
              <a:t>import </a:t>
            </a:r>
            <a:r>
              <a:rPr lang="en-US" dirty="0" err="1"/>
              <a:t>org.springframework.boot.autoconfigure.SpringBootApplication</a:t>
            </a:r>
            <a:r>
              <a:rPr lang="en-US" dirty="0"/>
              <a:t>;</a:t>
            </a:r>
          </a:p>
          <a:p>
            <a:pPr algn="l"/>
            <a:r>
              <a:rPr lang="en-US" dirty="0"/>
              <a:t>import </a:t>
            </a:r>
            <a:r>
              <a:rPr lang="en-US" dirty="0" err="1"/>
              <a:t>org.springframework.cloud.netflix.zuul.EnableZuulProxy</a:t>
            </a:r>
            <a:r>
              <a:rPr lang="en-US" dirty="0" smtClean="0"/>
              <a:t>;</a:t>
            </a:r>
          </a:p>
          <a:p>
            <a:pPr algn="l"/>
            <a:endParaRPr lang="en-US" dirty="0"/>
          </a:p>
          <a:p>
            <a:pPr algn="l"/>
            <a:r>
              <a:rPr lang="en-US" dirty="0"/>
              <a:t>@</a:t>
            </a:r>
            <a:r>
              <a:rPr lang="en-US" dirty="0" err="1" smtClean="0"/>
              <a:t>EnableZuulProxy</a:t>
            </a:r>
            <a:endParaRPr lang="en-US" dirty="0" smtClean="0"/>
          </a:p>
          <a:p>
            <a:pPr algn="l"/>
            <a:r>
              <a:rPr lang="en-US" dirty="0" smtClean="0"/>
              <a:t>@</a:t>
            </a:r>
            <a:r>
              <a:rPr lang="en-US" dirty="0" err="1" smtClean="0"/>
              <a:t>EnableDiscoveryClient</a:t>
            </a:r>
            <a:r>
              <a:rPr lang="en-US" dirty="0" smtClean="0"/>
              <a:t> </a:t>
            </a:r>
            <a:endParaRPr lang="en-US" dirty="0"/>
          </a:p>
          <a:p>
            <a:pPr algn="l"/>
            <a:r>
              <a:rPr lang="en-US" dirty="0"/>
              <a:t>@</a:t>
            </a:r>
            <a:r>
              <a:rPr lang="en-US" dirty="0" err="1" smtClean="0"/>
              <a:t>SpringBootApplication</a:t>
            </a:r>
            <a:endParaRPr lang="en-US" dirty="0" smtClean="0"/>
          </a:p>
          <a:p>
            <a:pPr algn="l"/>
            <a:endParaRPr lang="en-US" dirty="0"/>
          </a:p>
          <a:p>
            <a:pPr algn="l"/>
            <a:r>
              <a:rPr lang="en-US" dirty="0"/>
              <a:t>public class </a:t>
            </a:r>
            <a:r>
              <a:rPr lang="en-US" dirty="0" err="1"/>
              <a:t>ShoppingcartUiApplication</a:t>
            </a:r>
            <a:r>
              <a:rPr lang="en-US" dirty="0"/>
              <a:t> {</a:t>
            </a:r>
          </a:p>
          <a:p>
            <a:pPr algn="l"/>
            <a:r>
              <a:rPr lang="en-US" dirty="0"/>
              <a:t>public static void main(String[] </a:t>
            </a:r>
            <a:r>
              <a:rPr lang="en-US" dirty="0" err="1"/>
              <a:t>args</a:t>
            </a:r>
            <a:r>
              <a:rPr lang="en-US" dirty="0"/>
              <a:t>) {</a:t>
            </a:r>
          </a:p>
          <a:p>
            <a:pPr algn="l"/>
            <a:r>
              <a:rPr lang="en-US" dirty="0" err="1"/>
              <a:t>SpringApplication.run</a:t>
            </a:r>
            <a:r>
              <a:rPr lang="en-US" dirty="0"/>
              <a:t>(</a:t>
            </a:r>
            <a:r>
              <a:rPr lang="en-US" dirty="0" err="1"/>
              <a:t>ShoppingcartUiApplication.class</a:t>
            </a:r>
            <a:r>
              <a:rPr lang="en-US" dirty="0"/>
              <a:t>, </a:t>
            </a:r>
            <a:r>
              <a:rPr lang="en-US" dirty="0" err="1"/>
              <a:t>args</a:t>
            </a:r>
            <a:r>
              <a:rPr lang="en-US" dirty="0"/>
              <a:t>);</a:t>
            </a:r>
          </a:p>
          <a:p>
            <a:pPr algn="l"/>
            <a:r>
              <a:rPr lang="en-US" dirty="0"/>
              <a:t>}</a:t>
            </a:r>
          </a:p>
          <a:p>
            <a:pPr algn="l"/>
            <a:r>
              <a:rPr lang="en-US" dirty="0"/>
              <a:t>}</a:t>
            </a:r>
          </a:p>
          <a:p>
            <a:pPr algn="l"/>
            <a:endParaRPr lang="en-US" dirty="0"/>
          </a:p>
        </p:txBody>
      </p:sp>
    </p:spTree>
    <p:extLst>
      <p:ext uri="{BB962C8B-B14F-4D97-AF65-F5344CB8AC3E}">
        <p14:creationId xmlns:p14="http://schemas.microsoft.com/office/powerpoint/2010/main" val="256306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Content of POM file</a:t>
            </a:r>
            <a:endParaRPr lang="en-US" dirty="0"/>
          </a:p>
        </p:txBody>
      </p:sp>
      <p:sp>
        <p:nvSpPr>
          <p:cNvPr id="3" name="Subtitle 2"/>
          <p:cNvSpPr>
            <a:spLocks noGrp="1"/>
          </p:cNvSpPr>
          <p:nvPr>
            <p:ph type="subTitle" idx="1"/>
          </p:nvPr>
        </p:nvSpPr>
        <p:spPr>
          <a:xfrm>
            <a:off x="228600" y="762000"/>
            <a:ext cx="7620000" cy="5943600"/>
          </a:xfrm>
        </p:spPr>
        <p:txBody>
          <a:bodyPr>
            <a:normAutofit lnSpcReduction="10000"/>
          </a:bodyPr>
          <a:lstStyle/>
          <a:p>
            <a:pPr algn="l"/>
            <a:r>
              <a:rPr lang="en-US" dirty="0"/>
              <a:t/>
            </a:r>
            <a:br>
              <a:rPr lang="en-US" dirty="0"/>
            </a:br>
            <a:r>
              <a:rPr lang="en-US" dirty="0"/>
              <a:t>&lt;dependency&gt;</a:t>
            </a:r>
          </a:p>
          <a:p>
            <a:pPr algn="l"/>
            <a:r>
              <a:rPr lang="en-US" dirty="0"/>
              <a:t>&lt;</a:t>
            </a:r>
            <a:r>
              <a:rPr lang="en-US" dirty="0" err="1"/>
              <a:t>groupId</a:t>
            </a:r>
            <a:r>
              <a:rPr lang="en-US" dirty="0"/>
              <a:t>&gt;</a:t>
            </a:r>
            <a:r>
              <a:rPr lang="en-US" dirty="0" err="1"/>
              <a:t>org.springframework.boot</a:t>
            </a:r>
            <a:r>
              <a:rPr lang="en-US" dirty="0"/>
              <a:t>&lt;/</a:t>
            </a:r>
            <a:r>
              <a:rPr lang="en-US" dirty="0" err="1"/>
              <a:t>groupId</a:t>
            </a:r>
            <a:r>
              <a:rPr lang="en-US" dirty="0"/>
              <a:t>&gt;</a:t>
            </a:r>
          </a:p>
          <a:p>
            <a:pPr algn="l"/>
            <a:r>
              <a:rPr lang="en-US" dirty="0"/>
              <a:t>&lt;</a:t>
            </a:r>
            <a:r>
              <a:rPr lang="en-US" dirty="0" err="1"/>
              <a:t>artifactId</a:t>
            </a:r>
            <a:r>
              <a:rPr lang="en-US" dirty="0"/>
              <a:t>&gt;spring-boot-starter-web&lt;/</a:t>
            </a:r>
            <a:r>
              <a:rPr lang="en-US" dirty="0" err="1"/>
              <a:t>artifactId</a:t>
            </a:r>
            <a:r>
              <a:rPr lang="en-US" dirty="0"/>
              <a:t>&gt;</a:t>
            </a:r>
          </a:p>
          <a:p>
            <a:pPr algn="l"/>
            <a:r>
              <a:rPr lang="en-US" dirty="0"/>
              <a:t>&lt;/dependency&gt;</a:t>
            </a:r>
          </a:p>
          <a:p>
            <a:pPr algn="l"/>
            <a:r>
              <a:rPr lang="en-US" dirty="0"/>
              <a:t>&lt;dependency&gt;</a:t>
            </a:r>
          </a:p>
          <a:p>
            <a:pPr algn="l"/>
            <a:r>
              <a:rPr lang="en-US" dirty="0"/>
              <a:t>&lt;</a:t>
            </a:r>
            <a:r>
              <a:rPr lang="en-US" dirty="0" err="1"/>
              <a:t>groupId</a:t>
            </a:r>
            <a:r>
              <a:rPr lang="en-US" dirty="0"/>
              <a:t>&gt;</a:t>
            </a:r>
            <a:r>
              <a:rPr lang="en-US" dirty="0" err="1"/>
              <a:t>org.springframework.cloud</a:t>
            </a:r>
            <a:r>
              <a:rPr lang="en-US" dirty="0"/>
              <a:t>&lt;/</a:t>
            </a:r>
            <a:r>
              <a:rPr lang="en-US" dirty="0" err="1"/>
              <a:t>groupId</a:t>
            </a:r>
            <a:r>
              <a:rPr lang="en-US" dirty="0"/>
              <a:t>&gt;</a:t>
            </a:r>
          </a:p>
          <a:p>
            <a:pPr algn="l"/>
            <a:r>
              <a:rPr lang="en-US" dirty="0"/>
              <a:t>&lt;</a:t>
            </a:r>
            <a:r>
              <a:rPr lang="en-US" dirty="0" err="1"/>
              <a:t>artifactId</a:t>
            </a:r>
            <a:r>
              <a:rPr lang="en-US" dirty="0"/>
              <a:t>&gt;spring-cloud-starter-</a:t>
            </a:r>
            <a:r>
              <a:rPr lang="en-US" dirty="0" err="1"/>
              <a:t>config</a:t>
            </a:r>
            <a:r>
              <a:rPr lang="en-US" dirty="0"/>
              <a:t>&lt;/</a:t>
            </a:r>
            <a:r>
              <a:rPr lang="en-US" dirty="0" err="1"/>
              <a:t>artifactId</a:t>
            </a:r>
            <a:r>
              <a:rPr lang="en-US" dirty="0"/>
              <a:t>&gt;</a:t>
            </a:r>
          </a:p>
          <a:p>
            <a:pPr algn="l"/>
            <a:r>
              <a:rPr lang="en-US" dirty="0"/>
              <a:t>&lt;/dependency&gt;</a:t>
            </a:r>
          </a:p>
          <a:p>
            <a:pPr algn="l"/>
            <a:r>
              <a:rPr lang="en-US" dirty="0"/>
              <a:t>&lt;dependency&gt;</a:t>
            </a:r>
          </a:p>
          <a:p>
            <a:pPr algn="l"/>
            <a:r>
              <a:rPr lang="en-US" dirty="0"/>
              <a:t>&lt;</a:t>
            </a:r>
            <a:r>
              <a:rPr lang="en-US" dirty="0" err="1"/>
              <a:t>groupId</a:t>
            </a:r>
            <a:r>
              <a:rPr lang="en-US" dirty="0"/>
              <a:t>&gt;</a:t>
            </a:r>
            <a:r>
              <a:rPr lang="en-US" dirty="0" err="1"/>
              <a:t>org.springframework.cloud</a:t>
            </a:r>
            <a:r>
              <a:rPr lang="en-US" dirty="0"/>
              <a:t>&lt;/</a:t>
            </a:r>
            <a:r>
              <a:rPr lang="en-US" dirty="0" err="1"/>
              <a:t>groupId</a:t>
            </a:r>
            <a:r>
              <a:rPr lang="en-US" dirty="0"/>
              <a:t>&gt;</a:t>
            </a:r>
          </a:p>
          <a:p>
            <a:pPr algn="l"/>
            <a:r>
              <a:rPr lang="en-US" dirty="0"/>
              <a:t>&lt;</a:t>
            </a:r>
            <a:r>
              <a:rPr lang="en-US" dirty="0" err="1"/>
              <a:t>artifactId</a:t>
            </a:r>
            <a:r>
              <a:rPr lang="en-US" dirty="0"/>
              <a:t>&gt;</a:t>
            </a:r>
            <a:r>
              <a:rPr lang="en-US" b="1" dirty="0"/>
              <a:t>spring-cloud-starter-</a:t>
            </a:r>
            <a:r>
              <a:rPr lang="en-US" b="1" dirty="0" err="1"/>
              <a:t>netflix</a:t>
            </a:r>
            <a:r>
              <a:rPr lang="en-US" b="1" dirty="0"/>
              <a:t>-eureka-client</a:t>
            </a:r>
            <a:r>
              <a:rPr lang="en-US" dirty="0"/>
              <a:t>&lt;/</a:t>
            </a:r>
            <a:r>
              <a:rPr lang="en-US" dirty="0" err="1"/>
              <a:t>artifactId</a:t>
            </a:r>
            <a:r>
              <a:rPr lang="en-US" dirty="0"/>
              <a:t>&gt;</a:t>
            </a:r>
          </a:p>
          <a:p>
            <a:pPr algn="l"/>
            <a:r>
              <a:rPr lang="en-US" dirty="0"/>
              <a:t>&lt;/dependency&gt;</a:t>
            </a:r>
          </a:p>
          <a:p>
            <a:pPr algn="l"/>
            <a:r>
              <a:rPr lang="en-US" b="1" dirty="0">
                <a:solidFill>
                  <a:srgbClr val="FF0000"/>
                </a:solidFill>
              </a:rPr>
              <a:t>&lt;dependency&gt;</a:t>
            </a:r>
          </a:p>
          <a:p>
            <a:pPr algn="l"/>
            <a:r>
              <a:rPr lang="en-US" b="1" dirty="0">
                <a:solidFill>
                  <a:srgbClr val="FF0000"/>
                </a:solidFill>
              </a:rPr>
              <a:t>&lt;</a:t>
            </a:r>
            <a:r>
              <a:rPr lang="en-US" b="1" dirty="0" err="1">
                <a:solidFill>
                  <a:srgbClr val="FF0000"/>
                </a:solidFill>
              </a:rPr>
              <a:t>groupId</a:t>
            </a:r>
            <a:r>
              <a:rPr lang="en-US" b="1" dirty="0">
                <a:solidFill>
                  <a:srgbClr val="FF0000"/>
                </a:solidFill>
              </a:rPr>
              <a:t>&gt;</a:t>
            </a:r>
            <a:r>
              <a:rPr lang="en-US" b="1" dirty="0" err="1">
                <a:solidFill>
                  <a:srgbClr val="FF0000"/>
                </a:solidFill>
              </a:rPr>
              <a:t>org.springframework.cloud</a:t>
            </a:r>
            <a:r>
              <a:rPr lang="en-US" b="1" dirty="0">
                <a:solidFill>
                  <a:srgbClr val="FF0000"/>
                </a:solidFill>
              </a:rPr>
              <a:t>&lt;/</a:t>
            </a:r>
            <a:r>
              <a:rPr lang="en-US" b="1" dirty="0" err="1">
                <a:solidFill>
                  <a:srgbClr val="FF0000"/>
                </a:solidFill>
              </a:rPr>
              <a:t>groupId</a:t>
            </a:r>
            <a:r>
              <a:rPr lang="en-US" b="1" dirty="0">
                <a:solidFill>
                  <a:srgbClr val="FF0000"/>
                </a:solidFill>
              </a:rPr>
              <a:t>&gt;</a:t>
            </a:r>
          </a:p>
          <a:p>
            <a:pPr algn="l"/>
            <a:r>
              <a:rPr lang="en-US" b="1" dirty="0">
                <a:solidFill>
                  <a:srgbClr val="FF0000"/>
                </a:solidFill>
              </a:rPr>
              <a:t>&lt;</a:t>
            </a:r>
            <a:r>
              <a:rPr lang="en-US" b="1" dirty="0" err="1">
                <a:solidFill>
                  <a:srgbClr val="FF0000"/>
                </a:solidFill>
              </a:rPr>
              <a:t>artifactId</a:t>
            </a:r>
            <a:r>
              <a:rPr lang="en-US" b="1" dirty="0">
                <a:solidFill>
                  <a:srgbClr val="FF0000"/>
                </a:solidFill>
              </a:rPr>
              <a:t>&gt;spring-cloud-starter-</a:t>
            </a:r>
            <a:r>
              <a:rPr lang="en-US" b="1" dirty="0" err="1">
                <a:solidFill>
                  <a:srgbClr val="FF0000"/>
                </a:solidFill>
              </a:rPr>
              <a:t>netflix</a:t>
            </a:r>
            <a:r>
              <a:rPr lang="en-US" b="1" dirty="0">
                <a:solidFill>
                  <a:srgbClr val="FF0000"/>
                </a:solidFill>
              </a:rPr>
              <a:t>-</a:t>
            </a:r>
            <a:r>
              <a:rPr lang="en-US" b="1" dirty="0" err="1">
                <a:solidFill>
                  <a:srgbClr val="FF0000"/>
                </a:solidFill>
              </a:rPr>
              <a:t>zuul</a:t>
            </a:r>
            <a:r>
              <a:rPr lang="en-US" b="1" dirty="0">
                <a:solidFill>
                  <a:srgbClr val="FF0000"/>
                </a:solidFill>
              </a:rPr>
              <a:t>&lt;/</a:t>
            </a:r>
            <a:r>
              <a:rPr lang="en-US" b="1" dirty="0" err="1">
                <a:solidFill>
                  <a:srgbClr val="FF0000"/>
                </a:solidFill>
              </a:rPr>
              <a:t>artifactId</a:t>
            </a:r>
            <a:r>
              <a:rPr lang="en-US" b="1" dirty="0">
                <a:solidFill>
                  <a:srgbClr val="FF0000"/>
                </a:solidFill>
              </a:rPr>
              <a:t>&gt;</a:t>
            </a:r>
          </a:p>
          <a:p>
            <a:pPr algn="l"/>
            <a:r>
              <a:rPr lang="en-US" b="1" dirty="0">
                <a:solidFill>
                  <a:srgbClr val="FF0000"/>
                </a:solidFill>
              </a:rPr>
              <a:t>&lt;/dependency&gt;</a:t>
            </a:r>
          </a:p>
        </p:txBody>
      </p:sp>
      <p:sp>
        <p:nvSpPr>
          <p:cNvPr id="4" name="Right Brace 3"/>
          <p:cNvSpPr/>
          <p:nvPr/>
        </p:nvSpPr>
        <p:spPr>
          <a:xfrm>
            <a:off x="6324600" y="5105400"/>
            <a:ext cx="3810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6712907" y="5644634"/>
            <a:ext cx="1524000" cy="369332"/>
          </a:xfrm>
          <a:prstGeom prst="rect">
            <a:avLst/>
          </a:prstGeom>
          <a:noFill/>
        </p:spPr>
        <p:txBody>
          <a:bodyPr wrap="square" rtlCol="0">
            <a:spAutoFit/>
          </a:bodyPr>
          <a:lstStyle/>
          <a:p>
            <a:r>
              <a:rPr lang="en-US" dirty="0" smtClean="0"/>
              <a:t>Netflix </a:t>
            </a:r>
            <a:r>
              <a:rPr lang="en-US" dirty="0" err="1" smtClean="0"/>
              <a:t>Zuul</a:t>
            </a:r>
            <a:endParaRPr lang="en-US" dirty="0"/>
          </a:p>
        </p:txBody>
      </p:sp>
      <p:sp>
        <p:nvSpPr>
          <p:cNvPr id="6" name="Right Brace 5"/>
          <p:cNvSpPr/>
          <p:nvPr/>
        </p:nvSpPr>
        <p:spPr>
          <a:xfrm>
            <a:off x="6858000" y="3886200"/>
            <a:ext cx="3810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239000" y="4009935"/>
            <a:ext cx="1524000" cy="1200329"/>
          </a:xfrm>
          <a:prstGeom prst="rect">
            <a:avLst/>
          </a:prstGeom>
          <a:noFill/>
        </p:spPr>
        <p:txBody>
          <a:bodyPr wrap="square" rtlCol="0">
            <a:spAutoFit/>
          </a:bodyPr>
          <a:lstStyle/>
          <a:p>
            <a:r>
              <a:rPr lang="en-US" dirty="0" smtClean="0"/>
              <a:t>Eureka Client, helps in Service Discovery</a:t>
            </a:r>
            <a:endParaRPr lang="en-US" dirty="0"/>
          </a:p>
        </p:txBody>
      </p:sp>
    </p:spTree>
    <p:extLst>
      <p:ext uri="{BB962C8B-B14F-4D97-AF65-F5344CB8AC3E}">
        <p14:creationId xmlns:p14="http://schemas.microsoft.com/office/powerpoint/2010/main" val="283641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err="1" smtClean="0"/>
              <a:t>Bootstrap.properties</a:t>
            </a:r>
            <a:r>
              <a:rPr lang="en-US" dirty="0" smtClean="0"/>
              <a:t> (TBD)</a:t>
            </a:r>
            <a:endParaRPr lang="en-US" dirty="0"/>
          </a:p>
        </p:txBody>
      </p:sp>
      <p:sp>
        <p:nvSpPr>
          <p:cNvPr id="3" name="Subtitle 2"/>
          <p:cNvSpPr>
            <a:spLocks noGrp="1"/>
          </p:cNvSpPr>
          <p:nvPr>
            <p:ph type="subTitle" idx="1"/>
          </p:nvPr>
        </p:nvSpPr>
        <p:spPr>
          <a:xfrm>
            <a:off x="838200" y="990600"/>
            <a:ext cx="7696200" cy="5181600"/>
          </a:xfrm>
        </p:spPr>
        <p:txBody>
          <a:bodyPr>
            <a:normAutofit/>
          </a:bodyPr>
          <a:lstStyle/>
          <a:p>
            <a:pPr algn="l"/>
            <a:r>
              <a:rPr lang="en-US" b="1" dirty="0" err="1" smtClean="0"/>
              <a:t>bootstrap.properties</a:t>
            </a:r>
            <a:endParaRPr lang="en-US" b="1" dirty="0" smtClean="0"/>
          </a:p>
          <a:p>
            <a:pPr algn="l"/>
            <a:r>
              <a:rPr lang="en-US" dirty="0"/>
              <a:t>zuul.routes.</a:t>
            </a:r>
            <a:r>
              <a:rPr lang="en-US" b="1" dirty="0"/>
              <a:t>producer</a:t>
            </a:r>
            <a:r>
              <a:rPr lang="en-US" dirty="0"/>
              <a:t>.url=http://localhost:8080</a:t>
            </a:r>
          </a:p>
          <a:p>
            <a:pPr algn="l"/>
            <a:r>
              <a:rPr lang="en-US" dirty="0"/>
              <a:t>spring.application.name=</a:t>
            </a:r>
            <a:r>
              <a:rPr lang="en-US" dirty="0" err="1"/>
              <a:t>shoppingcart-ui</a:t>
            </a:r>
            <a:endParaRPr lang="en-US" dirty="0"/>
          </a:p>
          <a:p>
            <a:pPr algn="l"/>
            <a:r>
              <a:rPr lang="en-US" dirty="0" err="1"/>
              <a:t>server.port</a:t>
            </a:r>
            <a:r>
              <a:rPr lang="en-US" dirty="0"/>
              <a:t>=8080</a:t>
            </a:r>
          </a:p>
          <a:p>
            <a:pPr algn="l"/>
            <a:r>
              <a:rPr lang="en-US" dirty="0" err="1"/>
              <a:t>eureka.client.service-url.defaultZone</a:t>
            </a:r>
            <a:r>
              <a:rPr lang="en-US" dirty="0"/>
              <a:t>=http://localhost:8761/eureka</a:t>
            </a:r>
            <a:r>
              <a:rPr lang="en-US" dirty="0" smtClean="0"/>
              <a:t>/</a:t>
            </a:r>
          </a:p>
          <a:p>
            <a:pPr algn="l"/>
            <a:endParaRPr lang="en-US" dirty="0"/>
          </a:p>
          <a:p>
            <a:pPr algn="l"/>
            <a:r>
              <a:rPr lang="en-US" dirty="0" smtClean="0"/>
              <a:t>Can be accessed externally with below URL</a:t>
            </a:r>
          </a:p>
          <a:p>
            <a:pPr algn="l"/>
            <a:r>
              <a:rPr lang="en-US" dirty="0" smtClean="0"/>
              <a:t>http://localhost:8080/</a:t>
            </a:r>
            <a:r>
              <a:rPr lang="en-US" b="1" dirty="0" smtClean="0"/>
              <a:t>producer</a:t>
            </a:r>
            <a:r>
              <a:rPr lang="en-US" dirty="0" smtClean="0"/>
              <a:t>/employee</a:t>
            </a:r>
            <a:endParaRPr lang="en-US" dirty="0"/>
          </a:p>
        </p:txBody>
      </p:sp>
    </p:spTree>
    <p:extLst>
      <p:ext uri="{BB962C8B-B14F-4D97-AF65-F5344CB8AC3E}">
        <p14:creationId xmlns:p14="http://schemas.microsoft.com/office/powerpoint/2010/main" val="273932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smtClean="0"/>
              <a:t>What are </a:t>
            </a:r>
            <a:r>
              <a:rPr lang="en-US" dirty="0" err="1" smtClean="0"/>
              <a:t>Zuul</a:t>
            </a:r>
            <a:r>
              <a:rPr lang="en-US" dirty="0" smtClean="0"/>
              <a:t> Filters?</a:t>
            </a:r>
            <a:endParaRPr lang="en-US" dirty="0"/>
          </a:p>
        </p:txBody>
      </p:sp>
      <p:sp>
        <p:nvSpPr>
          <p:cNvPr id="3" name="Subtitle 2"/>
          <p:cNvSpPr>
            <a:spLocks noGrp="1"/>
          </p:cNvSpPr>
          <p:nvPr>
            <p:ph type="subTitle" idx="1"/>
          </p:nvPr>
        </p:nvSpPr>
        <p:spPr>
          <a:xfrm>
            <a:off x="304800" y="914400"/>
            <a:ext cx="8077200" cy="5867400"/>
          </a:xfrm>
        </p:spPr>
        <p:txBody>
          <a:bodyPr>
            <a:normAutofit/>
          </a:bodyPr>
          <a:lstStyle/>
          <a:p>
            <a:r>
              <a:rPr lang="en-US" dirty="0" smtClean="0"/>
              <a:t>A number of different types of Filters can be used with </a:t>
            </a:r>
            <a:r>
              <a:rPr lang="en-US" dirty="0" err="1" smtClean="0"/>
              <a:t>Zuul</a:t>
            </a:r>
            <a:r>
              <a:rPr lang="en-US" dirty="0" smtClean="0"/>
              <a:t> API Gateway. </a:t>
            </a:r>
            <a:r>
              <a:rPr lang="en-US" dirty="0" smtClean="0"/>
              <a:t>A Filter can be used to perform custom action/steps, before/after processing Request</a:t>
            </a:r>
            <a:endParaRPr lang="en-US" dirty="0" smtClean="0"/>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86000"/>
            <a:ext cx="64579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80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600"/>
            <a:ext cx="7772400" cy="704850"/>
          </a:xfrm>
        </p:spPr>
        <p:txBody>
          <a:bodyPr>
            <a:normAutofit fontScale="90000"/>
          </a:bodyPr>
          <a:lstStyle/>
          <a:p>
            <a:r>
              <a:rPr lang="en-US" dirty="0" err="1" smtClean="0"/>
              <a:t>Zuul</a:t>
            </a:r>
            <a:r>
              <a:rPr lang="en-US" dirty="0" smtClean="0"/>
              <a:t> Filters</a:t>
            </a:r>
            <a:endParaRPr lang="en-US" dirty="0"/>
          </a:p>
        </p:txBody>
      </p:sp>
      <p:sp>
        <p:nvSpPr>
          <p:cNvPr id="3" name="Subtitle 2"/>
          <p:cNvSpPr>
            <a:spLocks noGrp="1"/>
          </p:cNvSpPr>
          <p:nvPr>
            <p:ph type="subTitle" idx="1"/>
          </p:nvPr>
        </p:nvSpPr>
        <p:spPr>
          <a:xfrm>
            <a:off x="304800" y="914400"/>
            <a:ext cx="8077200" cy="5867400"/>
          </a:xfrm>
        </p:spPr>
        <p:txBody>
          <a:bodyPr>
            <a:normAutofit fontScale="92500" lnSpcReduction="20000"/>
          </a:bodyPr>
          <a:lstStyle/>
          <a:p>
            <a:r>
              <a:rPr lang="en-US" dirty="0"/>
              <a:t>Next we define the 4 types of filters supported by </a:t>
            </a:r>
            <a:r>
              <a:rPr lang="en-US" dirty="0" err="1" smtClean="0"/>
              <a:t>Zuul</a:t>
            </a:r>
            <a:r>
              <a:rPr lang="en-US" dirty="0" smtClean="0"/>
              <a:t>-</a:t>
            </a:r>
          </a:p>
          <a:p>
            <a:endParaRPr lang="en-US" b="1" dirty="0" smtClean="0"/>
          </a:p>
          <a:p>
            <a:r>
              <a:rPr lang="en-US" b="1" dirty="0"/>
              <a:t>PRE</a:t>
            </a:r>
            <a:r>
              <a:rPr lang="en-US" dirty="0"/>
              <a:t> Filters execute before routing to the origin. Examples include request authentication, choosing origin servers, and logging debug info.</a:t>
            </a:r>
          </a:p>
          <a:p>
            <a:r>
              <a:rPr lang="en-US" b="1" dirty="0"/>
              <a:t>ROUTING</a:t>
            </a:r>
            <a:r>
              <a:rPr lang="en-US" dirty="0"/>
              <a:t> Filters handle routing the request to an origin. This is where the origin HTTP request is built and sent using Apache </a:t>
            </a:r>
            <a:r>
              <a:rPr lang="en-US" dirty="0" err="1"/>
              <a:t>HttpClient</a:t>
            </a:r>
            <a:r>
              <a:rPr lang="en-US" dirty="0"/>
              <a:t> or Netflix Ribbon.</a:t>
            </a:r>
          </a:p>
          <a:p>
            <a:r>
              <a:rPr lang="en-US" b="1" dirty="0"/>
              <a:t>POST</a:t>
            </a:r>
            <a:r>
              <a:rPr lang="en-US" dirty="0"/>
              <a:t> Filters execute after the request has been routed to the origin. Examples include adding standard HTTP headers to the response, gathering statistics and metrics, and streaming the response from the origin to the client.</a:t>
            </a:r>
          </a:p>
          <a:p>
            <a:r>
              <a:rPr lang="en-US" b="1" dirty="0"/>
              <a:t>ERROR</a:t>
            </a:r>
            <a:r>
              <a:rPr lang="en-US" dirty="0"/>
              <a:t> Filters execute when an error occurs during one of the other phases.</a:t>
            </a:r>
          </a:p>
          <a:p>
            <a:endParaRPr lang="en-US" b="1" dirty="0"/>
          </a:p>
          <a:p>
            <a:r>
              <a:rPr lang="en-US" b="1" dirty="0" smtClean="0"/>
              <a:t>Try to customize </a:t>
            </a:r>
            <a:r>
              <a:rPr lang="en-US" b="1" dirty="0" err="1" smtClean="0"/>
              <a:t>Fileters</a:t>
            </a:r>
            <a:r>
              <a:rPr lang="en-US" b="1" dirty="0" smtClean="0"/>
              <a:t>, like adding/removing header, not forwarding request to a certain micro service, or displaying count how many times a specific </a:t>
            </a:r>
            <a:r>
              <a:rPr lang="en-US" b="1" dirty="0" err="1" smtClean="0"/>
              <a:t>url</a:t>
            </a:r>
            <a:r>
              <a:rPr lang="en-US" b="1" dirty="0" smtClean="0"/>
              <a:t> has been called, etc…etc…</a:t>
            </a:r>
          </a:p>
          <a:p>
            <a:r>
              <a:rPr lang="en-US" b="1" dirty="0" smtClean="0"/>
              <a:t>Below URL has info on how to customize an Header</a:t>
            </a:r>
            <a:endParaRPr lang="en-US" b="1" dirty="0"/>
          </a:p>
          <a:p>
            <a:r>
              <a:rPr lang="en-US" dirty="0" smtClean="0">
                <a:hlinkClick r:id="rId2"/>
              </a:rPr>
              <a:t>https://sivalabs.in/2018/03/microservices-part-5-spring-cloud-zuul-proxy-as-api-gateway</a:t>
            </a:r>
            <a:r>
              <a:rPr lang="en-US" dirty="0" smtClean="0">
                <a:hlinkClick r:id="rId2"/>
              </a:rPr>
              <a:t>/</a:t>
            </a:r>
            <a:endParaRPr lang="en-US" dirty="0" smtClean="0"/>
          </a:p>
          <a:p>
            <a:endParaRPr lang="en-US" dirty="0"/>
          </a:p>
          <a:p>
            <a:r>
              <a:rPr lang="en-US" dirty="0">
                <a:hlinkClick r:id="rId3"/>
              </a:rPr>
              <a:t>https://cloud.spring.io/spring-cloud-netflix/multi/multi__</a:t>
            </a:r>
            <a:r>
              <a:rPr lang="en-US" dirty="0" smtClean="0">
                <a:hlinkClick r:id="rId3"/>
              </a:rPr>
              <a:t>router_and_filter_zuul.html</a:t>
            </a:r>
            <a:endParaRPr lang="en-US" dirty="0" smtClean="0"/>
          </a:p>
          <a:p>
            <a:endParaRPr lang="en-US" dirty="0"/>
          </a:p>
        </p:txBody>
      </p:sp>
    </p:spTree>
    <p:extLst>
      <p:ext uri="{BB962C8B-B14F-4D97-AF65-F5344CB8AC3E}">
        <p14:creationId xmlns:p14="http://schemas.microsoft.com/office/powerpoint/2010/main" val="16829355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106</TotalTime>
  <Words>323</Words>
  <Application>Microsoft Office PowerPoint</Application>
  <PresentationFormat>On-screen Show (4:3)</PresentationFormat>
  <Paragraphs>93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Adjacency</vt:lpstr>
      <vt:lpstr>Zuul API Gateway</vt:lpstr>
      <vt:lpstr>Role of Zuul API Gateway in MicroServices</vt:lpstr>
      <vt:lpstr>What is Zuul API Gateway?</vt:lpstr>
      <vt:lpstr>Why Zuul API Gateway?</vt:lpstr>
      <vt:lpstr>How to use Zuul API Gateway?</vt:lpstr>
      <vt:lpstr>Content of POM file</vt:lpstr>
      <vt:lpstr>Bootstrap.properties (TBD)</vt:lpstr>
      <vt:lpstr>What are Zuul Filters?</vt:lpstr>
      <vt:lpstr>Zuul Filters</vt:lpstr>
      <vt:lpstr>Path Customization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Zuul API Gateway</dc:title>
  <dc:creator>Admin</dc:creator>
  <cp:lastModifiedBy>Admin</cp:lastModifiedBy>
  <cp:revision>37</cp:revision>
  <dcterms:created xsi:type="dcterms:W3CDTF">2018-06-07T11:20:57Z</dcterms:created>
  <dcterms:modified xsi:type="dcterms:W3CDTF">2018-06-16T05:57:18Z</dcterms:modified>
</cp:coreProperties>
</file>