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69" r:id="rId5"/>
    <p:sldId id="490" r:id="rId6"/>
    <p:sldId id="487" r:id="rId7"/>
    <p:sldId id="450" r:id="rId8"/>
    <p:sldId id="486" r:id="rId9"/>
    <p:sldId id="422" r:id="rId10"/>
    <p:sldId id="499" r:id="rId11"/>
    <p:sldId id="514" r:id="rId12"/>
    <p:sldId id="500" r:id="rId13"/>
    <p:sldId id="506" r:id="rId14"/>
    <p:sldId id="517" r:id="rId15"/>
    <p:sldId id="501" r:id="rId16"/>
    <p:sldId id="516" r:id="rId17"/>
    <p:sldId id="484" r:id="rId18"/>
    <p:sldId id="455" r:id="rId19"/>
  </p:sldIdLst>
  <p:sldSz cx="9144000" cy="6858000" type="overhead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FF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FF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FF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FF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000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000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000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000FF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999FF"/>
    <a:srgbClr val="808080"/>
    <a:srgbClr val="969696"/>
    <a:srgbClr val="B2B2B2"/>
    <a:srgbClr val="C0C0C0"/>
    <a:srgbClr val="DDDDDD"/>
    <a:srgbClr val="EAEAEA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6" autoAdjust="0"/>
    <p:restoredTop sz="94434" autoAdjust="0"/>
  </p:normalViewPr>
  <p:slideViewPr>
    <p:cSldViewPr>
      <p:cViewPr varScale="1">
        <p:scale>
          <a:sx n="87" d="100"/>
          <a:sy n="87" d="100"/>
        </p:scale>
        <p:origin x="1428" y="60"/>
      </p:cViewPr>
      <p:guideLst>
        <p:guide orient="horz" pos="19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6" d="100"/>
          <a:sy n="56" d="100"/>
        </p:scale>
        <p:origin x="-2466" y="-90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38125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2588" y="8991600"/>
            <a:ext cx="2513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FD1251-4EC7-4FA8-8F68-FB58631B8B23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048000" y="8829675"/>
            <a:ext cx="10588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FBEE033-30FE-45B8-B591-C91795CC6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3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4850"/>
            <a:ext cx="4630737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1" tIns="45188" rIns="91991" bIns="45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2400" y="8829675"/>
            <a:ext cx="2514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91000" y="8991600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3019F2F-15E5-4AB6-BB9A-33DB5D5610E2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592388" y="8829675"/>
            <a:ext cx="18272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124D5E5-53D8-409C-966B-44A154097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8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1DBC2B-3D84-4E4E-8BF2-1F84DF6A3198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0543E-CB9E-4D4D-A987-7D5582DE283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45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25308D-8931-4BBF-B01C-8B995862B7E6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7443-3A4D-4070-8177-1D0A52BBD3F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6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©2010 Accenture. All Rights Reserved.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25308D-8931-4BBF-B01C-8B995862B7E6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7443-3A4D-4070-8177-1D0A52BBD3F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52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©2010 Accenture. All Rights Reserved.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B26678-5AF0-40BC-956F-F879704BB545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F4670-66DE-465D-B5FE-C4D73B3AA0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40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©2010 Accenture. All Rights Reserved.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AB2AA71-A753-4459-8805-A644B3AF40A6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4A064-618C-48F4-8601-41A7134E985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166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©2010 Accenture. All Rights Reserved.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3FB627-FE58-4007-AA4A-A8D8CCBE5CFE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3DC2D-AA20-468A-A27B-99B92C8F2E1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93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B79FF6-526E-4B70-99B5-01B5A014F8C9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D14E4-D46A-45BC-A876-1E906A398CC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21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A7B5A4-6A61-47A7-B890-20DF840320E9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D450E-C5C4-44E7-B513-DC364C955C3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77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268D24-02FC-4256-9CC4-8F73D00CD976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1DF61-8415-48BB-8E82-A7DBB816FF9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00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D7398B4-62DD-4494-851F-5EDF414769B3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CEF6B-53F3-4641-848A-1F806FC7258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31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140381-A462-4B10-8971-62BD9164252A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8648E-0A24-4D71-955B-48CA9BCCF45B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3738"/>
            <a:ext cx="4648200" cy="348615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8013"/>
            <a:ext cx="5140325" cy="4181475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25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B79FF6-526E-4B70-99B5-01B5A014F8C9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D14E4-D46A-45BC-A876-1E906A398CC2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17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25308D-8931-4BBF-B01C-8B995862B7E6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7443-3A4D-4070-8177-1D0A52BBD3F1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11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©2010 Accenture. All Rights Reserved.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25308D-8931-4BBF-B01C-8B995862B7E6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7443-3A4D-4070-8177-1D0A52BBD3F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9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ChangeArrowheads="1"/>
          </p:cNvSpPr>
          <p:nvPr userDrawn="1"/>
        </p:nvSpPr>
        <p:spPr bwMode="auto">
          <a:xfrm>
            <a:off x="0" y="0"/>
            <a:ext cx="9144000" cy="3427413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15100"/>
            <a:ext cx="2895600" cy="47625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dt" sz="quarter" idx="11"/>
          </p:nvPr>
        </p:nvSpPr>
        <p:spPr>
          <a:xfrm>
            <a:off x="6477000" y="65151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85509-F39F-4CC3-972B-D9BFDB6AB8F5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534150"/>
            <a:ext cx="2133600" cy="476250"/>
          </a:xfrm>
          <a:ln w="9525"/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2314577B-BA28-4688-BD67-7FA20D94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446A0-36FD-484E-BBB1-93B5F2CAA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8185-2C13-4757-83A5-2A785F962C1C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685800"/>
            <a:ext cx="20193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9055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B406F-37F9-46A1-B2DF-A53017690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F91D1-7002-4AE1-B22B-6075ECE75918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772400" cy="666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211388"/>
            <a:ext cx="7620000" cy="41132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FF30C-2535-4E25-AFC2-BEB38931E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5AC4-7891-4C44-B23B-516880537E48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955E4-F282-4F8E-B06F-A18458FBA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AFE7-6115-45F0-B8C0-3FADA57B80A7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46F5-67AC-4642-91B3-9AE9CD8AC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05CC2-DB15-4354-9F45-EF19F3B8CB8A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11388"/>
            <a:ext cx="37338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211388"/>
            <a:ext cx="37338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EACF-6181-44C7-818C-79209449A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B7A4-60B9-4BF0-BACA-26A5F4FB76D1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F1AAA-2F0E-4438-9612-59F11A2EA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24F9F-F256-4CE1-AB35-AB9069A54F71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9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06268-B85E-4F2B-A913-C41B59C50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387B8-7180-4E46-9C66-363F274C42E6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4E4-D956-47FB-A98C-E37B91B14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8377-17D3-459A-AB84-9AE6586729FD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B62CB-2729-4EF1-BF0E-BEDC30144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53B-BB0C-4106-B251-2A9D0CFACDAC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CBC16-A715-4364-8DEB-D782FF45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EA12A-94D8-4F7C-BC3E-172976C65D95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ectangle 60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7772400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AC Banner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11388"/>
            <a:ext cx="7620000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24400" y="63246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6954CE-18B9-4C49-B424-02D4B4501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77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918F4-0AD6-4F26-BE36-DB683422E14F}" type="datetime8">
              <a:rPr lang="en-US"/>
              <a:pPr>
                <a:defRPr/>
              </a:pPr>
              <a:t>11/1/2015 7:18 PM</a:t>
            </a:fld>
            <a:endParaRPr lang="en-US"/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53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©2010 Accenture.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075" name="Rectangle 5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A0D5B1B1-9F7A-464D-B9B0-0ACFBA15856F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3076" name="Rectangle 5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F70D5-BA60-4233-97E3-2BAC3EC6816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685800" y="2133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r"/>
            <a:r>
              <a:rPr lang="en-US" sz="1600" b="1" dirty="0" err="1" smtClean="0">
                <a:solidFill>
                  <a:schemeClr val="bg1"/>
                </a:solidFill>
              </a:rPr>
              <a:t>Chipbin</a:t>
            </a:r>
            <a:r>
              <a:rPr lang="en-US" sz="1600" b="1" dirty="0">
                <a:solidFill>
                  <a:schemeClr val="bg1"/>
                </a:solidFill>
              </a:rPr>
              <a:t/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Solution Blueprint Template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/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Version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A5FB59-A6F9-4C9F-AD40-5EF0407D58B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DD1BDDA-20E7-4D68-97CF-1341A681AC73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822325" y="1604963"/>
            <a:ext cx="7864475" cy="4832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2.2 WebService: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This application has integration points to google maps </a:t>
            </a:r>
            <a:r>
              <a:rPr lang="en-US" sz="1400" b="1" dirty="0" err="1" smtClean="0">
                <a:solidFill>
                  <a:schemeClr val="tx1"/>
                </a:solidFill>
              </a:rPr>
              <a:t>API,facebook</a:t>
            </a:r>
            <a:r>
              <a:rPr lang="en-US" sz="1400" b="1" dirty="0" smtClean="0">
                <a:solidFill>
                  <a:schemeClr val="tx1"/>
                </a:solidFill>
              </a:rPr>
              <a:t> &amp; goog</a:t>
            </a:r>
            <a:r>
              <a:rPr lang="en-US" sz="1400" b="1" dirty="0" smtClean="0">
                <a:solidFill>
                  <a:schemeClr val="tx1"/>
                </a:solidFill>
              </a:rPr>
              <a:t>le APIs.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Google Maps API: (Minimum Spanning Tree Algorithm)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Google maps API has been used for searching bin locations. Minimum spanning tree heuristic Prim’s Algorithm has been leveraged for optimal </a:t>
            </a:r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oute calculation suits. This algorithm works  best when the starting and ending are not fixed.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T</a:t>
            </a:r>
            <a:r>
              <a:rPr lang="en-US" sz="1400" b="1" dirty="0" smtClean="0">
                <a:solidFill>
                  <a:schemeClr val="tx1"/>
                </a:solidFill>
              </a:rPr>
              <a:t>here </a:t>
            </a:r>
            <a:r>
              <a:rPr lang="en-US" sz="1400" b="1" dirty="0" smtClean="0">
                <a:solidFill>
                  <a:schemeClr val="tx1"/>
                </a:solidFill>
              </a:rPr>
              <a:t>is no limit to the </a:t>
            </a:r>
            <a:r>
              <a:rPr lang="en-US" sz="1400" b="1" smtClean="0">
                <a:solidFill>
                  <a:schemeClr val="tx1"/>
                </a:solidFill>
              </a:rPr>
              <a:t>number of garbage </a:t>
            </a:r>
            <a:r>
              <a:rPr lang="en-US" sz="1400" b="1" dirty="0" smtClean="0">
                <a:solidFill>
                  <a:schemeClr val="tx1"/>
                </a:solidFill>
              </a:rPr>
              <a:t>bins for any route </a:t>
            </a:r>
            <a:r>
              <a:rPr lang="en-US" sz="1400" b="1" dirty="0" smtClean="0">
                <a:solidFill>
                  <a:schemeClr val="tx1"/>
                </a:solidFill>
              </a:rPr>
              <a:t>search with this algorithm.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The </a:t>
            </a:r>
            <a:r>
              <a:rPr lang="en-IN" sz="1400" dirty="0">
                <a:solidFill>
                  <a:schemeClr val="tx1"/>
                </a:solidFill>
              </a:rPr>
              <a:t>time complexity is </a:t>
            </a:r>
            <a:r>
              <a:rPr lang="en-IN" sz="1400" dirty="0">
                <a:solidFill>
                  <a:schemeClr val="tx1"/>
                </a:solidFill>
              </a:rPr>
              <a:t>O(V^2). </a:t>
            </a:r>
            <a:r>
              <a:rPr lang="en-IN" sz="1400" dirty="0" smtClean="0">
                <a:solidFill>
                  <a:schemeClr val="tx1"/>
                </a:solidFill>
              </a:rPr>
              <a:t>,</a:t>
            </a:r>
            <a:r>
              <a:rPr lang="en-IN" sz="1400" dirty="0">
                <a:solidFill>
                  <a:schemeClr val="tx1"/>
                </a:solidFill>
              </a:rPr>
              <a:t> 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Where e is edges and V is vertex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Facebook API/Google API: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Authentication features are provided using </a:t>
            </a:r>
            <a:r>
              <a:rPr lang="en-US" sz="1400" dirty="0" err="1" smtClean="0">
                <a:solidFill>
                  <a:schemeClr val="tx1"/>
                </a:solidFill>
              </a:rPr>
              <a:t>Oauth</a:t>
            </a:r>
            <a:r>
              <a:rPr lang="en-US" sz="1400" dirty="0" smtClean="0">
                <a:solidFill>
                  <a:schemeClr val="tx1"/>
                </a:solidFill>
              </a:rPr>
              <a:t> functionality(ng-</a:t>
            </a:r>
            <a:r>
              <a:rPr lang="en-US" sz="1400" dirty="0" err="1" smtClean="0">
                <a:solidFill>
                  <a:schemeClr val="tx1"/>
                </a:solidFill>
              </a:rPr>
              <a:t>cordova</a:t>
            </a:r>
            <a:r>
              <a:rPr lang="en-US" sz="1400" dirty="0" smtClean="0">
                <a:solidFill>
                  <a:schemeClr val="tx1"/>
                </a:solidFill>
              </a:rPr>
              <a:t>) to Facebook and Google API for this mobile application.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66750"/>
          </a:xfrm>
        </p:spPr>
        <p:txBody>
          <a:bodyPr/>
          <a:lstStyle/>
          <a:p>
            <a:r>
              <a:rPr lang="en-US" dirty="0" smtClean="0"/>
              <a:t>2.1 Technical Architecture Description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A5FB59-A6F9-4C9F-AD40-5EF0407D58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DD1BDDA-20E7-4D68-97CF-1341A681AC73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822325" y="1604963"/>
            <a:ext cx="7864475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2.3 </a:t>
            </a:r>
            <a:r>
              <a:rPr lang="en-US" sz="1400" b="1" dirty="0" err="1" smtClean="0">
                <a:solidFill>
                  <a:schemeClr val="tx1"/>
                </a:solidFill>
              </a:rPr>
              <a:t>DatabaseTier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Data for the mobile application is fetched through calls to database tier deployed on the </a:t>
            </a:r>
            <a:r>
              <a:rPr lang="en-US" sz="1400" dirty="0" err="1" smtClean="0">
                <a:solidFill>
                  <a:schemeClr val="tx1"/>
                </a:solidFill>
              </a:rPr>
              <a:t>goDaddy</a:t>
            </a:r>
            <a:r>
              <a:rPr lang="en-US" sz="1400" dirty="0" smtClean="0">
                <a:solidFill>
                  <a:schemeClr val="tx1"/>
                </a:solidFill>
              </a:rPr>
              <a:t> domain.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PHP admin in </a:t>
            </a:r>
            <a:r>
              <a:rPr lang="en-US" sz="1400" dirty="0" err="1" smtClean="0">
                <a:solidFill>
                  <a:schemeClr val="tx1"/>
                </a:solidFill>
              </a:rPr>
              <a:t>goDaddy</a:t>
            </a:r>
            <a:r>
              <a:rPr lang="en-US" sz="1400" dirty="0" smtClean="0">
                <a:solidFill>
                  <a:schemeClr val="tx1"/>
                </a:solidFill>
              </a:rPr>
              <a:t> has been utilized to connect to MySQL database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Refer below screenshot of database from </a:t>
            </a:r>
            <a:r>
              <a:rPr lang="en-US" sz="1400" dirty="0" err="1" smtClean="0">
                <a:solidFill>
                  <a:schemeClr val="tx1"/>
                </a:solidFill>
              </a:rPr>
              <a:t>godaddy</a:t>
            </a:r>
            <a:r>
              <a:rPr lang="en-US" sz="1400" dirty="0" smtClean="0">
                <a:solidFill>
                  <a:schemeClr val="tx1"/>
                </a:solidFill>
              </a:rPr>
              <a:t> site used for the mobile application.</a:t>
            </a:r>
            <a:endParaRPr lang="en-US" sz="1400" dirty="0">
              <a:solidFill>
                <a:schemeClr val="tx1"/>
              </a:solidFill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66750"/>
          </a:xfrm>
        </p:spPr>
        <p:txBody>
          <a:bodyPr/>
          <a:lstStyle/>
          <a:p>
            <a:r>
              <a:rPr lang="en-US" dirty="0" smtClean="0"/>
              <a:t>2.1 Technical Architecture Description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0" y="3124200"/>
            <a:ext cx="64166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87" y="3385810"/>
            <a:ext cx="4058550" cy="29353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2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A5FB59-A6F9-4C9F-AD40-5EF0407D58B1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DD1BDDA-20E7-4D68-97CF-1341A681AC73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66750"/>
          </a:xfrm>
        </p:spPr>
        <p:txBody>
          <a:bodyPr/>
          <a:lstStyle/>
          <a:p>
            <a:r>
              <a:rPr lang="en-US" dirty="0" smtClean="0"/>
              <a:t>2.2 Key Technology Decisions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086292"/>
            <a:ext cx="7924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following are the key technology decisions made for the </a:t>
            </a:r>
            <a:r>
              <a:rPr lang="en-US" sz="1600" dirty="0" smtClean="0">
                <a:solidFill>
                  <a:schemeClr val="tx1"/>
                </a:solidFill>
              </a:rPr>
              <a:t>mobile application.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1. Ionic Framework.(Advanced HTML5 Hybrid Mobile App Framework)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goDaddy</a:t>
            </a:r>
            <a:r>
              <a:rPr lang="en-US" sz="1600" dirty="0" smtClean="0">
                <a:solidFill>
                  <a:schemeClr val="tx1"/>
                </a:solidFill>
              </a:rPr>
              <a:t> for mobile backend (MYSQL).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. Google Map API with Minimum spanning tree </a:t>
            </a:r>
            <a:r>
              <a:rPr lang="en-US" sz="1600" b="1" dirty="0" smtClean="0">
                <a:solidFill>
                  <a:schemeClr val="tx1"/>
                </a:solidFill>
              </a:rPr>
              <a:t>algorithm</a:t>
            </a:r>
            <a:r>
              <a:rPr lang="en-US" sz="1600" dirty="0" smtClean="0">
                <a:solidFill>
                  <a:schemeClr val="tx1"/>
                </a:solidFill>
              </a:rPr>
              <a:t> to give optimal route.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4</a:t>
            </a:r>
            <a:r>
              <a:rPr lang="en-US" sz="1600" dirty="0" smtClean="0">
                <a:solidFill>
                  <a:schemeClr val="tx1"/>
                </a:solidFill>
              </a:rPr>
              <a:t>. Fusion charts with </a:t>
            </a:r>
            <a:r>
              <a:rPr lang="en-US" sz="1600" dirty="0" err="1" smtClean="0">
                <a:solidFill>
                  <a:schemeClr val="tx1"/>
                </a:solidFill>
              </a:rPr>
              <a:t>Angularjs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Jquery</a:t>
            </a:r>
            <a:r>
              <a:rPr lang="en-US" sz="1600" dirty="0" smtClean="0">
                <a:solidFill>
                  <a:schemeClr val="tx1"/>
                </a:solidFill>
              </a:rPr>
              <a:t> has been used for charts and Graphs.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087937-368D-4C18-9F10-8EE71BFE0CA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1437CD9E-E542-42E7-A9A7-999639374BBA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666750"/>
          </a:xfrm>
        </p:spPr>
        <p:txBody>
          <a:bodyPr/>
          <a:lstStyle/>
          <a:p>
            <a:r>
              <a:rPr lang="en-US" smtClean="0"/>
              <a:t>3.0 Business Process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" y="1594449"/>
            <a:ext cx="9036844" cy="5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5AD8BA-E983-4A44-9705-7680D19E16B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B7698A5-D681-4E82-BC3A-C4CA5272AD6E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685800" y="2514600"/>
            <a:ext cx="5410200" cy="36353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720725" y="1701800"/>
            <a:ext cx="54514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Solution Blueprint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Key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CE1DF6-1E11-4427-8E08-5662D7E2647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9C13D3B6-18F4-4B89-9321-1C5803027475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66750"/>
          </a:xfrm>
        </p:spPr>
        <p:txBody>
          <a:bodyPr/>
          <a:lstStyle/>
          <a:p>
            <a:r>
              <a:rPr lang="en-US" smtClean="0"/>
              <a:t>Key Assumptions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80772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92100" lvl="1"/>
            <a:endParaRPr lang="en-US" sz="1400" dirty="0">
              <a:solidFill>
                <a:schemeClr val="tx1"/>
              </a:solidFill>
            </a:endParaRPr>
          </a:p>
          <a:p>
            <a:pPr marL="292100" lvl="1"/>
            <a:endParaRPr lang="en-US" sz="1400" dirty="0" smtClean="0">
              <a:solidFill>
                <a:schemeClr val="tx1"/>
              </a:solidFill>
            </a:endParaRPr>
          </a:p>
          <a:p>
            <a:pPr marL="292100" lvl="1"/>
            <a:endParaRPr lang="en-US" sz="1400" dirty="0">
              <a:solidFill>
                <a:schemeClr val="tx1"/>
              </a:solidFill>
            </a:endParaRPr>
          </a:p>
          <a:p>
            <a:pPr marL="292100" lvl="1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 bwMode="auto">
          <a:xfrm>
            <a:off x="4724400" y="63246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3B7090E-03F4-46F9-A3E0-45049094B65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 bwMode="auto">
          <a:xfrm>
            <a:off x="6477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16278F1-2699-43A6-9B3F-6D37B9B12541}" type="datetime8">
              <a:rPr lang="en-US" smtClean="0"/>
              <a:pPr/>
              <a:t>11/1/2015 7:18 PM</a:t>
            </a:fld>
            <a:endParaRPr lang="en-US" smtClean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87362" y="2325053"/>
            <a:ext cx="801687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61963" lvl="1" indent="-236538"/>
            <a:endParaRPr lang="en-US" b="1" dirty="0" smtClean="0">
              <a:solidFill>
                <a:schemeClr val="tx1"/>
              </a:solidFill>
            </a:endParaRPr>
          </a:p>
          <a:p>
            <a:pPr marL="461963" lvl="1" indent="-236538"/>
            <a:endParaRPr lang="en-US" b="1" dirty="0">
              <a:solidFill>
                <a:schemeClr val="tx1"/>
              </a:solidFill>
            </a:endParaRPr>
          </a:p>
          <a:p>
            <a:pPr marL="461963" lvl="1" indent="-236538">
              <a:buAutoNum type="arabicParenR"/>
            </a:pPr>
            <a:r>
              <a:rPr lang="en-US" b="1" dirty="0" smtClean="0">
                <a:solidFill>
                  <a:schemeClr val="tx1"/>
                </a:solidFill>
              </a:rPr>
              <a:t>Data from garbage bin sensors will be loaded in the database through separate service/batch jobs/web service calls</a:t>
            </a:r>
          </a:p>
          <a:p>
            <a:pPr marL="461963" lvl="1" indent="-236538">
              <a:buAutoNum type="arabicParenR"/>
            </a:pPr>
            <a:endParaRPr lang="en-US" b="1" dirty="0">
              <a:solidFill>
                <a:schemeClr val="tx1"/>
              </a:solidFill>
            </a:endParaRPr>
          </a:p>
          <a:p>
            <a:pPr marL="461963" lvl="1" indent="-236538">
              <a:buAutoNum type="arabicParenR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09600" y="685800"/>
            <a:ext cx="7772400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FC0D83-F832-4983-97C1-B239AD8319E7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71E7A1B5-C9EE-4E1F-AECA-8E3B60A852AD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28600" y="2362200"/>
            <a:ext cx="8762999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endParaRPr lang="en-US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Context-</a:t>
            </a:r>
          </a:p>
          <a:p>
            <a:pPr marL="0" lv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r>
              <a:rPr lang="en-US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Chipbin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is an smart mobile application will be used by NGOs in Bangalore to effectively collect waste from the facilities where the smart garbage bins are deployed with sensors.</a:t>
            </a:r>
          </a:p>
          <a:p>
            <a:pPr marL="0" lv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This mobile application provides optimal route in collecting the waste in a very efficient ways using optimal algorithm and also provides effective visualization of garbage fill/humidity trends across different locations in the city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</a:pPr>
            <a:endParaRPr lang="en-US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Solution-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Business requirements were compared against various key technologies and Ionic framework and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Godaddy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services has been leveraged for mobile backend.</a:t>
            </a:r>
            <a:endParaRPr lang="en-US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666750"/>
          </a:xfrm>
        </p:spPr>
        <p:txBody>
          <a:bodyPr/>
          <a:lstStyle/>
          <a:p>
            <a:r>
              <a:rPr lang="en-US" dirty="0" smtClean="0"/>
              <a:t>1.0 </a:t>
            </a:r>
            <a:r>
              <a:rPr lang="en-US" dirty="0" err="1" smtClean="0"/>
              <a:t>Chipbin</a:t>
            </a:r>
            <a:r>
              <a:rPr lang="en-US" dirty="0" smtClean="0"/>
              <a:t> Mobile App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3EC512-8B97-433A-A188-C91DB6F2A668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99FA81AB-C1DE-4A13-ADFC-7D4240BFB0AE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Contents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685800" y="1770063"/>
            <a:ext cx="5410200" cy="36353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720725" y="1778000"/>
            <a:ext cx="54514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Solution Blueprint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Key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1D423B-1090-471D-BC88-F8CD21FF869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8B488AF7-B5E9-41BA-AEAF-967D6E3A6645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77120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Solution Blueprint is a product-oriented, high-level view of the solution that spans application, business </a:t>
            </a:r>
            <a:r>
              <a:rPr lang="en-US" dirty="0" smtClean="0">
                <a:solidFill>
                  <a:schemeClr val="tx1"/>
                </a:solidFill>
              </a:rPr>
              <a:t>process and technology,.  </a:t>
            </a:r>
            <a:r>
              <a:rPr lang="en-US" dirty="0">
                <a:solidFill>
                  <a:schemeClr val="tx1"/>
                </a:solidFill>
              </a:rPr>
              <a:t>It is used to identify and organize the logical units of work that will be performed during the project.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E0E647-E301-47FB-B122-C63BCD296A5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F4D7D9CB-5FA6-46CD-BF6D-402AB1496D07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Contents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685800" y="2057400"/>
            <a:ext cx="5410200" cy="36353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720725" y="1625600"/>
            <a:ext cx="545147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Solution Blueprint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Key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1"/>
          </p:nvPr>
        </p:nvSpPr>
        <p:spPr>
          <a:xfrm>
            <a:off x="7020860" y="6523037"/>
            <a:ext cx="1905000" cy="457200"/>
          </a:xfrm>
          <a:noFill/>
        </p:spPr>
        <p:txBody>
          <a:bodyPr/>
          <a:lstStyle/>
          <a:p>
            <a:fld id="{0C8480BB-4F1E-4976-8CD8-120D33C85B48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600200" y="762000"/>
            <a:ext cx="7315200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Solution Blueprint Diagram</a:t>
            </a: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3884942" y="1685544"/>
            <a:ext cx="1426464" cy="448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ChipBin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70"/>
          <p:cNvSpPr>
            <a:spLocks noChangeArrowheads="1"/>
          </p:cNvSpPr>
          <p:nvPr/>
        </p:nvSpPr>
        <p:spPr bwMode="auto">
          <a:xfrm>
            <a:off x="1143001" y="2716188"/>
            <a:ext cx="1422400" cy="4682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1.0 Application</a:t>
            </a:r>
          </a:p>
        </p:txBody>
      </p:sp>
      <p:sp>
        <p:nvSpPr>
          <p:cNvPr id="51" name="Rectangle 71"/>
          <p:cNvSpPr>
            <a:spLocks noChangeArrowheads="1"/>
          </p:cNvSpPr>
          <p:nvPr/>
        </p:nvSpPr>
        <p:spPr bwMode="auto">
          <a:xfrm>
            <a:off x="2997200" y="2716188"/>
            <a:ext cx="1422400" cy="4682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2.0 Technical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52" name="Rectangle 72"/>
          <p:cNvSpPr>
            <a:spLocks noChangeArrowheads="1"/>
          </p:cNvSpPr>
          <p:nvPr/>
        </p:nvSpPr>
        <p:spPr bwMode="auto">
          <a:xfrm>
            <a:off x="5030957" y="2710441"/>
            <a:ext cx="1422400" cy="448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3.0 Business 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6" name="Rectangle 79"/>
          <p:cNvSpPr>
            <a:spLocks noChangeArrowheads="1"/>
          </p:cNvSpPr>
          <p:nvPr/>
        </p:nvSpPr>
        <p:spPr bwMode="auto">
          <a:xfrm>
            <a:off x="1143001" y="3436460"/>
            <a:ext cx="1422400" cy="4497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ChipBin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Rectangle 89"/>
          <p:cNvSpPr>
            <a:spLocks noChangeArrowheads="1"/>
          </p:cNvSpPr>
          <p:nvPr/>
        </p:nvSpPr>
        <p:spPr bwMode="auto">
          <a:xfrm>
            <a:off x="2997200" y="3430414"/>
            <a:ext cx="1422400" cy="448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Presentation Tier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91"/>
          <p:cNvSpPr>
            <a:spLocks noChangeArrowheads="1"/>
          </p:cNvSpPr>
          <p:nvPr/>
        </p:nvSpPr>
        <p:spPr bwMode="auto">
          <a:xfrm>
            <a:off x="2997200" y="4073436"/>
            <a:ext cx="1422400" cy="374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Application Tier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Rectangle 98"/>
          <p:cNvSpPr>
            <a:spLocks noChangeArrowheads="1"/>
          </p:cNvSpPr>
          <p:nvPr/>
        </p:nvSpPr>
        <p:spPr bwMode="auto">
          <a:xfrm>
            <a:off x="5030957" y="3352799"/>
            <a:ext cx="1426464" cy="4635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Update Master data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Bin,User,garbage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Rectangle 99"/>
          <p:cNvSpPr>
            <a:spLocks noChangeArrowheads="1"/>
          </p:cNvSpPr>
          <p:nvPr/>
        </p:nvSpPr>
        <p:spPr bwMode="auto">
          <a:xfrm>
            <a:off x="5066241" y="5163939"/>
            <a:ext cx="1426464" cy="312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View Analytical Charts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 91"/>
          <p:cNvSpPr>
            <a:spLocks noChangeArrowheads="1"/>
          </p:cNvSpPr>
          <p:nvPr/>
        </p:nvSpPr>
        <p:spPr bwMode="auto">
          <a:xfrm>
            <a:off x="2997200" y="4643279"/>
            <a:ext cx="1422400" cy="374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Database Tier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Rectangle 72"/>
          <p:cNvSpPr>
            <a:spLocks noChangeArrowheads="1"/>
          </p:cNvSpPr>
          <p:nvPr/>
        </p:nvSpPr>
        <p:spPr bwMode="auto">
          <a:xfrm>
            <a:off x="6976410" y="2716188"/>
            <a:ext cx="1422400" cy="4682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4.0 Operation </a:t>
            </a:r>
            <a:r>
              <a:rPr lang="en-US" sz="1000" b="1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49" name="Rectangle 98"/>
          <p:cNvSpPr>
            <a:spLocks noChangeArrowheads="1"/>
          </p:cNvSpPr>
          <p:nvPr/>
        </p:nvSpPr>
        <p:spPr bwMode="auto">
          <a:xfrm>
            <a:off x="7004762" y="3470986"/>
            <a:ext cx="1426464" cy="4480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Update sensor data to Database on regular intervals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 bwMode="auto">
          <a:xfrm rot="5400000">
            <a:off x="2934894" y="1052908"/>
            <a:ext cx="582588" cy="2743973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/>
          <p:nvPr/>
        </p:nvCxnSpPr>
        <p:spPr bwMode="auto">
          <a:xfrm>
            <a:off x="4598175" y="2415369"/>
            <a:ext cx="3089436" cy="264813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823763" y="2424894"/>
            <a:ext cx="0" cy="2912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7" name="Elbow Connector 7176"/>
          <p:cNvCxnSpPr>
            <a:stCxn id="43" idx="2"/>
            <a:endCxn id="56" idx="1"/>
          </p:cNvCxnSpPr>
          <p:nvPr/>
        </p:nvCxnSpPr>
        <p:spPr bwMode="auto">
          <a:xfrm rot="5400000">
            <a:off x="1260180" y="3067308"/>
            <a:ext cx="476843" cy="711200"/>
          </a:xfrm>
          <a:prstGeom prst="bentConnector4">
            <a:avLst>
              <a:gd name="adj1" fmla="val 26421"/>
              <a:gd name="adj2" fmla="val 13214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" name="Elbow Connector 7188"/>
          <p:cNvCxnSpPr>
            <a:endCxn id="61" idx="1"/>
          </p:cNvCxnSpPr>
          <p:nvPr/>
        </p:nvCxnSpPr>
        <p:spPr bwMode="auto">
          <a:xfrm rot="16200000" flipH="1">
            <a:off x="2627888" y="3891444"/>
            <a:ext cx="526956" cy="21166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" name="Elbow Connector 7190"/>
          <p:cNvCxnSpPr>
            <a:endCxn id="75" idx="1"/>
          </p:cNvCxnSpPr>
          <p:nvPr/>
        </p:nvCxnSpPr>
        <p:spPr bwMode="auto">
          <a:xfrm rot="16200000" flipH="1">
            <a:off x="2606445" y="4439843"/>
            <a:ext cx="569843" cy="21166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9" name="Elbow Connector 7198"/>
          <p:cNvCxnSpPr/>
          <p:nvPr/>
        </p:nvCxnSpPr>
        <p:spPr bwMode="auto">
          <a:xfrm rot="16200000" flipH="1">
            <a:off x="4617920" y="3703520"/>
            <a:ext cx="593960" cy="22859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 rot="16200000" flipH="1">
            <a:off x="4526266" y="4213492"/>
            <a:ext cx="822054" cy="27146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Elbow Connector 36"/>
          <p:cNvCxnSpPr/>
          <p:nvPr/>
        </p:nvCxnSpPr>
        <p:spPr bwMode="auto">
          <a:xfrm rot="16200000" flipH="1">
            <a:off x="4602769" y="4907569"/>
            <a:ext cx="624262" cy="22859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02" name="Elbow Connector 7201"/>
          <p:cNvCxnSpPr>
            <a:stCxn id="47" idx="2"/>
            <a:endCxn id="49" idx="1"/>
          </p:cNvCxnSpPr>
          <p:nvPr/>
        </p:nvCxnSpPr>
        <p:spPr bwMode="auto">
          <a:xfrm rot="5400000">
            <a:off x="7090923" y="3098326"/>
            <a:ext cx="510527" cy="682848"/>
          </a:xfrm>
          <a:prstGeom prst="bentConnector4">
            <a:avLst>
              <a:gd name="adj1" fmla="val 28059"/>
              <a:gd name="adj2" fmla="val 12569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08" name="Straight Connector 7207"/>
          <p:cNvCxnSpPr/>
          <p:nvPr/>
        </p:nvCxnSpPr>
        <p:spPr bwMode="auto">
          <a:xfrm>
            <a:off x="5744189" y="2424894"/>
            <a:ext cx="0" cy="27230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46" name="Elbow Connector 7245"/>
          <p:cNvCxnSpPr>
            <a:stCxn id="52" idx="2"/>
            <a:endCxn id="63" idx="1"/>
          </p:cNvCxnSpPr>
          <p:nvPr/>
        </p:nvCxnSpPr>
        <p:spPr bwMode="auto">
          <a:xfrm rot="5400000">
            <a:off x="5173512" y="3015942"/>
            <a:ext cx="426090" cy="711200"/>
          </a:xfrm>
          <a:prstGeom prst="bentConnector4">
            <a:avLst>
              <a:gd name="adj1" fmla="val 22801"/>
              <a:gd name="adj2" fmla="val 132143"/>
            </a:avLst>
          </a:prstGeom>
          <a:noFill/>
          <a:ln w="12700" cap="flat" cmpd="dbl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Elbow Connector 182"/>
          <p:cNvCxnSpPr/>
          <p:nvPr/>
        </p:nvCxnSpPr>
        <p:spPr bwMode="auto">
          <a:xfrm rot="5400000">
            <a:off x="3100157" y="3112815"/>
            <a:ext cx="530770" cy="711200"/>
          </a:xfrm>
          <a:prstGeom prst="bentConnector4">
            <a:avLst>
              <a:gd name="adj1" fmla="val 28896"/>
              <a:gd name="adj2" fmla="val 132143"/>
            </a:avLst>
          </a:prstGeom>
          <a:noFill/>
          <a:ln w="12700" cap="flat" cmpd="dbl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98"/>
          <p:cNvSpPr>
            <a:spLocks noChangeArrowheads="1"/>
          </p:cNvSpPr>
          <p:nvPr/>
        </p:nvSpPr>
        <p:spPr bwMode="auto">
          <a:xfrm>
            <a:off x="5026893" y="3886200"/>
            <a:ext cx="1426464" cy="5587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Search/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Optimal Route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 98"/>
          <p:cNvSpPr>
            <a:spLocks noChangeArrowheads="1"/>
          </p:cNvSpPr>
          <p:nvPr/>
        </p:nvSpPr>
        <p:spPr bwMode="auto">
          <a:xfrm>
            <a:off x="5050536" y="4622264"/>
            <a:ext cx="1426464" cy="4198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View Bin Details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ectangle 79"/>
          <p:cNvSpPr>
            <a:spLocks noChangeArrowheads="1"/>
          </p:cNvSpPr>
          <p:nvPr/>
        </p:nvSpPr>
        <p:spPr bwMode="auto">
          <a:xfrm>
            <a:off x="1129097" y="4029773"/>
            <a:ext cx="1422400" cy="4497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Authentication 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Google and </a:t>
            </a:r>
            <a:r>
              <a:rPr lang="en-US" sz="1000" b="1" dirty="0" err="1" smtClean="0">
                <a:solidFill>
                  <a:schemeClr val="tx1"/>
                </a:solidFill>
              </a:rPr>
              <a:t>facebook</a:t>
            </a:r>
            <a:r>
              <a:rPr lang="en-US" sz="1000" b="1" dirty="0" smtClean="0">
                <a:solidFill>
                  <a:schemeClr val="tx1"/>
                </a:solidFill>
              </a:rPr>
              <a:t> APIs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 bwMode="auto">
          <a:xfrm rot="16200000" flipH="1">
            <a:off x="756757" y="3818974"/>
            <a:ext cx="526956" cy="21166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H="1">
            <a:off x="756756" y="4355088"/>
            <a:ext cx="526956" cy="21166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79"/>
          <p:cNvSpPr>
            <a:spLocks noChangeArrowheads="1"/>
          </p:cNvSpPr>
          <p:nvPr/>
        </p:nvSpPr>
        <p:spPr bwMode="auto">
          <a:xfrm>
            <a:off x="1127375" y="4545677"/>
            <a:ext cx="1422400" cy="4497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Go Daddy</a:t>
            </a:r>
          </a:p>
        </p:txBody>
      </p: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1279775" y="4698077"/>
            <a:ext cx="1422400" cy="4497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Go Daddy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Application Map</a:t>
            </a:r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FC0D83-F832-4983-97C1-B239AD8319E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195" name="Date Placeholder 3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fld id="{71E7A1B5-C9EE-4E1F-AECA-8E3B60A852AD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83556"/>
            <a:ext cx="5943600" cy="52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34" y="762000"/>
            <a:ext cx="5585232" cy="485881"/>
          </a:xfrm>
        </p:spPr>
        <p:txBody>
          <a:bodyPr/>
          <a:lstStyle/>
          <a:p>
            <a:r>
              <a:rPr lang="en-US" dirty="0"/>
              <a:t>2.0 Technical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970933" y="6514920"/>
            <a:ext cx="245904" cy="56905"/>
          </a:xfrm>
        </p:spPr>
        <p:txBody>
          <a:bodyPr/>
          <a:lstStyle/>
          <a:p>
            <a:pPr>
              <a:defRPr/>
            </a:pPr>
            <a:fld id="{69406268-B85E-4F2B-A913-C41B59C505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858000" y="6671438"/>
            <a:ext cx="1902266" cy="53061"/>
          </a:xfrm>
        </p:spPr>
        <p:txBody>
          <a:bodyPr/>
          <a:lstStyle/>
          <a:p>
            <a:pPr>
              <a:defRPr/>
            </a:pPr>
            <a:fld id="{F9C387B8-7180-4E46-9C66-363F274C42E6}" type="datetime8">
              <a:rPr lang="en-US" smtClean="0"/>
              <a:pPr>
                <a:defRPr/>
              </a:pPr>
              <a:t>11/1/2015 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28600" y="6671438"/>
            <a:ext cx="2819400" cy="5306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858000" cy="52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A5FB59-A6F9-4C9F-AD40-5EF0407D58B1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DD1BDDA-20E7-4D68-97CF-1341A681AC73}" type="datetime8">
              <a:rPr lang="en-US" smtClean="0"/>
              <a:pPr/>
              <a:t>11/1/2015 7:18 PM</a:t>
            </a:fld>
            <a:endParaRPr lang="en-US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666750"/>
          </a:xfrm>
        </p:spPr>
        <p:txBody>
          <a:bodyPr/>
          <a:lstStyle/>
          <a:p>
            <a:r>
              <a:rPr lang="en-US" dirty="0" smtClean="0"/>
              <a:t>2.1 Technical Architecture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0102" y="1869216"/>
            <a:ext cx="537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2.1 Presentation Layer: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Ionic Framework used for building the complete mobile app and </a:t>
            </a:r>
            <a:r>
              <a:rPr lang="en-US" dirty="0" err="1" smtClean="0">
                <a:solidFill>
                  <a:schemeClr val="tx1"/>
                </a:solidFill>
              </a:rPr>
              <a:t>goDaddy</a:t>
            </a:r>
            <a:r>
              <a:rPr lang="en-US" dirty="0" smtClean="0">
                <a:solidFill>
                  <a:schemeClr val="tx1"/>
                </a:solidFill>
              </a:rPr>
              <a:t> has been leveraged for mobile </a:t>
            </a:r>
            <a:r>
              <a:rPr lang="en-US" dirty="0" err="1" smtClean="0">
                <a:solidFill>
                  <a:schemeClr val="tx1"/>
                </a:solidFill>
              </a:rPr>
              <a:t>backend.Fusion</a:t>
            </a:r>
            <a:r>
              <a:rPr lang="en-US" dirty="0" smtClean="0">
                <a:solidFill>
                  <a:schemeClr val="tx1"/>
                </a:solidFill>
              </a:rPr>
              <a:t> charts has been utilized for visualization.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Ionic is an HTML5 mobile app development framework targeted at building hybrid mobile apps. </a:t>
            </a:r>
          </a:p>
          <a:p>
            <a:r>
              <a:rPr lang="en-US" dirty="0">
                <a:solidFill>
                  <a:schemeClr val="tx1"/>
                </a:solidFill>
              </a:rPr>
              <a:t>Ionic is modeled on popular native mobile development SDKs, making it easy to understand for anyone that has built a native app for iOS or Android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212182"/>
            <a:ext cx="4219575" cy="21336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" y="1901011"/>
            <a:ext cx="3517709" cy="2518589"/>
          </a:xfrm>
          <a:prstGeom prst="rect">
            <a:avLst/>
          </a:prstGeom>
          <a:effectLst>
            <a:outerShdw blurRad="50800" dist="50800" dir="5400000" algn="ctr" rotWithShape="0">
              <a:srgbClr val="002060">
                <a:alpha val="99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113" y="4375395"/>
            <a:ext cx="46481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Ionic has been designed to work and display beautifully on all current mobile devices. </a:t>
            </a:r>
          </a:p>
          <a:p>
            <a:r>
              <a:rPr lang="en-US" dirty="0">
                <a:solidFill>
                  <a:schemeClr val="tx1"/>
                </a:solidFill>
              </a:rPr>
              <a:t>Performance is good due to minimal DOM </a:t>
            </a:r>
            <a:r>
              <a:rPr lang="en-US" dirty="0" smtClean="0">
                <a:solidFill>
                  <a:schemeClr val="tx1"/>
                </a:solidFill>
              </a:rPr>
              <a:t>manipulation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Ionic apps are meant to run in the low-level browser shell like iOS’s UIWebView or Android’s WebView, which are wrapped by tools like Cordova/</a:t>
            </a:r>
            <a:r>
              <a:rPr lang="en-US" dirty="0" err="1">
                <a:solidFill>
                  <a:schemeClr val="tx1"/>
                </a:solidFill>
              </a:rPr>
              <a:t>PhoneGap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5F5F5F"/>
      </a:hlink>
      <a:folHlink>
        <a:srgbClr val="CBCBC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C7296ADB95AB4BA1DD93C3D37361DD" ma:contentTypeVersion="0" ma:contentTypeDescription="Create a new document." ma:contentTypeScope="" ma:versionID="69166384cbf25ff7b3752ef12e51cd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8461CB-C0AF-4EAD-9F19-EB4F1E2CB0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59B466-BCD0-40CA-864F-3AD2F4DF4EF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480B15-9716-49AD-99BD-284FDE90E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Office PowerPoint</Application>
  <PresentationFormat>Overhead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Default Design</vt:lpstr>
      <vt:lpstr>PowerPoint Presentation</vt:lpstr>
      <vt:lpstr>1.0 Chipbin Mobile App Design</vt:lpstr>
      <vt:lpstr>Contents</vt:lpstr>
      <vt:lpstr>Introduction</vt:lpstr>
      <vt:lpstr>Contents</vt:lpstr>
      <vt:lpstr>PowerPoint Presentation</vt:lpstr>
      <vt:lpstr>1.0 Application Map</vt:lpstr>
      <vt:lpstr>2.0 Technical Architecture</vt:lpstr>
      <vt:lpstr>2.1 Technical Architecture Description</vt:lpstr>
      <vt:lpstr>2.1 Technical Architecture Description</vt:lpstr>
      <vt:lpstr>2.1 Technical Architecture Description</vt:lpstr>
      <vt:lpstr>2.2 Key Technology Decisions</vt:lpstr>
      <vt:lpstr>3.0 Business Process Description</vt:lpstr>
      <vt:lpstr>Contents</vt:lpstr>
      <vt:lpstr>Key Assumptions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2011-01-13T10:17:40Z</dcterms:created>
  <dcterms:modified xsi:type="dcterms:W3CDTF">2015-11-01T13:50:59Z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0x0101003AC7296ADB95AB4BA1DD93C3D37361DD</vt:lpwstr>
  </property>
</Properties>
</file>