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65770" y="1505962"/>
            <a:ext cx="1228725" cy="10143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42917"/>
            <a:ext cx="9982200" cy="101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b="1" i="1" spc="15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
Through Excel Data Modelling</a:t>
            </a:r>
            <a:endParaRPr b="1" i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732767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GB" sz="3200" b="1" i="1" dirty="0"/>
              <a:t>G.ANITHA</a:t>
            </a:r>
            <a:endParaRPr lang="en-US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/>
              <a:t> 122204136</a:t>
            </a:r>
            <a:endParaRPr lang="en-US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CORPORATE SECRETARYSHIP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" y="60524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 dirty="0">
                <a:latin typeface="Trebuchet MS"/>
                <a:cs typeface="Trebuchet MS"/>
              </a:rPr>
              <a:t>M</a:t>
            </a:r>
            <a:r>
              <a:rPr sz="4800" b="1" i="1" dirty="0">
                <a:latin typeface="Trebuchet MS"/>
                <a:cs typeface="Trebuchet MS"/>
              </a:rPr>
              <a:t>O</a:t>
            </a:r>
            <a:r>
              <a:rPr sz="4800" b="1" i="1" spc="-15" dirty="0">
                <a:latin typeface="Trebuchet MS"/>
                <a:cs typeface="Trebuchet MS"/>
              </a:rPr>
              <a:t>D</a:t>
            </a:r>
            <a:r>
              <a:rPr sz="4800" b="1" i="1" spc="-35" dirty="0">
                <a:latin typeface="Trebuchet MS"/>
                <a:cs typeface="Trebuchet MS"/>
              </a:rPr>
              <a:t>E</a:t>
            </a:r>
            <a:r>
              <a:rPr sz="4800" b="1" i="1" spc="-30" dirty="0">
                <a:latin typeface="Trebuchet MS"/>
                <a:cs typeface="Trebuchet MS"/>
              </a:rPr>
              <a:t>LL</a:t>
            </a:r>
            <a:r>
              <a:rPr sz="4800" b="1" i="1" spc="-5" dirty="0">
                <a:latin typeface="Trebuchet MS"/>
                <a:cs typeface="Trebuchet MS"/>
              </a:rPr>
              <a:t>I</a:t>
            </a:r>
            <a:r>
              <a:rPr sz="4800" b="1" i="1" spc="30" dirty="0">
                <a:latin typeface="Trebuchet MS"/>
                <a:cs typeface="Trebuchet MS"/>
              </a:rPr>
              <a:t>N</a:t>
            </a:r>
            <a:r>
              <a:rPr sz="4800" b="1" i="1" spc="5" dirty="0">
                <a:latin typeface="Trebuchet MS"/>
                <a:cs typeface="Trebuchet MS"/>
              </a:rPr>
              <a:t>G</a:t>
            </a:r>
            <a:endParaRPr sz="4800" i="1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72531-B733-CAB4-963F-82CE019266E6}"/>
              </a:ext>
            </a:extLst>
          </p:cNvPr>
          <p:cNvSpPr txBox="1"/>
          <p:nvPr/>
        </p:nvSpPr>
        <p:spPr>
          <a:xfrm>
            <a:off x="1419821" y="1552635"/>
            <a:ext cx="7831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Data Collection and Preparation, Building The Excel Modal, Developing Interactive Features, Reporting And Sharing, Review And Iteration By following these steps, you can build a robust and dynamic Excel model for salary compensation and analysis, providing valuable insights into compensation structures, benchmarking, and budget management</a:t>
            </a:r>
            <a:r>
              <a:rPr lang="en-GB" sz="3200" b="1" i="1" dirty="0"/>
              <a:t>.</a:t>
            </a:r>
            <a:endParaRPr lang="en-US" sz="32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549" y="299171"/>
            <a:ext cx="455247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 dirty="0"/>
              <a:t>R</a:t>
            </a:r>
            <a:r>
              <a:rPr sz="5400" i="1" spc="-40" dirty="0"/>
              <a:t>E</a:t>
            </a:r>
            <a:r>
              <a:rPr sz="5400" i="1" spc="15" dirty="0"/>
              <a:t>S</a:t>
            </a:r>
            <a:r>
              <a:rPr sz="5400" i="1" spc="-30" dirty="0"/>
              <a:t>U</a:t>
            </a:r>
            <a:r>
              <a:rPr sz="5400" i="1" spc="-405" dirty="0"/>
              <a:t>L</a:t>
            </a:r>
            <a:r>
              <a:rPr sz="5400" i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127A-D90B-0DC7-6673-F66DC1A0B5A8}"/>
              </a:ext>
            </a:extLst>
          </p:cNvPr>
          <p:cNvSpPr txBox="1"/>
          <p:nvPr/>
        </p:nvSpPr>
        <p:spPr>
          <a:xfrm>
            <a:off x="1324571" y="1297175"/>
            <a:ext cx="89862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/>
              <a:t>By leveraging Excel data modeling for salary compensation analysis, organizations can gain a thorough understanding of their compensation practices, make informed adjustments to align with industry standards, and effectively manage their compensation budgets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3" y="742631"/>
            <a:ext cx="10681335" cy="923330"/>
          </a:xfrm>
        </p:spPr>
        <p:txBody>
          <a:bodyPr/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5507C-544B-E2F6-0B2C-268FE0FF4314}"/>
              </a:ext>
            </a:extLst>
          </p:cNvPr>
          <p:cNvSpPr txBox="1"/>
          <p:nvPr/>
        </p:nvSpPr>
        <p:spPr>
          <a:xfrm>
            <a:off x="1323081" y="1857881"/>
            <a:ext cx="8712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use of Excel data modeling for salary compensation and analysis provides a powerful framework for organizations to comprehensively understand and optimize their compensation structures. By integrating and analyzing detailed salary data, compensation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052"/>
            <a:ext cx="11574790" cy="68535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1"/>
            <a:ext cx="12204048" cy="6853554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1125062"/>
            <a:ext cx="823071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spc="5" dirty="0"/>
              <a:t>PROJECT</a:t>
            </a:r>
            <a:r>
              <a:rPr i="1" spc="-85" dirty="0"/>
              <a:t> </a:t>
            </a:r>
            <a:r>
              <a:rPr i="1" spc="25" dirty="0"/>
              <a:t>TITLE</a:t>
            </a:r>
            <a:endParaRPr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26929" y="1810476"/>
            <a:ext cx="9411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
Through Excel Data Modelling</a:t>
            </a:r>
            <a:endParaRPr lang="en-IN" sz="7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6708837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i="1" spc="25" dirty="0"/>
              <a:t>A</a:t>
            </a:r>
            <a:r>
              <a:rPr sz="6000" b="0" i="1" spc="-5" dirty="0"/>
              <a:t>G</a:t>
            </a:r>
            <a:r>
              <a:rPr sz="6000" b="0" i="1" spc="-35" dirty="0"/>
              <a:t>E</a:t>
            </a:r>
            <a:r>
              <a:rPr sz="6000" b="0" i="1" spc="15" dirty="0"/>
              <a:t>N</a:t>
            </a:r>
            <a:r>
              <a:rPr sz="6000" b="0" i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28825" y="829472"/>
            <a:ext cx="97598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478" y="638809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i="1" spc="-20" dirty="0"/>
              <a:t>P</a:t>
            </a:r>
            <a:r>
              <a:rPr sz="4000" i="1" spc="15" dirty="0"/>
              <a:t>ROB</a:t>
            </a:r>
            <a:r>
              <a:rPr sz="4000" i="1" spc="55" dirty="0"/>
              <a:t>L</a:t>
            </a:r>
            <a:r>
              <a:rPr sz="4000" i="1" spc="-20" dirty="0"/>
              <a:t>E</a:t>
            </a:r>
            <a:r>
              <a:rPr sz="4000" i="1" spc="20" dirty="0"/>
              <a:t>M</a:t>
            </a:r>
            <a:r>
              <a:rPr sz="4000" i="1" dirty="0"/>
              <a:t>	</a:t>
            </a:r>
            <a:r>
              <a:rPr sz="4000" i="1" spc="10" dirty="0"/>
              <a:t>S</a:t>
            </a:r>
            <a:r>
              <a:rPr sz="4000" i="1" spc="-370" dirty="0"/>
              <a:t>T</a:t>
            </a:r>
            <a:r>
              <a:rPr sz="4000" i="1" spc="-375" dirty="0"/>
              <a:t>A</a:t>
            </a:r>
            <a:r>
              <a:rPr sz="4000" i="1" spc="15" dirty="0"/>
              <a:t>T</a:t>
            </a:r>
            <a:r>
              <a:rPr sz="4000" i="1" spc="-10" dirty="0"/>
              <a:t>E</a:t>
            </a:r>
            <a:r>
              <a:rPr sz="4000" i="1" spc="-20" dirty="0"/>
              <a:t>ME</a:t>
            </a:r>
            <a:r>
              <a:rPr sz="4000" i="1" spc="10" dirty="0"/>
              <a:t>NT</a:t>
            </a:r>
            <a:endParaRPr sz="400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8F0FB-2ADF-759B-962B-FEB6872DB660}"/>
              </a:ext>
            </a:extLst>
          </p:cNvPr>
          <p:cNvSpPr txBox="1"/>
          <p:nvPr/>
        </p:nvSpPr>
        <p:spPr>
          <a:xfrm>
            <a:off x="804987" y="1666935"/>
            <a:ext cx="80392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Our </a:t>
            </a:r>
            <a:r>
              <a:rPr lang="en-GB" sz="3200" b="1" i="1" dirty="0"/>
              <a:t>organisation </a:t>
            </a:r>
            <a:r>
              <a:rPr lang="en-US" sz="3200" b="1" i="1" dirty="0"/>
              <a:t>need</a:t>
            </a:r>
            <a:r>
              <a:rPr lang="en-GB" sz="3200" b="1" i="1" dirty="0"/>
              <a:t> to optimise </a:t>
            </a:r>
            <a:r>
              <a:rPr lang="en-US" sz="3200" b="1" i="1" dirty="0"/>
              <a:t>salary and compensation structure to ensure competitive pay, maintain employee satisfaction, and manage budget constraints effectively. Currently, we lack a comprehensive analysis of how our salary and compensation packages compare with industry standards and how they align with employees' roles, experience,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56" y="733727"/>
            <a:ext cx="713025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 dirty="0"/>
              <a:t>PROJECT	</a:t>
            </a:r>
            <a:r>
              <a:rPr i="1" spc="-20" dirty="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6869" y="1762277"/>
            <a:ext cx="92352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Project Objectives Goal Definition: Determine the purpose of the analysis Scope: Define the boundaries of the analysis, such as specific job roles, departments, or regions.</a:t>
            </a:r>
          </a:p>
          <a:p>
            <a:pPr marL="742950" indent="-742950">
              <a:buAutoNum type="arabicPeriod"/>
            </a:pP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Data Sources: Gather data from internal HR systems, surveys, or external market sources. Data Types: Collect information on employee salaries, job titles, years of experience, education levels. Performance metrics, and other relevant factors.</a:t>
            </a:r>
          </a:p>
          <a:p>
            <a:pPr marL="742950" indent="-742950">
              <a:buAutoNum type="arabicPeriod"/>
            </a:pP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Data Cleaning: Remove duplicates, handle missing values, and correct any errors in the Oblate. Data Structuring: Organize data into a consistent format for analysis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431" y="916792"/>
            <a:ext cx="9305606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00" i="1" spc="25" dirty="0"/>
              <a:t>W</a:t>
            </a:r>
            <a:r>
              <a:rPr sz="5400" i="1" spc="-20" dirty="0"/>
              <a:t>H</a:t>
            </a:r>
            <a:r>
              <a:rPr sz="5400" i="1" spc="20" dirty="0"/>
              <a:t>O</a:t>
            </a:r>
            <a:r>
              <a:rPr sz="5400" i="1" spc="-235" dirty="0"/>
              <a:t> </a:t>
            </a:r>
            <a:r>
              <a:rPr sz="5400" i="1" spc="-10" dirty="0"/>
              <a:t>AR</a:t>
            </a:r>
            <a:r>
              <a:rPr sz="5400" i="1" spc="15" dirty="0"/>
              <a:t>E</a:t>
            </a:r>
            <a:r>
              <a:rPr sz="5400" i="1" spc="-35" dirty="0"/>
              <a:t> </a:t>
            </a:r>
            <a:r>
              <a:rPr sz="5400" i="1" spc="-10" dirty="0"/>
              <a:t>T</a:t>
            </a:r>
            <a:r>
              <a:rPr sz="5400" i="1" spc="-15" dirty="0"/>
              <a:t>H</a:t>
            </a:r>
            <a:r>
              <a:rPr sz="5400" i="1" spc="15" dirty="0"/>
              <a:t>E</a:t>
            </a:r>
            <a:r>
              <a:rPr sz="5400" i="1" spc="-35" dirty="0"/>
              <a:t> </a:t>
            </a:r>
            <a:r>
              <a:rPr sz="5400" i="1" spc="-20" dirty="0"/>
              <a:t>E</a:t>
            </a:r>
            <a:r>
              <a:rPr sz="5400" i="1" spc="30" dirty="0"/>
              <a:t>N</a:t>
            </a:r>
            <a:r>
              <a:rPr sz="5400" i="1" spc="15" dirty="0"/>
              <a:t>D</a:t>
            </a:r>
            <a:r>
              <a:rPr sz="5400" i="1" spc="-45" dirty="0"/>
              <a:t> </a:t>
            </a:r>
            <a:r>
              <a:rPr sz="5400" i="1" dirty="0"/>
              <a:t>U</a:t>
            </a:r>
            <a:r>
              <a:rPr sz="5400" i="1" spc="10" dirty="0"/>
              <a:t>S</a:t>
            </a:r>
            <a:r>
              <a:rPr sz="5400" i="1" spc="-25" dirty="0"/>
              <a:t>E</a:t>
            </a:r>
            <a:r>
              <a:rPr sz="5400" i="1" spc="-10" dirty="0"/>
              <a:t>R</a:t>
            </a:r>
            <a:r>
              <a:rPr sz="5400" i="1" spc="5" dirty="0"/>
              <a:t>S?</a:t>
            </a:r>
            <a:endParaRPr sz="54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6E0-FC28-6323-4C97-B98AA4EA0C97}"/>
              </a:ext>
            </a:extLst>
          </p:cNvPr>
          <p:cNvSpPr txBox="1"/>
          <p:nvPr/>
        </p:nvSpPr>
        <p:spPr>
          <a:xfrm>
            <a:off x="1040035" y="2072132"/>
            <a:ext cx="93898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Human Resource (HR) Department</a:t>
            </a:r>
            <a:r>
              <a:rPr lang="en-GB" sz="4000" b="1" i="1" dirty="0"/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Finance Team.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Executive Department.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Compensation And Benefits Specialist</a:t>
            </a:r>
            <a:r>
              <a:rPr lang="en-GB" sz="4000" b="1" i="1" dirty="0"/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Recruitment Team.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Employees And Employees </a:t>
            </a:r>
            <a:r>
              <a:rPr lang="en-GB" sz="4000" b="1" i="1" dirty="0"/>
              <a:t>       R</a:t>
            </a:r>
            <a:r>
              <a:rPr lang="en-US" sz="4000" b="1" i="1" dirty="0"/>
              <a:t>representative</a:t>
            </a:r>
            <a:r>
              <a:rPr lang="en-GB" sz="4000" b="1" i="1" dirty="0"/>
              <a:t>.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4496" y="302491"/>
            <a:ext cx="7669054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spc="10" dirty="0"/>
              <a:t>O</a:t>
            </a:r>
            <a:r>
              <a:rPr sz="4000" i="1" spc="25" dirty="0"/>
              <a:t>U</a:t>
            </a:r>
            <a:r>
              <a:rPr sz="4000" i="1" dirty="0"/>
              <a:t>R</a:t>
            </a:r>
            <a:r>
              <a:rPr sz="4000" i="1" spc="5" dirty="0"/>
              <a:t> </a:t>
            </a:r>
            <a:r>
              <a:rPr sz="4000" i="1" spc="25" dirty="0"/>
              <a:t>S</a:t>
            </a:r>
            <a:r>
              <a:rPr sz="4000" i="1" spc="10" dirty="0"/>
              <a:t>O</a:t>
            </a:r>
            <a:r>
              <a:rPr sz="4000" i="1" spc="25" dirty="0"/>
              <a:t>LU</a:t>
            </a:r>
            <a:r>
              <a:rPr sz="4000" i="1" spc="-35" dirty="0"/>
              <a:t>T</a:t>
            </a:r>
            <a:r>
              <a:rPr sz="4000" i="1" spc="-30" dirty="0"/>
              <a:t>I</a:t>
            </a:r>
            <a:r>
              <a:rPr sz="4000" i="1" spc="10" dirty="0"/>
              <a:t>O</a:t>
            </a:r>
            <a:r>
              <a:rPr sz="4000" i="1" dirty="0"/>
              <a:t>N</a:t>
            </a:r>
            <a:r>
              <a:rPr sz="4000" i="1" spc="-345" dirty="0"/>
              <a:t> </a:t>
            </a:r>
            <a:r>
              <a:rPr sz="4000" i="1" spc="-35" dirty="0"/>
              <a:t>A</a:t>
            </a:r>
            <a:r>
              <a:rPr sz="4000" i="1" spc="-5" dirty="0"/>
              <a:t>N</a:t>
            </a:r>
            <a:r>
              <a:rPr sz="4000" i="1" dirty="0"/>
              <a:t>D</a:t>
            </a:r>
            <a:r>
              <a:rPr sz="4000" i="1" spc="35" dirty="0"/>
              <a:t> </a:t>
            </a:r>
            <a:r>
              <a:rPr sz="4000" i="1" spc="-30" dirty="0"/>
              <a:t>I</a:t>
            </a:r>
            <a:r>
              <a:rPr sz="4000" i="1" spc="-35" dirty="0"/>
              <a:t>T</a:t>
            </a:r>
            <a:r>
              <a:rPr sz="4000" i="1" dirty="0"/>
              <a:t>S</a:t>
            </a:r>
            <a:r>
              <a:rPr sz="4000" i="1" spc="60" dirty="0"/>
              <a:t> </a:t>
            </a:r>
            <a:r>
              <a:rPr sz="4000" i="1" spc="-295" dirty="0"/>
              <a:t>V</a:t>
            </a:r>
            <a:r>
              <a:rPr sz="4000" i="1" spc="-35" dirty="0"/>
              <a:t>A</a:t>
            </a:r>
            <a:r>
              <a:rPr sz="4000" i="1" spc="25" dirty="0"/>
              <a:t>LU</a:t>
            </a:r>
            <a:r>
              <a:rPr sz="4000" i="1" dirty="0"/>
              <a:t>E</a:t>
            </a:r>
            <a:r>
              <a:rPr sz="4000" i="1" spc="-65" dirty="0"/>
              <a:t> </a:t>
            </a:r>
            <a:r>
              <a:rPr sz="4000" i="1" spc="-15" dirty="0"/>
              <a:t>P</a:t>
            </a:r>
            <a:r>
              <a:rPr sz="4000" i="1" spc="-30" dirty="0"/>
              <a:t>R</a:t>
            </a:r>
            <a:r>
              <a:rPr sz="4000" i="1" spc="10" dirty="0"/>
              <a:t>O</a:t>
            </a:r>
            <a:r>
              <a:rPr sz="4000" i="1" spc="-15" dirty="0"/>
              <a:t>P</a:t>
            </a:r>
            <a:r>
              <a:rPr sz="4000" i="1" spc="10" dirty="0"/>
              <a:t>O</a:t>
            </a:r>
            <a:r>
              <a:rPr sz="4000" i="1" spc="25" dirty="0"/>
              <a:t>S</a:t>
            </a:r>
            <a:r>
              <a:rPr sz="4000" i="1" spc="-30" dirty="0"/>
              <a:t>I</a:t>
            </a:r>
            <a:r>
              <a:rPr sz="4000" i="1" spc="-35" dirty="0"/>
              <a:t>T</a:t>
            </a:r>
            <a:r>
              <a:rPr sz="4000" i="1" spc="-30" dirty="0"/>
              <a:t>I</a:t>
            </a:r>
            <a:r>
              <a:rPr sz="4000" i="1" spc="10" dirty="0"/>
              <a:t>O</a:t>
            </a:r>
            <a:r>
              <a:rPr sz="4000" i="1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3D6E-F8FF-6578-9626-473C3A2A71F6}"/>
              </a:ext>
            </a:extLst>
          </p:cNvPr>
          <p:cNvSpPr txBox="1"/>
          <p:nvPr/>
        </p:nvSpPr>
        <p:spPr>
          <a:xfrm>
            <a:off x="2670806" y="1617750"/>
            <a:ext cx="71647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Develop an interactive Excel-based Compensation Dashboard that integrates and visualizes salary and compensation data. This dashboard will allow users to easily analyze, compare, and forecast compensation trends, providing actionable insights for strategic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25" y="433069"/>
            <a:ext cx="10681335" cy="758190"/>
          </a:xfrm>
        </p:spPr>
        <p:txBody>
          <a:bodyPr/>
          <a:lstStyle/>
          <a:p>
            <a:r>
              <a:rPr lang="en-IN" i="1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B6D9F-B074-2AB6-C113-83090848E368}"/>
              </a:ext>
            </a:extLst>
          </p:cNvPr>
          <p:cNvSpPr txBox="1"/>
          <p:nvPr/>
        </p:nvSpPr>
        <p:spPr>
          <a:xfrm>
            <a:off x="1919883" y="1275071"/>
            <a:ext cx="61019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Here's a detailed dataset description for salary compensation and analysis: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Employee Information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Compensation Details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performances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Job Role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Benchmark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Budget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Additional Attribute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648412"/>
            <a:ext cx="595629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1" spc="15" dirty="0"/>
              <a:t>THE</a:t>
            </a:r>
            <a:r>
              <a:rPr sz="4400" i="1" spc="20" dirty="0"/>
              <a:t> </a:t>
            </a:r>
            <a:r>
              <a:rPr lang="en-US" sz="4400" i="1" spc="20" dirty="0"/>
              <a:t>"</a:t>
            </a:r>
            <a:r>
              <a:rPr sz="4400" i="1" spc="10" dirty="0"/>
              <a:t>WOW</a:t>
            </a:r>
            <a:r>
              <a:rPr lang="en-US" sz="4400" i="1" spc="10" dirty="0"/>
              <a:t>"</a:t>
            </a:r>
            <a:r>
              <a:rPr sz="4400" i="1" spc="85" dirty="0"/>
              <a:t> </a:t>
            </a:r>
            <a:r>
              <a:rPr sz="4400" i="1" spc="10" dirty="0"/>
              <a:t>IN</a:t>
            </a:r>
            <a:r>
              <a:rPr sz="4400" i="1" spc="-5" dirty="0"/>
              <a:t> </a:t>
            </a:r>
            <a:r>
              <a:rPr sz="4400" i="1" spc="15" dirty="0"/>
              <a:t>OUR</a:t>
            </a:r>
            <a:r>
              <a:rPr sz="4400" i="1" spc="-10" dirty="0"/>
              <a:t> </a:t>
            </a:r>
            <a:r>
              <a:rPr sz="4400" i="1" spc="20" dirty="0"/>
              <a:t>SOLUTION</a:t>
            </a:r>
            <a:endParaRPr sz="4400" i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62909" y="2128092"/>
            <a:ext cx="9076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Compensation Dashboard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Integration, Dynamic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Visualisations, Customisable Analysis,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Modelling and Forecasting,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Benchmark Comparisons,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Interface, Comprehensive Reporting</a:t>
            </a:r>
            <a:endParaRPr lang="en-US" sz="36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Analysis
Through Excel Data Modelling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anithavijayanithavijay146@gmail.com</cp:lastModifiedBy>
  <cp:revision>24</cp:revision>
  <dcterms:created xsi:type="dcterms:W3CDTF">2024-03-29T15:07:22Z</dcterms:created>
  <dcterms:modified xsi:type="dcterms:W3CDTF">2024-09-19T06:43:23Z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