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12F72A-A413-4BE3-95F7-D3112A384672}"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684B7-07A7-4453-BC49-379B97340D04}" type="slidenum">
              <a:rPr lang="en-IN" smtClean="0"/>
              <a:t>‹#›</a:t>
            </a:fld>
            <a:endParaRPr lang="en-IN"/>
          </a:p>
        </p:txBody>
      </p:sp>
    </p:spTree>
    <p:extLst>
      <p:ext uri="{BB962C8B-B14F-4D97-AF65-F5344CB8AC3E}">
        <p14:creationId xmlns:p14="http://schemas.microsoft.com/office/powerpoint/2010/main" val="4192412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F684B7-07A7-4453-BC49-379B97340D04}" type="slidenum">
              <a:rPr lang="en-IN" smtClean="0"/>
              <a:t>1</a:t>
            </a:fld>
            <a:endParaRPr lang="en-IN"/>
          </a:p>
        </p:txBody>
      </p:sp>
    </p:spTree>
    <p:extLst>
      <p:ext uri="{BB962C8B-B14F-4D97-AF65-F5344CB8AC3E}">
        <p14:creationId xmlns:p14="http://schemas.microsoft.com/office/powerpoint/2010/main" val="3870542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FA78-9C09-FDA6-51DD-8E6DD1E8F1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D2F40E-326F-7A29-CB11-174403742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3DBE04-307D-2988-A45E-AD250CF467EE}"/>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5" name="Footer Placeholder 4">
            <a:extLst>
              <a:ext uri="{FF2B5EF4-FFF2-40B4-BE49-F238E27FC236}">
                <a16:creationId xmlns:a16="http://schemas.microsoft.com/office/drawing/2014/main" id="{F1640B69-D4A0-017A-C26D-DBF94E1F0A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D3996-094B-1337-1663-5741609A1D30}"/>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190062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151E-0AFB-44E8-83B4-52CF2A1849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FA87C8-4281-FB38-AE8F-EB8EADD8F4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A14BC-9661-C2D7-AF83-745762E9F42C}"/>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5" name="Footer Placeholder 4">
            <a:extLst>
              <a:ext uri="{FF2B5EF4-FFF2-40B4-BE49-F238E27FC236}">
                <a16:creationId xmlns:a16="http://schemas.microsoft.com/office/drawing/2014/main" id="{C2369810-46D2-BF13-7875-2B734797CE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8ECD48-06EA-C964-49B7-348711FF7BB9}"/>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4157412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0D7EB8-CE43-58FF-C55E-5F8BD99568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1EBBC5-113E-3376-A65E-C660FC0D03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78F302-492E-B2E0-1F2C-4ECAA4F60013}"/>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5" name="Footer Placeholder 4">
            <a:extLst>
              <a:ext uri="{FF2B5EF4-FFF2-40B4-BE49-F238E27FC236}">
                <a16:creationId xmlns:a16="http://schemas.microsoft.com/office/drawing/2014/main" id="{5959ABC3-770C-AC90-F487-343992AFF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BEAC2-269D-4FB6-4339-9293F3ECE84F}"/>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960671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AF1A-28A6-A84C-6375-67068E50A6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BE2AB0-CAC2-1F03-11CC-B53E3711CF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A2DEDE-9821-A028-AF40-5309B67B8178}"/>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5" name="Footer Placeholder 4">
            <a:extLst>
              <a:ext uri="{FF2B5EF4-FFF2-40B4-BE49-F238E27FC236}">
                <a16:creationId xmlns:a16="http://schemas.microsoft.com/office/drawing/2014/main" id="{1E3D3464-526C-9C01-C867-F36930ECB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65B553-3295-702B-088E-05E42C1655BF}"/>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314488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F3A4-690B-FC62-2B4E-53198636D8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682380-5E23-D8FF-FD3D-6D0F85A0E6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BB28EF-D319-1404-D950-EA169BC463F3}"/>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5" name="Footer Placeholder 4">
            <a:extLst>
              <a:ext uri="{FF2B5EF4-FFF2-40B4-BE49-F238E27FC236}">
                <a16:creationId xmlns:a16="http://schemas.microsoft.com/office/drawing/2014/main" id="{04BF6F6C-698F-A6B5-EAF6-E8336D549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B54D5B-71EA-032C-6B27-CBAF17703255}"/>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367171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E7F25-2151-BBE9-CFFE-DBF30D0DE8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402F23-C9B4-0E5F-8290-F4AD5AC99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437414-7BBD-EFE0-BD63-AA1F94E3D9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ED9039E-F6E2-D4E6-C2EA-DB0C830C96CB}"/>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6" name="Footer Placeholder 5">
            <a:extLst>
              <a:ext uri="{FF2B5EF4-FFF2-40B4-BE49-F238E27FC236}">
                <a16:creationId xmlns:a16="http://schemas.microsoft.com/office/drawing/2014/main" id="{C12059E9-BC79-925D-4604-C7B20A9377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FA1FB5-A0BF-1140-1AB8-52576C46C918}"/>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261925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A244D-A217-F1A8-DB4A-988495654B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460C51-C065-1030-04BB-AACBA1374F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42F57-EA79-7A1C-3628-5C20D15883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30E772-6D87-9FC5-76D0-D6D20580F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07D37D-875E-E5E9-390D-21FC93DA02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BFC2DA-D182-9481-0A90-D7BA31C8D0F4}"/>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8" name="Footer Placeholder 7">
            <a:extLst>
              <a:ext uri="{FF2B5EF4-FFF2-40B4-BE49-F238E27FC236}">
                <a16:creationId xmlns:a16="http://schemas.microsoft.com/office/drawing/2014/main" id="{24755419-02EC-90E7-5954-665DCD548B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6FA6B3-87E8-CDBC-6BF4-8B53F3AFC0EF}"/>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155423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227A4-AA01-CE94-C89F-46DA2464F4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009D04-C339-2BFA-F93A-14635054E09B}"/>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4" name="Footer Placeholder 3">
            <a:extLst>
              <a:ext uri="{FF2B5EF4-FFF2-40B4-BE49-F238E27FC236}">
                <a16:creationId xmlns:a16="http://schemas.microsoft.com/office/drawing/2014/main" id="{9C694F45-865B-1BA7-F2FE-AC901768C1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F427FB-3CE5-C2FA-E309-47742EA845C9}"/>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373786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070B3A-43A1-3BA4-0BB0-8731269338DF}"/>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3" name="Footer Placeholder 2">
            <a:extLst>
              <a:ext uri="{FF2B5EF4-FFF2-40B4-BE49-F238E27FC236}">
                <a16:creationId xmlns:a16="http://schemas.microsoft.com/office/drawing/2014/main" id="{822D5E2C-5DE3-FA12-0D20-00F5A29BEF4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91666A-534C-E6C7-15F0-3483A4220D93}"/>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3267010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EF53-FF40-E341-A185-076E44470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2FF3040-41A7-91C0-A132-C1280F069A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26D864-548D-13FD-05EF-9CCFC07A28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F2515-E44E-AFFE-C9E7-FEE15CC84B82}"/>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6" name="Footer Placeholder 5">
            <a:extLst>
              <a:ext uri="{FF2B5EF4-FFF2-40B4-BE49-F238E27FC236}">
                <a16:creationId xmlns:a16="http://schemas.microsoft.com/office/drawing/2014/main" id="{80AA85E2-CD48-0001-081A-D1871B9B86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48C7A0-BEC5-E684-58D6-95FD030B5FCF}"/>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653358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3866-C872-306E-BDD5-B5EA14E9B1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ABE914-CA89-2E39-BD73-4F7E7A4AD5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481255-F3F4-C943-AD3F-DE5EE5F86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55DAFC-C690-13E2-99AA-51C5CE3A21D5}"/>
              </a:ext>
            </a:extLst>
          </p:cNvPr>
          <p:cNvSpPr>
            <a:spLocks noGrp="1"/>
          </p:cNvSpPr>
          <p:nvPr>
            <p:ph type="dt" sz="half" idx="10"/>
          </p:nvPr>
        </p:nvSpPr>
        <p:spPr/>
        <p:txBody>
          <a:bodyPr/>
          <a:lstStyle/>
          <a:p>
            <a:fld id="{412B5921-03A6-40F9-BC32-6F5DE612476D}" type="datetimeFigureOut">
              <a:rPr lang="en-IN" smtClean="0"/>
              <a:t>30-07-2025</a:t>
            </a:fld>
            <a:endParaRPr lang="en-IN"/>
          </a:p>
        </p:txBody>
      </p:sp>
      <p:sp>
        <p:nvSpPr>
          <p:cNvPr id="6" name="Footer Placeholder 5">
            <a:extLst>
              <a:ext uri="{FF2B5EF4-FFF2-40B4-BE49-F238E27FC236}">
                <a16:creationId xmlns:a16="http://schemas.microsoft.com/office/drawing/2014/main" id="{5E03459F-887C-6EDD-4254-9B5F7764FA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0B9EB6-82CB-CDF5-0B4A-5B83E1997D82}"/>
              </a:ext>
            </a:extLst>
          </p:cNvPr>
          <p:cNvSpPr>
            <a:spLocks noGrp="1"/>
          </p:cNvSpPr>
          <p:nvPr>
            <p:ph type="sldNum" sz="quarter" idx="12"/>
          </p:nvPr>
        </p:nvSpPr>
        <p:spPr/>
        <p:txBody>
          <a:bodyPr/>
          <a:lstStyle/>
          <a:p>
            <a:fld id="{8DFBBBFC-F340-4B17-AEA6-5A589AE528B0}" type="slidenum">
              <a:rPr lang="en-IN" smtClean="0"/>
              <a:t>‹#›</a:t>
            </a:fld>
            <a:endParaRPr lang="en-IN"/>
          </a:p>
        </p:txBody>
      </p:sp>
    </p:spTree>
    <p:extLst>
      <p:ext uri="{BB962C8B-B14F-4D97-AF65-F5344CB8AC3E}">
        <p14:creationId xmlns:p14="http://schemas.microsoft.com/office/powerpoint/2010/main" val="3926097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C60EBB-2DFA-2817-B314-90F41C551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71D90A-87E8-D3CF-CCD4-43B1D4AB9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AC28CB-8A80-A081-B853-131383433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B5921-03A6-40F9-BC32-6F5DE612476D}" type="datetimeFigureOut">
              <a:rPr lang="en-IN" smtClean="0"/>
              <a:t>30-07-2025</a:t>
            </a:fld>
            <a:endParaRPr lang="en-IN"/>
          </a:p>
        </p:txBody>
      </p:sp>
      <p:sp>
        <p:nvSpPr>
          <p:cNvPr id="5" name="Footer Placeholder 4">
            <a:extLst>
              <a:ext uri="{FF2B5EF4-FFF2-40B4-BE49-F238E27FC236}">
                <a16:creationId xmlns:a16="http://schemas.microsoft.com/office/drawing/2014/main" id="{92226C63-A3B8-2C99-B974-44CCDE18A4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5F8279-3389-318E-2BFA-1BC26DE4F1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BBBFC-F340-4B17-AEA6-5A589AE528B0}" type="slidenum">
              <a:rPr lang="en-IN" smtClean="0"/>
              <a:t>‹#›</a:t>
            </a:fld>
            <a:endParaRPr lang="en-IN"/>
          </a:p>
        </p:txBody>
      </p:sp>
    </p:spTree>
    <p:extLst>
      <p:ext uri="{BB962C8B-B14F-4D97-AF65-F5344CB8AC3E}">
        <p14:creationId xmlns:p14="http://schemas.microsoft.com/office/powerpoint/2010/main" val="322213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D9040-C06F-5FB9-4F68-8BAACE7A4E24}"/>
              </a:ext>
            </a:extLst>
          </p:cNvPr>
          <p:cNvSpPr>
            <a:spLocks noGrp="1"/>
          </p:cNvSpPr>
          <p:nvPr>
            <p:ph type="ctrTitle"/>
          </p:nvPr>
        </p:nvSpPr>
        <p:spPr/>
        <p:txBody>
          <a:bodyPr>
            <a:normAutofit fontScale="90000"/>
          </a:bodyPr>
          <a:lstStyle/>
          <a:p>
            <a:r>
              <a:rPr lang="en-US" dirty="0"/>
              <a:t>OTP-Based Smart Wireless Locking System Using Arduino</a:t>
            </a:r>
            <a:endParaRPr lang="en-IN" dirty="0"/>
          </a:p>
        </p:txBody>
      </p:sp>
    </p:spTree>
    <p:extLst>
      <p:ext uri="{BB962C8B-B14F-4D97-AF65-F5344CB8AC3E}">
        <p14:creationId xmlns:p14="http://schemas.microsoft.com/office/powerpoint/2010/main" val="156907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D47799B-A0AC-E55B-E8B7-236153139680}"/>
              </a:ext>
            </a:extLst>
          </p:cNvPr>
          <p:cNvSpPr>
            <a:spLocks noGrp="1"/>
          </p:cNvSpPr>
          <p:nvPr>
            <p:ph type="title"/>
          </p:nvPr>
        </p:nvSpPr>
        <p:spPr>
          <a:xfrm>
            <a:off x="838200" y="302047"/>
            <a:ext cx="10515600" cy="757980"/>
          </a:xfrm>
        </p:spPr>
        <p:txBody>
          <a:bodyPr>
            <a:normAutofit/>
          </a:bodyPr>
          <a:lstStyle/>
          <a:p>
            <a:r>
              <a:rPr lang="en-US" sz="2000" dirty="0">
                <a:latin typeface="Times New Roman" panose="02020603050405020304" pitchFamily="18" charset="0"/>
                <a:cs typeface="Times New Roman" panose="02020603050405020304" pitchFamily="18" charset="0"/>
              </a:rPr>
              <a:t>The whole circuit and connections are illustrated in the pic below</a:t>
            </a:r>
            <a:endParaRPr lang="en-IN" sz="2000"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22E44D61-11D3-6A66-AAB0-828A6C38FF46}"/>
              </a:ext>
            </a:extLst>
          </p:cNvPr>
          <p:cNvSpPr>
            <a:spLocks noGrp="1"/>
          </p:cNvSpPr>
          <p:nvPr>
            <p:ph idx="1"/>
          </p:nvPr>
        </p:nvSpPr>
        <p:spPr>
          <a:xfrm>
            <a:off x="838200" y="1199534"/>
            <a:ext cx="10515600" cy="5004621"/>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200" dirty="0">
                <a:latin typeface="Times New Roman" panose="02020603050405020304" pitchFamily="18" charset="0"/>
                <a:cs typeface="Times New Roman" panose="02020603050405020304" pitchFamily="18" charset="0"/>
              </a:rPr>
              <a:t>We have connected all the components now. You might not like to fry a costly Arduino board with the wrong connection. So, always crosscheck your setup to ensure that all connections are ok.</a:t>
            </a:r>
            <a:endParaRPr lang="en-IN" sz="22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0A7587B-DBEB-CD9C-468E-C87F6D520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503" y="1199534"/>
            <a:ext cx="4931800" cy="3621023"/>
          </a:xfrm>
          <a:prstGeom prst="rect">
            <a:avLst/>
          </a:prstGeom>
        </p:spPr>
      </p:pic>
    </p:spTree>
    <p:extLst>
      <p:ext uri="{BB962C8B-B14F-4D97-AF65-F5344CB8AC3E}">
        <p14:creationId xmlns:p14="http://schemas.microsoft.com/office/powerpoint/2010/main" val="349079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0F7D-A39E-BBDA-CF7C-2AD5C79C19A3}"/>
              </a:ext>
            </a:extLst>
          </p:cNvPr>
          <p:cNvSpPr>
            <a:spLocks noGrp="1"/>
          </p:cNvSpPr>
          <p:nvPr>
            <p:ph type="title"/>
          </p:nvPr>
        </p:nvSpPr>
        <p:spPr>
          <a:xfrm>
            <a:off x="838200" y="365126"/>
            <a:ext cx="10515600" cy="740006"/>
          </a:xfrm>
        </p:spPr>
        <p:txBody>
          <a:bodyPr>
            <a:normAutofit/>
          </a:bodyPr>
          <a:lstStyle/>
          <a:p>
            <a:r>
              <a:rPr lang="en-US" sz="2800" b="1" dirty="0">
                <a:latin typeface="Times New Roman" panose="02020603050405020304" pitchFamily="18" charset="0"/>
                <a:cs typeface="Times New Roman" panose="02020603050405020304" pitchFamily="18" charset="0"/>
              </a:rPr>
              <a:t>Testing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E988C7-7137-22B3-78D2-4F172BCFB7C5}"/>
              </a:ext>
            </a:extLst>
          </p:cNvPr>
          <p:cNvSpPr>
            <a:spLocks noGrp="1"/>
          </p:cNvSpPr>
          <p:nvPr>
            <p:ph idx="1"/>
          </p:nvPr>
        </p:nvSpPr>
        <p:spPr>
          <a:xfrm>
            <a:off x="838200" y="1105132"/>
            <a:ext cx="10515600" cy="5071831"/>
          </a:xfrm>
        </p:spPr>
        <p:txBody>
          <a:bodyPr/>
          <a:lstStyle/>
          <a:p>
            <a:pPr marL="0" indent="0">
              <a:buNone/>
            </a:pPr>
            <a:r>
              <a:rPr lang="en-US" sz="2000" dirty="0">
                <a:latin typeface="Times New Roman" panose="02020603050405020304" pitchFamily="18" charset="0"/>
                <a:cs typeface="Times New Roman" panose="02020603050405020304" pitchFamily="18" charset="0"/>
              </a:rPr>
              <a:t>First, connect the Arduino and components to a power supply. Here I have used 5V Power Bank for it. Next, open the installed App, then turn on the Bluetooth of the phone. When you tap on the Bluetooth icon, you will get the list of Bluetooth connections for pairing. Now, tap on HC 05. On successful pairing, you will get a ‘connected’ message on the App.</a:t>
            </a:r>
          </a:p>
          <a:p>
            <a:pPr marL="0" indent="0">
              <a:buNone/>
            </a:pPr>
            <a:endParaRPr lang="en-US" dirty="0"/>
          </a:p>
          <a:p>
            <a:pPr marL="0" indent="0">
              <a:buNone/>
            </a:pPr>
            <a:endParaRPr lang="en-IN" dirty="0"/>
          </a:p>
        </p:txBody>
      </p:sp>
      <p:pic>
        <p:nvPicPr>
          <p:cNvPr id="5" name="Picture 4">
            <a:extLst>
              <a:ext uri="{FF2B5EF4-FFF2-40B4-BE49-F238E27FC236}">
                <a16:creationId xmlns:a16="http://schemas.microsoft.com/office/drawing/2014/main" id="{F33890CC-B0FC-816F-876F-6CDD28281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3867" y="2716815"/>
            <a:ext cx="3381375" cy="2676525"/>
          </a:xfrm>
          <a:prstGeom prst="rect">
            <a:avLst/>
          </a:prstGeom>
        </p:spPr>
      </p:pic>
    </p:spTree>
    <p:extLst>
      <p:ext uri="{BB962C8B-B14F-4D97-AF65-F5344CB8AC3E}">
        <p14:creationId xmlns:p14="http://schemas.microsoft.com/office/powerpoint/2010/main" val="345038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476E15-23CA-D740-4FAE-0DBEAE5155AF}"/>
              </a:ext>
            </a:extLst>
          </p:cNvPr>
          <p:cNvSpPr>
            <a:spLocks noGrp="1"/>
          </p:cNvSpPr>
          <p:nvPr>
            <p:ph idx="1"/>
          </p:nvPr>
        </p:nvSpPr>
        <p:spPr>
          <a:xfrm>
            <a:off x="838200" y="698090"/>
            <a:ext cx="10515600" cy="5478873"/>
          </a:xfrm>
        </p:spPr>
        <p:txBody>
          <a:bodyPr/>
          <a:lstStyle/>
          <a:p>
            <a:r>
              <a:rPr lang="en-US" sz="2400" dirty="0">
                <a:latin typeface="Times New Roman" panose="02020603050405020304" pitchFamily="18" charset="0"/>
                <a:cs typeface="Times New Roman" panose="02020603050405020304" pitchFamily="18" charset="0"/>
              </a:rPr>
              <a:t>After that, tap on the key icon to send the device id to match. If the device id is matched, it will send an OTP to your app that you can see in the App text bar between Bluetooth and the lock icon.</a:t>
            </a:r>
          </a:p>
          <a:p>
            <a:r>
              <a:rPr lang="en-US" sz="2400" dirty="0">
                <a:latin typeface="Times New Roman" panose="02020603050405020304" pitchFamily="18" charset="0"/>
                <a:cs typeface="Times New Roman" panose="02020603050405020304" pitchFamily="18" charset="0"/>
              </a:rPr>
              <a:t>Now, you can tap on the lock icon to unlock your Smart Lock. If everything is ok then the servo moves the unlocking mechanism and the onboard LED of Arduino lights up indicating successful unlock. I have used servo because of its high torque, and also because we can control the angle of its movement which helps in the unlocking mechanism of the lock.</a:t>
            </a:r>
          </a:p>
          <a:p>
            <a:pPr marL="0" indent="0">
              <a:buNone/>
            </a:pPr>
            <a:endParaRPr lang="en-IN" dirty="0"/>
          </a:p>
          <a:p>
            <a:pPr marL="0" indent="0" algn="ctr">
              <a:buNone/>
            </a:pPr>
            <a:endParaRPr lang="en-IN" dirty="0"/>
          </a:p>
          <a:p>
            <a:pPr marL="0" indent="0">
              <a:buNone/>
            </a:pPr>
            <a:r>
              <a:rPr lang="en-IN" dirty="0"/>
              <a:t>                                              Thank you</a:t>
            </a:r>
          </a:p>
        </p:txBody>
      </p:sp>
      <p:sp>
        <p:nvSpPr>
          <p:cNvPr id="4" name="Star: 4 Points 3">
            <a:extLst>
              <a:ext uri="{FF2B5EF4-FFF2-40B4-BE49-F238E27FC236}">
                <a16:creationId xmlns:a16="http://schemas.microsoft.com/office/drawing/2014/main" id="{08F4B59E-8878-C451-1277-177886395DD8}"/>
              </a:ext>
            </a:extLst>
          </p:cNvPr>
          <p:cNvSpPr/>
          <p:nvPr/>
        </p:nvSpPr>
        <p:spPr>
          <a:xfrm>
            <a:off x="3963631" y="4586748"/>
            <a:ext cx="530942" cy="501445"/>
          </a:xfrm>
          <a:prstGeom prst="star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5" name="Star: 4 Points 4">
            <a:extLst>
              <a:ext uri="{FF2B5EF4-FFF2-40B4-BE49-F238E27FC236}">
                <a16:creationId xmlns:a16="http://schemas.microsoft.com/office/drawing/2014/main" id="{B0525CAB-FB29-3400-4774-F7ECC3EDA043}"/>
              </a:ext>
            </a:extLst>
          </p:cNvPr>
          <p:cNvSpPr/>
          <p:nvPr/>
        </p:nvSpPr>
        <p:spPr>
          <a:xfrm>
            <a:off x="6311080" y="4586748"/>
            <a:ext cx="530942" cy="501445"/>
          </a:xfrm>
          <a:prstGeom prst="star4">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4884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71AB63-F2CB-CF0A-FB3E-10492405B21D}"/>
              </a:ext>
            </a:extLst>
          </p:cNvPr>
          <p:cNvSpPr>
            <a:spLocks noGrp="1"/>
          </p:cNvSpPr>
          <p:nvPr>
            <p:ph idx="1"/>
          </p:nvPr>
        </p:nvSpPr>
        <p:spPr>
          <a:xfrm>
            <a:off x="838200" y="442452"/>
            <a:ext cx="10515600" cy="5734511"/>
          </a:xfrm>
        </p:spPr>
        <p:txBody>
          <a:bodyPr>
            <a:normAutofit fontScale="92500" lnSpcReduction="10000"/>
          </a:bodyPr>
          <a:lstStyle/>
          <a:p>
            <a:r>
              <a:rPr lang="en-US" sz="2000" dirty="0"/>
              <a:t>In this project, we are going to make an OTP-based smart wireless locking system. This smart lock can generate a new password every time you unlock it, which further enhances your security level.</a:t>
            </a:r>
          </a:p>
          <a:p>
            <a:r>
              <a:rPr lang="en-US" sz="2000" dirty="0"/>
              <a:t>In case your using key-based lock system (or) normal electronic wireless lock system is not safe either. You might forget the password and there is also a high risk of being hacked.</a:t>
            </a:r>
          </a:p>
          <a:p>
            <a:pPr marL="0" indent="0">
              <a:buNone/>
            </a:pPr>
            <a:r>
              <a:rPr lang="en-US" sz="2000" dirty="0"/>
              <a:t>Note*(For your safety and security, we bring to you a DIY smart lock that has the capability to remove all these security threats and </a:t>
            </a:r>
            <a:r>
              <a:rPr lang="en-US" sz="2000" dirty="0">
                <a:latin typeface="Times New Roman" panose="02020603050405020304" pitchFamily="18" charset="0"/>
                <a:cs typeface="Times New Roman" panose="02020603050405020304" pitchFamily="18" charset="0"/>
              </a:rPr>
              <a:t>problems</a:t>
            </a:r>
            <a:r>
              <a:rPr lang="en-US" sz="2000" dirty="0"/>
              <a:t>.)</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Before starting this project, we need to get these materials ready first.</a:t>
            </a:r>
          </a:p>
          <a:p>
            <a:pPr marL="0" indent="0">
              <a:buNone/>
            </a:pPr>
            <a:r>
              <a:rPr lang="en-US" sz="2200" b="1" dirty="0">
                <a:latin typeface="Times New Roman" panose="02020603050405020304" pitchFamily="18" charset="0"/>
                <a:cs typeface="Times New Roman" panose="02020603050405020304" pitchFamily="18" charset="0"/>
              </a:rPr>
              <a:t>Components Required</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Arduino UNO</a:t>
            </a:r>
          </a:p>
          <a:p>
            <a:r>
              <a:rPr lang="en-US" sz="2200" dirty="0">
                <a:latin typeface="Times New Roman" panose="02020603050405020304" pitchFamily="18" charset="0"/>
                <a:cs typeface="Times New Roman" panose="02020603050405020304" pitchFamily="18" charset="0"/>
              </a:rPr>
              <a:t>Bluetooth Hc05</a:t>
            </a:r>
          </a:p>
          <a:p>
            <a:r>
              <a:rPr lang="en-US" sz="2200" dirty="0">
                <a:latin typeface="Times New Roman" panose="02020603050405020304" pitchFamily="18" charset="0"/>
                <a:cs typeface="Times New Roman" panose="02020603050405020304" pitchFamily="18" charset="0"/>
              </a:rPr>
              <a:t>LED</a:t>
            </a:r>
          </a:p>
          <a:p>
            <a:r>
              <a:rPr lang="en-US" sz="2200" dirty="0">
                <a:latin typeface="Times New Roman" panose="02020603050405020304" pitchFamily="18" charset="0"/>
                <a:cs typeface="Times New Roman" panose="02020603050405020304" pitchFamily="18" charset="0"/>
              </a:rPr>
              <a:t>Some Wires/Jumper Wires</a:t>
            </a:r>
          </a:p>
          <a:p>
            <a:r>
              <a:rPr lang="en-US" sz="2200" dirty="0">
                <a:latin typeface="Times New Roman" panose="02020603050405020304" pitchFamily="18" charset="0"/>
                <a:cs typeface="Times New Roman" panose="02020603050405020304" pitchFamily="18" charset="0"/>
              </a:rPr>
              <a:t>Servo Motor</a:t>
            </a:r>
          </a:p>
          <a:p>
            <a:r>
              <a:rPr lang="en-US" sz="2200" dirty="0">
                <a:latin typeface="Times New Roman" panose="02020603050405020304" pitchFamily="18" charset="0"/>
                <a:cs typeface="Times New Roman" panose="02020603050405020304" pitchFamily="18" charset="0"/>
              </a:rPr>
              <a:t>5V Battery/Power Bank</a:t>
            </a:r>
          </a:p>
          <a:p>
            <a:r>
              <a:rPr lang="en-US" sz="2200" dirty="0">
                <a:latin typeface="Times New Roman" panose="02020603050405020304" pitchFamily="18" charset="0"/>
                <a:cs typeface="Times New Roman" panose="02020603050405020304" pitchFamily="18" charset="0"/>
              </a:rPr>
              <a:t>USB Type B for Programming Arduino</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630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294EBE-0FBC-B3D1-4C89-535B64F22AC9}"/>
              </a:ext>
            </a:extLst>
          </p:cNvPr>
          <p:cNvSpPr>
            <a:spLocks noGrp="1"/>
          </p:cNvSpPr>
          <p:nvPr>
            <p:ph type="title"/>
          </p:nvPr>
        </p:nvSpPr>
        <p:spPr>
          <a:xfrm>
            <a:off x="838200" y="158648"/>
            <a:ext cx="10515600" cy="854076"/>
          </a:xfrm>
        </p:spPr>
        <p:txBody>
          <a:bodyPr>
            <a:normAutofit/>
          </a:bodyPr>
          <a:lstStyle/>
          <a:p>
            <a:r>
              <a:rPr lang="en-US" sz="2800" b="1" dirty="0">
                <a:latin typeface="Times New Roman" panose="02020603050405020304" pitchFamily="18" charset="0"/>
                <a:cs typeface="Times New Roman" panose="02020603050405020304" pitchFamily="18" charset="0"/>
              </a:rPr>
              <a:t>Smart Wireless Locking System – Coding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4F27BF-E2DC-3EC4-4678-744B97227805}"/>
              </a:ext>
            </a:extLst>
          </p:cNvPr>
          <p:cNvSpPr>
            <a:spLocks noGrp="1"/>
          </p:cNvSpPr>
          <p:nvPr>
            <p:ph idx="4294967295"/>
          </p:nvPr>
        </p:nvSpPr>
        <p:spPr>
          <a:xfrm>
            <a:off x="838200" y="1223675"/>
            <a:ext cx="10515600" cy="5029641"/>
          </a:xfrm>
        </p:spPr>
        <p:txBody>
          <a:bodyPr/>
          <a:lstStyle/>
          <a:p>
            <a:pPr marL="0" indent="0">
              <a:buNone/>
            </a:pPr>
            <a:r>
              <a:rPr lang="en-US" sz="2000" dirty="0">
                <a:latin typeface="Times New Roman" panose="02020603050405020304" pitchFamily="18" charset="0"/>
                <a:cs typeface="Times New Roman" panose="02020603050405020304" pitchFamily="18" charset="0"/>
              </a:rPr>
              <a:t>First, we need to include the library and declare the variables needed, as in a snippet of code. We include a servo library, then create a string array to generate a password. After this, we need to create a few more string variables to store password, OTP, and LED pin numbers as in snippet of the code.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p>
          <a:p>
            <a:pPr marL="0" indent="0">
              <a:buNone/>
            </a:pPr>
            <a:r>
              <a:rPr lang="en-IN" dirty="0"/>
              <a:t>                                </a:t>
            </a:r>
            <a:r>
              <a:rPr lang="en-IN" sz="2000" dirty="0"/>
              <a:t>1.</a:t>
            </a:r>
            <a:r>
              <a:rPr lang="en-IN" sz="2000" i="1" dirty="0"/>
              <a:t> </a:t>
            </a:r>
            <a:r>
              <a:rPr lang="en-IN" sz="1800" i="1" dirty="0"/>
              <a:t>Arduino Code.</a:t>
            </a:r>
            <a:endParaRPr lang="en-IN" sz="1800" dirty="0"/>
          </a:p>
        </p:txBody>
      </p:sp>
      <p:pic>
        <p:nvPicPr>
          <p:cNvPr id="5" name="Picture 4">
            <a:extLst>
              <a:ext uri="{FF2B5EF4-FFF2-40B4-BE49-F238E27FC236}">
                <a16:creationId xmlns:a16="http://schemas.microsoft.com/office/drawing/2014/main" id="{2FE04D6A-3809-F6F1-465C-9FB48BF7E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230" y="2691580"/>
            <a:ext cx="6351447" cy="2070572"/>
          </a:xfrm>
          <a:prstGeom prst="rect">
            <a:avLst/>
          </a:prstGeom>
        </p:spPr>
      </p:pic>
    </p:spTree>
    <p:extLst>
      <p:ext uri="{BB962C8B-B14F-4D97-AF65-F5344CB8AC3E}">
        <p14:creationId xmlns:p14="http://schemas.microsoft.com/office/powerpoint/2010/main" val="628921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70C50-2683-6FD6-4429-2D1AF8DDCB35}"/>
              </a:ext>
            </a:extLst>
          </p:cNvPr>
          <p:cNvSpPr>
            <a:spLocks noGrp="1"/>
          </p:cNvSpPr>
          <p:nvPr>
            <p:ph idx="1"/>
          </p:nvPr>
        </p:nvSpPr>
        <p:spPr>
          <a:xfrm>
            <a:off x="838200" y="717755"/>
            <a:ext cx="10515600" cy="5459208"/>
          </a:xfrm>
        </p:spPr>
        <p:txBody>
          <a:bodyPr/>
          <a:lstStyle/>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the second part of coding, we need to set up serial and Braud rates for Bluetooth. Here I have used the 9600 Braud rate but if it didn’t work, you can use the default Braud rate of </a:t>
            </a:r>
            <a:r>
              <a:rPr lang="en-US" sz="2000" dirty="0" err="1">
                <a:latin typeface="Times New Roman" panose="02020603050405020304" pitchFamily="18" charset="0"/>
                <a:cs typeface="Times New Roman" panose="02020603050405020304" pitchFamily="18" charset="0"/>
              </a:rPr>
              <a:t>Hc</a:t>
            </a:r>
            <a:r>
              <a:rPr lang="en-US" sz="2000" dirty="0">
                <a:latin typeface="Times New Roman" panose="02020603050405020304" pitchFamily="18" charset="0"/>
                <a:cs typeface="Times New Roman" panose="02020603050405020304" pitchFamily="18" charset="0"/>
              </a:rPr>
              <a:t> 05 i.e. (38400). Then, we have to set up a pin for the servo using </a:t>
            </a:r>
            <a:r>
              <a:rPr lang="en-US" sz="2000" i="1" dirty="0" err="1">
                <a:latin typeface="Times New Roman" panose="02020603050405020304" pitchFamily="18" charset="0"/>
                <a:cs typeface="Times New Roman" panose="02020603050405020304" pitchFamily="18" charset="0"/>
              </a:rPr>
              <a:t>servo.attach</a:t>
            </a:r>
            <a:r>
              <a:rPr lang="en-US" sz="2000" dirty="0">
                <a:latin typeface="Times New Roman" panose="02020603050405020304" pitchFamily="18" charset="0"/>
                <a:cs typeface="Times New Roman" panose="02020603050405020304" pitchFamily="18" charset="0"/>
              </a:rPr>
              <a:t> (PWM pin number). After that, we can define pin mode as output for led refer.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2000" dirty="0">
                <a:latin typeface="Times New Roman" panose="02020603050405020304" pitchFamily="18" charset="0"/>
                <a:cs typeface="Times New Roman" panose="02020603050405020304" pitchFamily="18" charset="0"/>
              </a:rPr>
              <a:t>2.</a:t>
            </a:r>
            <a:r>
              <a:rPr lang="en-US" sz="2000" i="1" dirty="0">
                <a:latin typeface="Times New Roman" panose="02020603050405020304" pitchFamily="18" charset="0"/>
                <a:cs typeface="Times New Roman" panose="02020603050405020304" pitchFamily="18" charset="0"/>
              </a:rPr>
              <a:t> Setting I/O and Bluetooth</a:t>
            </a:r>
            <a:endParaRPr lang="en-US" sz="20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2669A19B-F714-F5B7-A278-C009F0F79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7865" y="2754275"/>
            <a:ext cx="4204658" cy="1664079"/>
          </a:xfrm>
          <a:prstGeom prst="rect">
            <a:avLst/>
          </a:prstGeom>
        </p:spPr>
      </p:pic>
    </p:spTree>
    <p:extLst>
      <p:ext uri="{BB962C8B-B14F-4D97-AF65-F5344CB8AC3E}">
        <p14:creationId xmlns:p14="http://schemas.microsoft.com/office/powerpoint/2010/main" val="53504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4D0AC3-907C-AD6B-0AEF-71787D18784D}"/>
              </a:ext>
            </a:extLst>
          </p:cNvPr>
          <p:cNvSpPr>
            <a:spLocks noGrp="1"/>
          </p:cNvSpPr>
          <p:nvPr>
            <p:ph idx="1"/>
          </p:nvPr>
        </p:nvSpPr>
        <p:spPr>
          <a:xfrm>
            <a:off x="838200" y="688258"/>
            <a:ext cx="10515600" cy="5488705"/>
          </a:xfrm>
        </p:spPr>
        <p:txBody>
          <a:bodyPr/>
          <a:lstStyle/>
          <a:p>
            <a:pPr marL="0" indent="0">
              <a:buNone/>
            </a:pPr>
            <a:r>
              <a:rPr lang="en-US" sz="2000" dirty="0">
                <a:latin typeface="Times New Roman" panose="02020603050405020304" pitchFamily="18" charset="0"/>
                <a:cs typeface="Times New Roman" panose="02020603050405020304" pitchFamily="18" charset="0"/>
              </a:rPr>
              <a:t>In the third part of the code, we will create a loop and check the data coming from Bluetooth. Then we create</a:t>
            </a:r>
            <a:r>
              <a:rPr lang="en-US" sz="2000" i="1" dirty="0">
                <a:latin typeface="Times New Roman" panose="02020603050405020304" pitchFamily="18" charset="0"/>
                <a:cs typeface="Times New Roman" panose="02020603050405020304" pitchFamily="18" charset="0"/>
              </a:rPr>
              <a:t> an if() </a:t>
            </a:r>
            <a:r>
              <a:rPr lang="en-US" sz="2000" dirty="0">
                <a:latin typeface="Times New Roman" panose="02020603050405020304" pitchFamily="18" charset="0"/>
                <a:cs typeface="Times New Roman" panose="02020603050405020304" pitchFamily="18" charset="0"/>
              </a:rPr>
              <a:t>statement to check the device id. If it matches, then it calls </a:t>
            </a:r>
            <a:r>
              <a:rPr lang="en-US" sz="2000" i="1" dirty="0" err="1">
                <a:latin typeface="Times New Roman" panose="02020603050405020304" pitchFamily="18" charset="0"/>
                <a:cs typeface="Times New Roman" panose="02020603050405020304" pitchFamily="18" charset="0"/>
              </a:rPr>
              <a:t>otp</a:t>
            </a:r>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function for the generation of OTP.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a:t>
            </a:r>
            <a:r>
              <a:rPr lang="en-US" sz="2000" dirty="0">
                <a:latin typeface="Times New Roman" panose="02020603050405020304" pitchFamily="18" charset="0"/>
                <a:cs typeface="Times New Roman" panose="02020603050405020304" pitchFamily="18" charset="0"/>
              </a:rPr>
              <a:t>3.</a:t>
            </a:r>
            <a:r>
              <a:rPr lang="en-IN" sz="2000" i="1" dirty="0">
                <a:latin typeface="Times New Roman" panose="02020603050405020304" pitchFamily="18" charset="0"/>
                <a:cs typeface="Times New Roman" panose="02020603050405020304" pitchFamily="18" charset="0"/>
              </a:rPr>
              <a:t> Arduino code checking device Id</a:t>
            </a: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B2DA79D0-EF27-EABA-52F1-7F654D23B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2051" y="2076572"/>
            <a:ext cx="6262527" cy="2527876"/>
          </a:xfrm>
          <a:prstGeom prst="rect">
            <a:avLst/>
          </a:prstGeom>
        </p:spPr>
      </p:pic>
    </p:spTree>
    <p:extLst>
      <p:ext uri="{BB962C8B-B14F-4D97-AF65-F5344CB8AC3E}">
        <p14:creationId xmlns:p14="http://schemas.microsoft.com/office/powerpoint/2010/main" val="2364751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A44B5-3AB8-D836-3602-575C325AB9ED}"/>
              </a:ext>
            </a:extLst>
          </p:cNvPr>
          <p:cNvSpPr>
            <a:spLocks noGrp="1"/>
          </p:cNvSpPr>
          <p:nvPr>
            <p:ph idx="1"/>
          </p:nvPr>
        </p:nvSpPr>
        <p:spPr>
          <a:xfrm>
            <a:off x="838200" y="619432"/>
            <a:ext cx="10515600" cy="5557531"/>
          </a:xfrm>
        </p:spPr>
        <p:txBody>
          <a:bodyPr/>
          <a:lstStyle/>
          <a:p>
            <a:pPr marL="0" indent="0">
              <a:buNone/>
            </a:pPr>
            <a:r>
              <a:rPr lang="en-US" sz="2000" dirty="0">
                <a:latin typeface="Times New Roman" panose="02020603050405020304" pitchFamily="18" charset="0"/>
                <a:cs typeface="Times New Roman" panose="02020603050405020304" pitchFamily="18" charset="0"/>
              </a:rPr>
              <a:t>Then we need to create</a:t>
            </a:r>
            <a:r>
              <a:rPr lang="en-US" sz="2000" i="1" dirty="0">
                <a:latin typeface="Times New Roman" panose="02020603050405020304" pitchFamily="18" charset="0"/>
                <a:cs typeface="Times New Roman" panose="02020603050405020304" pitchFamily="18" charset="0"/>
              </a:rPr>
              <a:t> a check()</a:t>
            </a:r>
            <a:r>
              <a:rPr lang="en-US" sz="2000" dirty="0">
                <a:latin typeface="Times New Roman" panose="02020603050405020304" pitchFamily="18" charset="0"/>
                <a:cs typeface="Times New Roman" panose="02020603050405020304" pitchFamily="18" charset="0"/>
              </a:rPr>
              <a:t> function to check whether OTP is correct or not. If it is correct then it turns the servo to an open position.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dirty="0"/>
              <a:t>                             </a:t>
            </a:r>
            <a:r>
              <a:rPr lang="en-US" sz="2000" dirty="0">
                <a:latin typeface="Times New Roman" panose="02020603050405020304" pitchFamily="18" charset="0"/>
                <a:cs typeface="Times New Roman" panose="02020603050405020304" pitchFamily="18" charset="0"/>
              </a:rPr>
              <a:t>4.</a:t>
            </a:r>
            <a:r>
              <a:rPr lang="en-US" sz="2000" i="1" dirty="0">
                <a:latin typeface="Times New Roman" panose="02020603050405020304" pitchFamily="18" charset="0"/>
                <a:cs typeface="Times New Roman" panose="02020603050405020304" pitchFamily="18" charset="0"/>
              </a:rPr>
              <a:t> Arduino code for checking OTP</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880EDA4-5BA6-638A-16B0-41DEB7F219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6800" y="1523679"/>
            <a:ext cx="6427664" cy="3749036"/>
          </a:xfrm>
          <a:prstGeom prst="rect">
            <a:avLst/>
          </a:prstGeom>
        </p:spPr>
      </p:pic>
    </p:spTree>
    <p:extLst>
      <p:ext uri="{BB962C8B-B14F-4D97-AF65-F5344CB8AC3E}">
        <p14:creationId xmlns:p14="http://schemas.microsoft.com/office/powerpoint/2010/main" val="192228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B35AD-402D-8B6D-9295-1B22204068C3}"/>
              </a:ext>
            </a:extLst>
          </p:cNvPr>
          <p:cNvSpPr>
            <a:spLocks noGrp="1"/>
          </p:cNvSpPr>
          <p:nvPr>
            <p:ph type="title"/>
          </p:nvPr>
        </p:nvSpPr>
        <p:spPr>
          <a:xfrm>
            <a:off x="838200" y="365126"/>
            <a:ext cx="10515600" cy="686926"/>
          </a:xfrm>
        </p:spPr>
        <p:txBody>
          <a:bodyPr>
            <a:normAutofit/>
          </a:bodyPr>
          <a:lstStyle/>
          <a:p>
            <a:r>
              <a:rPr lang="en-US" sz="2800" b="1" dirty="0">
                <a:latin typeface="Times New Roman" panose="02020603050405020304" pitchFamily="18" charset="0"/>
                <a:cs typeface="Times New Roman" panose="02020603050405020304" pitchFamily="18" charset="0"/>
              </a:rPr>
              <a:t>APP Building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6C2B4F-9FB1-3CB5-BA31-A1F21C8D3107}"/>
              </a:ext>
            </a:extLst>
          </p:cNvPr>
          <p:cNvSpPr>
            <a:spLocks noGrp="1"/>
          </p:cNvSpPr>
          <p:nvPr>
            <p:ph idx="1"/>
          </p:nvPr>
        </p:nvSpPr>
        <p:spPr>
          <a:xfrm>
            <a:off x="838200" y="1170039"/>
            <a:ext cx="10515600" cy="5220929"/>
          </a:xfrm>
        </p:spPr>
        <p:txBody>
          <a:bodyPr/>
          <a:lstStyle/>
          <a:p>
            <a:pPr marL="0" indent="0">
              <a:buNone/>
            </a:pPr>
            <a:r>
              <a:rPr lang="en-US" sz="2000" dirty="0">
                <a:latin typeface="Times New Roman" panose="02020603050405020304" pitchFamily="18" charset="0"/>
                <a:cs typeface="Times New Roman" panose="02020603050405020304" pitchFamily="18" charset="0"/>
              </a:rPr>
              <a:t>First, we need to create a layout as in the pic. Just drag and drop or download the .</a:t>
            </a:r>
            <a:r>
              <a:rPr lang="en-US" sz="2000" dirty="0" err="1">
                <a:latin typeface="Times New Roman" panose="02020603050405020304" pitchFamily="18" charset="0"/>
                <a:cs typeface="Times New Roman" panose="02020603050405020304" pitchFamily="18" charset="0"/>
              </a:rPr>
              <a:t>aia</a:t>
            </a:r>
            <a:r>
              <a:rPr lang="en-US" sz="2000" dirty="0">
                <a:latin typeface="Times New Roman" panose="02020603050405020304" pitchFamily="18" charset="0"/>
                <a:cs typeface="Times New Roman" panose="02020603050405020304" pitchFamily="18" charset="0"/>
              </a:rPr>
              <a:t> file for it from the link below.</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US" sz="2000" i="1" dirty="0">
                <a:latin typeface="Times New Roman" panose="02020603050405020304" pitchFamily="18" charset="0"/>
                <a:cs typeface="Times New Roman" panose="02020603050405020304" pitchFamily="18" charset="0"/>
              </a:rPr>
              <a:t>Layout of App in MIT app inventor</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1E52FD-E68B-3B9B-9445-FE372F4AD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617" y="1938567"/>
            <a:ext cx="2794637" cy="3459341"/>
          </a:xfrm>
          <a:prstGeom prst="rect">
            <a:avLst/>
          </a:prstGeom>
        </p:spPr>
      </p:pic>
    </p:spTree>
    <p:extLst>
      <p:ext uri="{BB962C8B-B14F-4D97-AF65-F5344CB8AC3E}">
        <p14:creationId xmlns:p14="http://schemas.microsoft.com/office/powerpoint/2010/main" val="338600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5F08-D907-4902-DEF9-543073D3F25F}"/>
              </a:ext>
            </a:extLst>
          </p:cNvPr>
          <p:cNvSpPr>
            <a:spLocks noGrp="1"/>
          </p:cNvSpPr>
          <p:nvPr>
            <p:ph type="title"/>
          </p:nvPr>
        </p:nvSpPr>
        <p:spPr>
          <a:xfrm>
            <a:off x="838200" y="310383"/>
            <a:ext cx="10515600" cy="509946"/>
          </a:xfrm>
        </p:spPr>
        <p:txBody>
          <a:bodyPr>
            <a:normAutofit/>
          </a:bodyPr>
          <a:lstStyle/>
          <a:p>
            <a:r>
              <a:rPr lang="en-US" sz="2000" dirty="0">
                <a:latin typeface="Times New Roman" panose="02020603050405020304" pitchFamily="18" charset="0"/>
                <a:cs typeface="Times New Roman" panose="02020603050405020304" pitchFamily="18" charset="0"/>
              </a:rPr>
              <a:t>Now let’s get into the code Blocks tab, for coding.</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8C24F4-7D3E-D3AA-87E7-BBB3A60AF3D3}"/>
              </a:ext>
            </a:extLst>
          </p:cNvPr>
          <p:cNvSpPr>
            <a:spLocks noGrp="1"/>
          </p:cNvSpPr>
          <p:nvPr>
            <p:ph idx="1"/>
          </p:nvPr>
        </p:nvSpPr>
        <p:spPr>
          <a:xfrm>
            <a:off x="838200" y="924232"/>
            <a:ext cx="10515600" cy="5466735"/>
          </a:xfrm>
        </p:spPr>
        <p:txBody>
          <a:bodyPr>
            <a:normAutofit fontScale="85000" lnSpcReduction="20000"/>
          </a:bodyPr>
          <a:lstStyle/>
          <a:p>
            <a:pPr marL="0" indent="0">
              <a:buNone/>
            </a:pPr>
            <a:r>
              <a:rPr lang="en-US" sz="2000" dirty="0">
                <a:latin typeface="Times New Roman" panose="02020603050405020304" pitchFamily="18" charset="0"/>
                <a:cs typeface="Times New Roman" panose="02020603050405020304" pitchFamily="18" charset="0"/>
              </a:rPr>
              <a:t>First, we need to initialize the Bluetooth list available for connection. Then we have to set the button function to send the device id according to our Arduino Code as in the pic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r>
              <a:rPr lang="en-US" dirty="0"/>
              <a:t>                                </a:t>
            </a:r>
            <a:r>
              <a:rPr lang="en-IN" sz="2000" i="1" dirty="0">
                <a:latin typeface="Times New Roman" panose="02020603050405020304" pitchFamily="18" charset="0"/>
                <a:cs typeface="Times New Roman" panose="02020603050405020304" pitchFamily="18" charset="0"/>
              </a:rPr>
              <a:t>MIT app inventor coding blocks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Now, export the app .</a:t>
            </a:r>
            <a:r>
              <a:rPr lang="en-US" sz="2000" dirty="0" err="1">
                <a:latin typeface="Times New Roman" panose="02020603050405020304" pitchFamily="18" charset="0"/>
                <a:cs typeface="Times New Roman" panose="02020603050405020304" pitchFamily="18" charset="0"/>
              </a:rPr>
              <a:t>apk</a:t>
            </a:r>
            <a:r>
              <a:rPr lang="en-US" sz="2000" dirty="0">
                <a:latin typeface="Times New Roman" panose="02020603050405020304" pitchFamily="18" charset="0"/>
                <a:cs typeface="Times New Roman" panose="02020603050405020304" pitchFamily="18" charset="0"/>
              </a:rPr>
              <a:t> and install it on your Android phone.</a:t>
            </a:r>
          </a:p>
          <a:p>
            <a:pPr marL="0" indent="0">
              <a:buNone/>
            </a:pPr>
            <a:r>
              <a:rPr lang="en-US" sz="2000" dirty="0">
                <a:latin typeface="Times New Roman" panose="02020603050405020304" pitchFamily="18" charset="0"/>
                <a:cs typeface="Times New Roman" panose="02020603050405020304" pitchFamily="18" charset="0"/>
              </a:rPr>
              <a:t>You can get .</a:t>
            </a:r>
            <a:r>
              <a:rPr lang="en-US" sz="2000" dirty="0" err="1">
                <a:latin typeface="Times New Roman" panose="02020603050405020304" pitchFamily="18" charset="0"/>
                <a:cs typeface="Times New Roman" panose="02020603050405020304" pitchFamily="18" charset="0"/>
              </a:rPr>
              <a:t>apk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aia</a:t>
            </a:r>
            <a:r>
              <a:rPr lang="en-US" sz="2000" dirty="0">
                <a:latin typeface="Times New Roman" panose="02020603050405020304" pitchFamily="18" charset="0"/>
                <a:cs typeface="Times New Roman" panose="02020603050405020304" pitchFamily="18" charset="0"/>
              </a:rPr>
              <a:t> file, and code from the link below.</a:t>
            </a:r>
          </a:p>
          <a:p>
            <a:pPr marL="0" indent="0">
              <a:buNone/>
            </a:pPr>
            <a:endParaRPr lang="en-IN" dirty="0"/>
          </a:p>
        </p:txBody>
      </p:sp>
      <p:pic>
        <p:nvPicPr>
          <p:cNvPr id="5" name="Picture 4">
            <a:extLst>
              <a:ext uri="{FF2B5EF4-FFF2-40B4-BE49-F238E27FC236}">
                <a16:creationId xmlns:a16="http://schemas.microsoft.com/office/drawing/2014/main" id="{56870B1D-14BC-3180-BF63-981EB8C50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6484" y="1545508"/>
            <a:ext cx="5724525" cy="3314700"/>
          </a:xfrm>
          <a:prstGeom prst="rect">
            <a:avLst/>
          </a:prstGeom>
        </p:spPr>
      </p:pic>
    </p:spTree>
    <p:extLst>
      <p:ext uri="{BB962C8B-B14F-4D97-AF65-F5344CB8AC3E}">
        <p14:creationId xmlns:p14="http://schemas.microsoft.com/office/powerpoint/2010/main" val="1037909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55C1-4045-193A-0528-BD7FD3F15DE5}"/>
              </a:ext>
            </a:extLst>
          </p:cNvPr>
          <p:cNvSpPr>
            <a:spLocks noGrp="1"/>
          </p:cNvSpPr>
          <p:nvPr>
            <p:ph type="title"/>
          </p:nvPr>
        </p:nvSpPr>
        <p:spPr>
          <a:xfrm>
            <a:off x="838200" y="365125"/>
            <a:ext cx="10515600" cy="1021223"/>
          </a:xfrm>
        </p:spPr>
        <p:txBody>
          <a:bodyPr>
            <a:normAutofit/>
          </a:bodyPr>
          <a:lstStyle/>
          <a:p>
            <a:r>
              <a:rPr lang="en-US" altLang="en-US" sz="2800" b="1" dirty="0">
                <a:solidFill>
                  <a:srgbClr val="000000"/>
                </a:solidFill>
                <a:latin typeface="Times New Roman" panose="02020603050405020304" pitchFamily="18" charset="0"/>
                <a:cs typeface="Times New Roman" panose="02020603050405020304" pitchFamily="18" charset="0"/>
              </a:rPr>
              <a:t>Connecting Components:</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0114BC6-2533-C570-B80E-B80C6DBA705D}"/>
              </a:ext>
            </a:extLst>
          </p:cNvPr>
          <p:cNvGraphicFramePr>
            <a:graphicFrameLocks noGrp="1"/>
          </p:cNvGraphicFramePr>
          <p:nvPr>
            <p:ph idx="1"/>
            <p:extLst>
              <p:ext uri="{D42A27DB-BD31-4B8C-83A1-F6EECF244321}">
                <p14:modId xmlns:p14="http://schemas.microsoft.com/office/powerpoint/2010/main" val="2377514698"/>
              </p:ext>
            </p:extLst>
          </p:nvPr>
        </p:nvGraphicFramePr>
        <p:xfrm>
          <a:off x="1818968" y="1745282"/>
          <a:ext cx="6779721" cy="3017520"/>
        </p:xfrm>
        <a:graphic>
          <a:graphicData uri="http://schemas.openxmlformats.org/drawingml/2006/table">
            <a:tbl>
              <a:tblPr/>
              <a:tblGrid>
                <a:gridCol w="2252763">
                  <a:extLst>
                    <a:ext uri="{9D8B030D-6E8A-4147-A177-3AD203B41FA5}">
                      <a16:colId xmlns:a16="http://schemas.microsoft.com/office/drawing/2014/main" val="26385382"/>
                    </a:ext>
                  </a:extLst>
                </a:gridCol>
                <a:gridCol w="4526958">
                  <a:extLst>
                    <a:ext uri="{9D8B030D-6E8A-4147-A177-3AD203B41FA5}">
                      <a16:colId xmlns:a16="http://schemas.microsoft.com/office/drawing/2014/main" val="1537716304"/>
                    </a:ext>
                  </a:extLst>
                </a:gridCol>
              </a:tblGrid>
              <a:tr h="0">
                <a:tc>
                  <a:txBody>
                    <a:bodyPr/>
                    <a:lstStyle/>
                    <a:p>
                      <a:pPr rtl="0"/>
                      <a:r>
                        <a:rPr lang="en-IN" sz="2000" b="1" dirty="0">
                          <a:effectLst/>
                          <a:latin typeface="Times New Roman" panose="02020603050405020304" pitchFamily="18" charset="0"/>
                          <a:cs typeface="Times New Roman" panose="02020603050405020304" pitchFamily="18" charset="0"/>
                        </a:rPr>
                        <a:t>Arduino Pins</a:t>
                      </a:r>
                      <a:endParaRPr lang="en-IN" sz="2000" dirty="0">
                        <a:effectLst/>
                        <a:latin typeface="Times New Roman" panose="02020603050405020304" pitchFamily="18" charset="0"/>
                        <a:cs typeface="Times New Roman" panose="02020603050405020304" pitchFamily="18" charset="0"/>
                      </a:endParaRP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tc>
                  <a:txBody>
                    <a:bodyPr/>
                    <a:lstStyle/>
                    <a:p>
                      <a:pPr rtl="0"/>
                      <a:r>
                        <a:rPr lang="en-IN" sz="2000" b="1">
                          <a:effectLst/>
                          <a:latin typeface="Times New Roman" panose="02020603050405020304" pitchFamily="18" charset="0"/>
                          <a:cs typeface="Times New Roman" panose="02020603050405020304" pitchFamily="18" charset="0"/>
                        </a:rPr>
                        <a:t>Components and Pin</a:t>
                      </a:r>
                      <a:endParaRPr lang="en-IN" sz="2000">
                        <a:effectLst/>
                        <a:latin typeface="Times New Roman" panose="02020603050405020304" pitchFamily="18" charset="0"/>
                        <a:cs typeface="Times New Roman" panose="02020603050405020304" pitchFamily="18" charset="0"/>
                      </a:endParaRP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74613302"/>
                  </a:ext>
                </a:extLst>
              </a:tr>
              <a:tr h="0">
                <a:tc>
                  <a:txBody>
                    <a:bodyPr/>
                    <a:lstStyle/>
                    <a:p>
                      <a:pPr rtl="0"/>
                      <a:endParaRPr lang="en-IN" sz="2000">
                        <a:effectLst/>
                        <a:latin typeface="Times New Roman" panose="02020603050405020304" pitchFamily="18" charset="0"/>
                        <a:cs typeface="Times New Roman" panose="02020603050405020304" pitchFamily="18" charset="0"/>
                      </a:endParaRP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tc>
                  <a:txBody>
                    <a:bodyPr/>
                    <a:lstStyle/>
                    <a:p>
                      <a:pPr rtl="0"/>
                      <a:endParaRPr lang="en-IN" sz="2000">
                        <a:effectLst/>
                        <a:latin typeface="Times New Roman" panose="02020603050405020304" pitchFamily="18" charset="0"/>
                        <a:cs typeface="Times New Roman" panose="02020603050405020304" pitchFamily="18" charset="0"/>
                      </a:endParaRP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469637657"/>
                  </a:ext>
                </a:extLst>
              </a:tr>
              <a:tr h="0">
                <a:tc>
                  <a:txBody>
                    <a:bodyPr/>
                    <a:lstStyle/>
                    <a:p>
                      <a:pPr rtl="0"/>
                      <a:r>
                        <a:rPr lang="en-IN" sz="2000">
                          <a:effectLst/>
                          <a:latin typeface="Times New Roman" panose="02020603050405020304" pitchFamily="18" charset="0"/>
                          <a:cs typeface="Times New Roman" panose="02020603050405020304" pitchFamily="18" charset="0"/>
                        </a:rPr>
                        <a:t>Arduino Pin 9(pwm)</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tc>
                  <a:txBody>
                    <a:bodyPr/>
                    <a:lstStyle/>
                    <a:p>
                      <a:pPr rtl="0"/>
                      <a:r>
                        <a:rPr lang="en-US" sz="2000" dirty="0">
                          <a:effectLst/>
                          <a:latin typeface="Times New Roman" panose="02020603050405020304" pitchFamily="18" charset="0"/>
                          <a:cs typeface="Times New Roman" panose="02020603050405020304" pitchFamily="18" charset="0"/>
                        </a:rPr>
                        <a:t>Servo Yellow Wire (signal input wire)</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5468889"/>
                  </a:ext>
                </a:extLst>
              </a:tr>
              <a:tr h="0">
                <a:tc>
                  <a:txBody>
                    <a:bodyPr/>
                    <a:lstStyle/>
                    <a:p>
                      <a:pPr rtl="0"/>
                      <a:r>
                        <a:rPr lang="en-IN" sz="2000">
                          <a:effectLst/>
                          <a:latin typeface="Times New Roman" panose="02020603050405020304" pitchFamily="18" charset="0"/>
                          <a:cs typeface="Times New Roman" panose="02020603050405020304" pitchFamily="18" charset="0"/>
                        </a:rPr>
                        <a:t>Rx</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tc>
                  <a:txBody>
                    <a:bodyPr/>
                    <a:lstStyle/>
                    <a:p>
                      <a:pPr rtl="0"/>
                      <a:r>
                        <a:rPr lang="en-IN" sz="2000">
                          <a:effectLst/>
                          <a:latin typeface="Times New Roman" panose="02020603050405020304" pitchFamily="18" charset="0"/>
                          <a:cs typeface="Times New Roman" panose="02020603050405020304" pitchFamily="18" charset="0"/>
                        </a:rPr>
                        <a:t>Bluetooth Module TX</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907431615"/>
                  </a:ext>
                </a:extLst>
              </a:tr>
              <a:tr h="0">
                <a:tc>
                  <a:txBody>
                    <a:bodyPr/>
                    <a:lstStyle/>
                    <a:p>
                      <a:pPr rtl="0"/>
                      <a:r>
                        <a:rPr lang="en-IN" sz="2000">
                          <a:effectLst/>
                          <a:latin typeface="Times New Roman" panose="02020603050405020304" pitchFamily="18" charset="0"/>
                          <a:cs typeface="Times New Roman" panose="02020603050405020304" pitchFamily="18" charset="0"/>
                        </a:rPr>
                        <a:t>Tx</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tc>
                  <a:txBody>
                    <a:bodyPr/>
                    <a:lstStyle/>
                    <a:p>
                      <a:pPr rtl="0"/>
                      <a:r>
                        <a:rPr lang="en-IN" sz="2000">
                          <a:effectLst/>
                          <a:latin typeface="Times New Roman" panose="02020603050405020304" pitchFamily="18" charset="0"/>
                          <a:cs typeface="Times New Roman" panose="02020603050405020304" pitchFamily="18" charset="0"/>
                        </a:rPr>
                        <a:t>Bluetooth Module RX</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593771709"/>
                  </a:ext>
                </a:extLst>
              </a:tr>
              <a:tr h="0">
                <a:tc>
                  <a:txBody>
                    <a:bodyPr/>
                    <a:lstStyle/>
                    <a:p>
                      <a:pPr rtl="0"/>
                      <a:r>
                        <a:rPr lang="en-IN" sz="2000">
                          <a:effectLst/>
                          <a:latin typeface="Times New Roman" panose="02020603050405020304" pitchFamily="18" charset="0"/>
                          <a:cs typeface="Times New Roman" panose="02020603050405020304" pitchFamily="18" charset="0"/>
                        </a:rPr>
                        <a:t>GND</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tc>
                  <a:txBody>
                    <a:bodyPr/>
                    <a:lstStyle/>
                    <a:p>
                      <a:pPr rtl="0"/>
                      <a:r>
                        <a:rPr lang="en-IN" sz="2000">
                          <a:effectLst/>
                          <a:latin typeface="Times New Roman" panose="02020603050405020304" pitchFamily="18" charset="0"/>
                          <a:cs typeface="Times New Roman" panose="02020603050405020304" pitchFamily="18" charset="0"/>
                        </a:rPr>
                        <a:t>GND Bluetooth</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507369953"/>
                  </a:ext>
                </a:extLst>
              </a:tr>
              <a:tr h="0">
                <a:tc>
                  <a:txBody>
                    <a:bodyPr/>
                    <a:lstStyle/>
                    <a:p>
                      <a:pPr rtl="0"/>
                      <a:r>
                        <a:rPr lang="en-IN" sz="2000">
                          <a:effectLst/>
                          <a:latin typeface="Times New Roman" panose="02020603050405020304" pitchFamily="18" charset="0"/>
                          <a:cs typeface="Times New Roman" panose="02020603050405020304" pitchFamily="18" charset="0"/>
                        </a:rPr>
                        <a:t>VCC</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tc>
                  <a:txBody>
                    <a:bodyPr/>
                    <a:lstStyle/>
                    <a:p>
                      <a:pPr rtl="0"/>
                      <a:r>
                        <a:rPr lang="en-IN" sz="2000">
                          <a:effectLst/>
                          <a:latin typeface="Times New Roman" panose="02020603050405020304" pitchFamily="18" charset="0"/>
                          <a:cs typeface="Times New Roman" panose="02020603050405020304" pitchFamily="18" charset="0"/>
                        </a:rPr>
                        <a:t>Bluetooth VCC</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31766034"/>
                  </a:ext>
                </a:extLst>
              </a:tr>
              <a:tr h="0">
                <a:tc>
                  <a:txBody>
                    <a:bodyPr/>
                    <a:lstStyle/>
                    <a:p>
                      <a:pPr rtl="0"/>
                      <a:r>
                        <a:rPr lang="en-IN" sz="2000" dirty="0">
                          <a:effectLst/>
                          <a:latin typeface="Times New Roman" panose="02020603050405020304" pitchFamily="18" charset="0"/>
                          <a:cs typeface="Times New Roman" panose="02020603050405020304" pitchFamily="18" charset="0"/>
                        </a:rPr>
                        <a:t>Pin 12</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tc>
                  <a:txBody>
                    <a:bodyPr/>
                    <a:lstStyle/>
                    <a:p>
                      <a:pPr rtl="0"/>
                      <a:r>
                        <a:rPr lang="en-IN" sz="2000">
                          <a:effectLst/>
                          <a:latin typeface="Times New Roman" panose="02020603050405020304" pitchFamily="18" charset="0"/>
                          <a:cs typeface="Times New Roman" panose="02020603050405020304" pitchFamily="18" charset="0"/>
                        </a:rPr>
                        <a:t>LED</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870726010"/>
                  </a:ext>
                </a:extLst>
              </a:tr>
              <a:tr h="0">
                <a:tc>
                  <a:txBody>
                    <a:bodyPr/>
                    <a:lstStyle/>
                    <a:p>
                      <a:pPr rtl="0"/>
                      <a:r>
                        <a:rPr lang="en-IN" sz="2000">
                          <a:effectLst/>
                          <a:latin typeface="Times New Roman" panose="02020603050405020304" pitchFamily="18" charset="0"/>
                          <a:cs typeface="Times New Roman" panose="02020603050405020304" pitchFamily="18" charset="0"/>
                        </a:rPr>
                        <a:t>GND</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tc>
                  <a:txBody>
                    <a:bodyPr/>
                    <a:lstStyle/>
                    <a:p>
                      <a:pPr rtl="0"/>
                      <a:r>
                        <a:rPr lang="en-IN" sz="2000" dirty="0">
                          <a:effectLst/>
                          <a:latin typeface="Times New Roman" panose="02020603050405020304" pitchFamily="18" charset="0"/>
                          <a:cs typeface="Times New Roman" panose="02020603050405020304" pitchFamily="18" charset="0"/>
                        </a:rPr>
                        <a:t>Battery(-VE)</a:t>
                      </a:r>
                    </a:p>
                  </a:txBody>
                  <a:tcPr marL="60960" marR="60960" marT="15240" marB="15240" anchor="ctr">
                    <a:lnL w="6096" cap="flat" cmpd="sng" algn="ctr">
                      <a:solidFill>
                        <a:srgbClr val="EDEDED"/>
                      </a:solidFill>
                      <a:prstDash val="solid"/>
                      <a:round/>
                      <a:headEnd type="none" w="med" len="med"/>
                      <a:tailEnd type="none" w="med" len="med"/>
                    </a:lnL>
                    <a:lnR w="6096" cap="flat" cmpd="sng" algn="ctr">
                      <a:solidFill>
                        <a:srgbClr val="EDEDED"/>
                      </a:solidFill>
                      <a:prstDash val="solid"/>
                      <a:round/>
                      <a:headEnd type="none" w="med" len="med"/>
                      <a:tailEnd type="none" w="med" len="med"/>
                    </a:lnR>
                    <a:lnT w="6096" cap="flat" cmpd="sng" algn="ctr">
                      <a:solidFill>
                        <a:srgbClr val="EDEDED"/>
                      </a:solidFill>
                      <a:prstDash val="solid"/>
                      <a:round/>
                      <a:headEnd type="none" w="med" len="med"/>
                      <a:tailEnd type="none" w="med" len="med"/>
                    </a:lnT>
                    <a:lnB w="6096"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2863355780"/>
                  </a:ext>
                </a:extLst>
              </a:tr>
            </a:tbl>
          </a:graphicData>
        </a:graphic>
      </p:graphicFrame>
    </p:spTree>
    <p:extLst>
      <p:ext uri="{BB962C8B-B14F-4D97-AF65-F5344CB8AC3E}">
        <p14:creationId xmlns:p14="http://schemas.microsoft.com/office/powerpoint/2010/main" val="2449351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842</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OTP-Based Smart Wireless Locking System Using Arduino</vt:lpstr>
      <vt:lpstr>PowerPoint Presentation</vt:lpstr>
      <vt:lpstr>Smart Wireless Locking System – Coding</vt:lpstr>
      <vt:lpstr>PowerPoint Presentation</vt:lpstr>
      <vt:lpstr>PowerPoint Presentation</vt:lpstr>
      <vt:lpstr>PowerPoint Presentation</vt:lpstr>
      <vt:lpstr>APP Building</vt:lpstr>
      <vt:lpstr>Now let’s get into the code Blocks tab, for coding.</vt:lpstr>
      <vt:lpstr>Connecting Components:</vt:lpstr>
      <vt:lpstr>The whole circuit and connections are illustrated in the pic below</vt:lpstr>
      <vt:lpstr>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Gobinath M</dc:creator>
  <cp:lastModifiedBy>Gobinath M</cp:lastModifiedBy>
  <cp:revision>1</cp:revision>
  <dcterms:created xsi:type="dcterms:W3CDTF">2025-07-30T02:23:16Z</dcterms:created>
  <dcterms:modified xsi:type="dcterms:W3CDTF">2025-07-30T02:23:34Z</dcterms:modified>
</cp:coreProperties>
</file>