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5b63277b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605b63277b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5b63277b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605b63277b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5b63277b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605b63277b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05b63277b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605b63277b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lang="en-GB">
                <a:solidFill>
                  <a:srgbClr val="FF0000"/>
                </a:solidFill>
              </a:rPr>
              <a:t>Agile Model</a:t>
            </a:r>
            <a:endParaRPr b="1">
              <a:solidFill>
                <a:srgbClr val="FF0000"/>
              </a:solidFill>
            </a:endParaRPr>
          </a:p>
        </p:txBody>
      </p:sp>
      <p:pic>
        <p:nvPicPr>
          <p:cNvPr id="85" name="Google Shape;85;p13"/>
          <p:cNvPicPr preferRelativeResize="0"/>
          <p:nvPr/>
        </p:nvPicPr>
        <p:blipFill>
          <a:blip r:embed="rId3">
            <a:alphaModFix/>
          </a:blip>
          <a:stretch>
            <a:fillRect/>
          </a:stretch>
        </p:blipFill>
        <p:spPr>
          <a:xfrm>
            <a:off x="1404175" y="1333503"/>
            <a:ext cx="6619875" cy="24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lang="en-GB">
                <a:solidFill>
                  <a:srgbClr val="FF0000"/>
                </a:solidFill>
              </a:rPr>
              <a:t>Agile Model</a:t>
            </a:r>
            <a:endParaRPr b="1">
              <a:solidFill>
                <a:srgbClr val="FF0000"/>
              </a:solidFill>
            </a:endParaRPr>
          </a:p>
        </p:txBody>
      </p:sp>
      <p:sp>
        <p:nvSpPr>
          <p:cNvPr id="91" name="Google Shape;91;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292100" lvl="0" marL="342900" rtl="0" algn="l">
              <a:lnSpc>
                <a:spcPct val="100000"/>
              </a:lnSpc>
              <a:spcBef>
                <a:spcPts val="0"/>
              </a:spcBef>
              <a:spcAft>
                <a:spcPts val="0"/>
              </a:spcAft>
              <a:buClr>
                <a:srgbClr val="002060"/>
              </a:buClr>
              <a:buSzPts val="2400"/>
              <a:buChar char="•"/>
            </a:pPr>
            <a:r>
              <a:rPr lang="en-GB" sz="2400">
                <a:solidFill>
                  <a:srgbClr val="002060"/>
                </a:solidFill>
              </a:rPr>
              <a:t>Agile method proposes incremental and iterative approach to software design</a:t>
            </a:r>
            <a:endParaRPr sz="2400"/>
          </a:p>
          <a:p>
            <a:pPr indent="-292100" lvl="0" marL="342900" rtl="0" algn="l">
              <a:lnSpc>
                <a:spcPct val="100000"/>
              </a:lnSpc>
              <a:spcBef>
                <a:spcPts val="640"/>
              </a:spcBef>
              <a:spcAft>
                <a:spcPts val="0"/>
              </a:spcAft>
              <a:buClr>
                <a:srgbClr val="002060"/>
              </a:buClr>
              <a:buSzPts val="2400"/>
              <a:buChar char="•"/>
            </a:pPr>
            <a:r>
              <a:rPr lang="en-GB" sz="2400">
                <a:solidFill>
                  <a:srgbClr val="002060"/>
                </a:solidFill>
              </a:rPr>
              <a:t>The customer has early and frequent opportunities to look at the product and make decision and changes to the project</a:t>
            </a:r>
            <a:endParaRPr sz="2400"/>
          </a:p>
          <a:p>
            <a:pPr indent="-292100" lvl="0" marL="342900" rtl="0" algn="l">
              <a:lnSpc>
                <a:spcPct val="100000"/>
              </a:lnSpc>
              <a:spcBef>
                <a:spcPts val="640"/>
              </a:spcBef>
              <a:spcAft>
                <a:spcPts val="0"/>
              </a:spcAft>
              <a:buClr>
                <a:srgbClr val="002060"/>
              </a:buClr>
              <a:buSzPts val="2400"/>
              <a:buChar char="•"/>
            </a:pPr>
            <a:r>
              <a:rPr lang="en-GB" sz="2400">
                <a:solidFill>
                  <a:srgbClr val="002060"/>
                </a:solidFill>
              </a:rPr>
              <a:t>Agile model is considered unstructured compared to the waterfall model</a:t>
            </a:r>
            <a:endParaRPr sz="2400"/>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4166"/>
              </a:lnSpc>
              <a:spcBef>
                <a:spcPts val="0"/>
              </a:spcBef>
              <a:spcAft>
                <a:spcPts val="0"/>
              </a:spcAft>
              <a:buClr>
                <a:schemeClr val="dk1"/>
              </a:buClr>
              <a:buSzPts val="1100"/>
              <a:buFont typeface="Arial"/>
              <a:buNone/>
            </a:pPr>
            <a:r>
              <a:t/>
            </a:r>
            <a:endParaRPr b="1" i="1" sz="1800">
              <a:solidFill>
                <a:srgbClr val="494949"/>
              </a:solidFill>
              <a:latin typeface="Verdana"/>
              <a:ea typeface="Verdana"/>
              <a:cs typeface="Verdana"/>
              <a:sym typeface="Verdana"/>
            </a:endParaRPr>
          </a:p>
          <a:p>
            <a:pPr indent="457200" lvl="0" marL="457200" rtl="0" algn="l">
              <a:lnSpc>
                <a:spcPct val="104166"/>
              </a:lnSpc>
              <a:spcBef>
                <a:spcPts val="800"/>
              </a:spcBef>
              <a:spcAft>
                <a:spcPts val="0"/>
              </a:spcAft>
              <a:buClr>
                <a:schemeClr val="dk1"/>
              </a:buClr>
              <a:buSzPts val="1100"/>
              <a:buFont typeface="Arial"/>
              <a:buNone/>
            </a:pPr>
            <a:r>
              <a:rPr b="1" lang="en-GB">
                <a:solidFill>
                  <a:srgbClr val="FF0000"/>
                </a:solidFill>
              </a:rPr>
              <a:t>How does Agile work?</a:t>
            </a:r>
            <a:endParaRPr b="1" i="1" sz="1800">
              <a:solidFill>
                <a:srgbClr val="494949"/>
              </a:solidFill>
              <a:latin typeface="Verdana"/>
              <a:ea typeface="Verdana"/>
              <a:cs typeface="Verdana"/>
              <a:sym typeface="Verdana"/>
            </a:endParaRPr>
          </a:p>
          <a:p>
            <a:pPr indent="0" lvl="0" marL="0" rtl="0" algn="ctr">
              <a:lnSpc>
                <a:spcPct val="100000"/>
              </a:lnSpc>
              <a:spcBef>
                <a:spcPts val="800"/>
              </a:spcBef>
              <a:spcAft>
                <a:spcPts val="0"/>
              </a:spcAft>
              <a:buClr>
                <a:srgbClr val="FF0000"/>
              </a:buClr>
              <a:buSzPts val="4400"/>
              <a:buFont typeface="Calibri"/>
              <a:buNone/>
            </a:pPr>
            <a:r>
              <a:t/>
            </a:r>
            <a:endParaRPr b="1">
              <a:solidFill>
                <a:srgbClr val="FF0000"/>
              </a:solidFill>
            </a:endParaRPr>
          </a:p>
        </p:txBody>
      </p:sp>
      <p:pic>
        <p:nvPicPr>
          <p:cNvPr id="97" name="Google Shape;97;p15"/>
          <p:cNvPicPr preferRelativeResize="0"/>
          <p:nvPr/>
        </p:nvPicPr>
        <p:blipFill>
          <a:blip r:embed="rId3">
            <a:alphaModFix/>
          </a:blip>
          <a:stretch>
            <a:fillRect/>
          </a:stretch>
        </p:blipFill>
        <p:spPr>
          <a:xfrm>
            <a:off x="152400" y="1215778"/>
            <a:ext cx="8839200" cy="29788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4166"/>
              </a:lnSpc>
              <a:spcBef>
                <a:spcPts val="0"/>
              </a:spcBef>
              <a:spcAft>
                <a:spcPts val="0"/>
              </a:spcAft>
              <a:buClr>
                <a:schemeClr val="dk1"/>
              </a:buClr>
              <a:buSzPts val="1100"/>
              <a:buFont typeface="Arial"/>
              <a:buNone/>
            </a:pPr>
            <a:r>
              <a:t/>
            </a:r>
            <a:endParaRPr b="1" i="1" sz="1800">
              <a:solidFill>
                <a:srgbClr val="494949"/>
              </a:solidFill>
              <a:latin typeface="Verdana"/>
              <a:ea typeface="Verdana"/>
              <a:cs typeface="Verdana"/>
              <a:sym typeface="Verdana"/>
            </a:endParaRPr>
          </a:p>
          <a:p>
            <a:pPr indent="457200" lvl="0" marL="457200" rtl="0" algn="l">
              <a:lnSpc>
                <a:spcPct val="104166"/>
              </a:lnSpc>
              <a:spcBef>
                <a:spcPts val="800"/>
              </a:spcBef>
              <a:spcAft>
                <a:spcPts val="0"/>
              </a:spcAft>
              <a:buClr>
                <a:schemeClr val="dk1"/>
              </a:buClr>
              <a:buSzPts val="1100"/>
              <a:buFont typeface="Arial"/>
              <a:buNone/>
            </a:pPr>
            <a:r>
              <a:rPr b="1" lang="en-GB">
                <a:solidFill>
                  <a:srgbClr val="FF0000"/>
                </a:solidFill>
              </a:rPr>
              <a:t>How does Agile work?</a:t>
            </a:r>
            <a:endParaRPr b="1" i="1" sz="1800">
              <a:solidFill>
                <a:srgbClr val="494949"/>
              </a:solidFill>
              <a:latin typeface="Verdana"/>
              <a:ea typeface="Verdana"/>
              <a:cs typeface="Verdana"/>
              <a:sym typeface="Verdana"/>
            </a:endParaRPr>
          </a:p>
          <a:p>
            <a:pPr indent="0" lvl="0" marL="0" rtl="0" algn="ctr">
              <a:lnSpc>
                <a:spcPct val="100000"/>
              </a:lnSpc>
              <a:spcBef>
                <a:spcPts val="800"/>
              </a:spcBef>
              <a:spcAft>
                <a:spcPts val="0"/>
              </a:spcAft>
              <a:buClr>
                <a:srgbClr val="FF0000"/>
              </a:buClr>
              <a:buSzPts val="4400"/>
              <a:buFont typeface="Calibri"/>
              <a:buNone/>
            </a:pPr>
            <a:r>
              <a:t/>
            </a:r>
            <a:endParaRPr b="1">
              <a:solidFill>
                <a:srgbClr val="FF0000"/>
              </a:solidFill>
            </a:endParaRPr>
          </a:p>
        </p:txBody>
      </p:sp>
      <p:sp>
        <p:nvSpPr>
          <p:cNvPr id="103" name="Google Shape;103;p16"/>
          <p:cNvSpPr txBox="1"/>
          <p:nvPr/>
        </p:nvSpPr>
        <p:spPr>
          <a:xfrm>
            <a:off x="99150" y="1140250"/>
            <a:ext cx="9144000" cy="3804900"/>
          </a:xfrm>
          <a:prstGeom prst="rect">
            <a:avLst/>
          </a:prstGeom>
          <a:noFill/>
          <a:ln>
            <a:noFill/>
          </a:ln>
        </p:spPr>
        <p:txBody>
          <a:bodyPr anchorCtr="0" anchor="t" bIns="91425" lIns="91425" spcFirstLastPara="1" rIns="91425" wrap="square" tIns="91425">
            <a:noAutofit/>
          </a:bodyPr>
          <a:lstStyle/>
          <a:p>
            <a:pPr indent="-292100" lvl="0" marL="342900" marR="0" rtl="0" algn="l">
              <a:lnSpc>
                <a:spcPct val="100000"/>
              </a:lnSpc>
              <a:spcBef>
                <a:spcPts val="0"/>
              </a:spcBef>
              <a:spcAft>
                <a:spcPts val="0"/>
              </a:spcAft>
              <a:buClr>
                <a:srgbClr val="002060"/>
              </a:buClr>
              <a:buSzPts val="2400"/>
              <a:buChar char="•"/>
            </a:pPr>
            <a:r>
              <a:rPr b="1" lang="en-GB" sz="2400">
                <a:solidFill>
                  <a:srgbClr val="002060"/>
                </a:solidFill>
                <a:latin typeface="Calibri"/>
                <a:ea typeface="Calibri"/>
                <a:cs typeface="Calibri"/>
                <a:sym typeface="Calibri"/>
              </a:rPr>
              <a:t>Create a List: </a:t>
            </a:r>
            <a:r>
              <a:rPr lang="en-GB" sz="2400">
                <a:solidFill>
                  <a:srgbClr val="002060"/>
                </a:solidFill>
                <a:latin typeface="Calibri"/>
                <a:ea typeface="Calibri"/>
                <a:cs typeface="Calibri"/>
                <a:sym typeface="Calibri"/>
              </a:rPr>
              <a:t>This step includes meeting customer and taking down all the details and features that they want to see in their software. This list of requirements and functions is called the User Requirements List.</a:t>
            </a:r>
            <a:endParaRPr sz="2400">
              <a:solidFill>
                <a:srgbClr val="002060"/>
              </a:solidFill>
              <a:latin typeface="Calibri"/>
              <a:ea typeface="Calibri"/>
              <a:cs typeface="Calibri"/>
              <a:sym typeface="Calibri"/>
            </a:endParaRPr>
          </a:p>
          <a:p>
            <a:pPr indent="-292100" lvl="0" marL="342900" marR="0" rtl="0" algn="l">
              <a:lnSpc>
                <a:spcPct val="100000"/>
              </a:lnSpc>
              <a:spcBef>
                <a:spcPts val="0"/>
              </a:spcBef>
              <a:spcAft>
                <a:spcPts val="0"/>
              </a:spcAft>
              <a:buClr>
                <a:srgbClr val="002060"/>
              </a:buClr>
              <a:buSzPts val="2400"/>
              <a:buChar char="•"/>
            </a:pPr>
            <a:r>
              <a:rPr b="1" lang="en-GB" sz="2400">
                <a:solidFill>
                  <a:srgbClr val="002060"/>
                </a:solidFill>
                <a:latin typeface="Calibri"/>
                <a:ea typeface="Calibri"/>
                <a:cs typeface="Calibri"/>
                <a:sym typeface="Calibri"/>
              </a:rPr>
              <a:t>Estimating and Sizing:</a:t>
            </a:r>
            <a:r>
              <a:rPr lang="en-GB" sz="2400">
                <a:solidFill>
                  <a:srgbClr val="002060"/>
                </a:solidFill>
                <a:latin typeface="Calibri"/>
                <a:ea typeface="Calibri"/>
                <a:cs typeface="Calibri"/>
                <a:sym typeface="Calibri"/>
              </a:rPr>
              <a:t> After making the user list, you will size stories relative to each other using Agile Estimation techniques and come up with an estimate of how many days each story would take to complete.</a:t>
            </a:r>
            <a:endParaRPr sz="1200">
              <a:solidFill>
                <a:srgbClr val="30303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4166"/>
              </a:lnSpc>
              <a:spcBef>
                <a:spcPts val="0"/>
              </a:spcBef>
              <a:spcAft>
                <a:spcPts val="0"/>
              </a:spcAft>
              <a:buClr>
                <a:schemeClr val="dk1"/>
              </a:buClr>
              <a:buSzPts val="1100"/>
              <a:buFont typeface="Arial"/>
              <a:buNone/>
            </a:pPr>
            <a:r>
              <a:t/>
            </a:r>
            <a:endParaRPr b="1" i="1" sz="1800">
              <a:solidFill>
                <a:srgbClr val="494949"/>
              </a:solidFill>
              <a:latin typeface="Verdana"/>
              <a:ea typeface="Verdana"/>
              <a:cs typeface="Verdana"/>
              <a:sym typeface="Verdana"/>
            </a:endParaRPr>
          </a:p>
          <a:p>
            <a:pPr indent="457200" lvl="0" marL="457200" rtl="0" algn="l">
              <a:lnSpc>
                <a:spcPct val="104166"/>
              </a:lnSpc>
              <a:spcBef>
                <a:spcPts val="800"/>
              </a:spcBef>
              <a:spcAft>
                <a:spcPts val="0"/>
              </a:spcAft>
              <a:buClr>
                <a:schemeClr val="dk1"/>
              </a:buClr>
              <a:buSzPts val="1100"/>
              <a:buFont typeface="Arial"/>
              <a:buNone/>
            </a:pPr>
            <a:r>
              <a:rPr b="1" lang="en-GB">
                <a:solidFill>
                  <a:srgbClr val="FF0000"/>
                </a:solidFill>
              </a:rPr>
              <a:t>How does Agile work?</a:t>
            </a:r>
            <a:endParaRPr b="1" i="1" sz="1800">
              <a:solidFill>
                <a:srgbClr val="494949"/>
              </a:solidFill>
              <a:latin typeface="Verdana"/>
              <a:ea typeface="Verdana"/>
              <a:cs typeface="Verdana"/>
              <a:sym typeface="Verdana"/>
            </a:endParaRPr>
          </a:p>
          <a:p>
            <a:pPr indent="0" lvl="0" marL="0" rtl="0" algn="ctr">
              <a:lnSpc>
                <a:spcPct val="100000"/>
              </a:lnSpc>
              <a:spcBef>
                <a:spcPts val="800"/>
              </a:spcBef>
              <a:spcAft>
                <a:spcPts val="0"/>
              </a:spcAft>
              <a:buClr>
                <a:srgbClr val="FF0000"/>
              </a:buClr>
              <a:buSzPts val="4400"/>
              <a:buFont typeface="Calibri"/>
              <a:buNone/>
            </a:pPr>
            <a:r>
              <a:t/>
            </a:r>
            <a:endParaRPr b="1">
              <a:solidFill>
                <a:srgbClr val="FF0000"/>
              </a:solidFill>
            </a:endParaRPr>
          </a:p>
        </p:txBody>
      </p:sp>
      <p:sp>
        <p:nvSpPr>
          <p:cNvPr id="109" name="Google Shape;109;p17"/>
          <p:cNvSpPr txBox="1"/>
          <p:nvPr/>
        </p:nvSpPr>
        <p:spPr>
          <a:xfrm>
            <a:off x="99150" y="1140250"/>
            <a:ext cx="9144000" cy="3725100"/>
          </a:xfrm>
          <a:prstGeom prst="rect">
            <a:avLst/>
          </a:prstGeom>
          <a:noFill/>
          <a:ln>
            <a:noFill/>
          </a:ln>
        </p:spPr>
        <p:txBody>
          <a:bodyPr anchorCtr="0" anchor="t" bIns="91425" lIns="91425" spcFirstLastPara="1" rIns="91425" wrap="square" tIns="91425">
            <a:noAutofit/>
          </a:bodyPr>
          <a:lstStyle/>
          <a:p>
            <a:pPr indent="-292100" lvl="0" marL="342900" marR="0" rtl="0" algn="l">
              <a:lnSpc>
                <a:spcPct val="100000"/>
              </a:lnSpc>
              <a:spcBef>
                <a:spcPts val="640"/>
              </a:spcBef>
              <a:spcAft>
                <a:spcPts val="0"/>
              </a:spcAft>
              <a:buClr>
                <a:srgbClr val="002060"/>
              </a:buClr>
              <a:buSzPts val="2400"/>
              <a:buChar char="•"/>
            </a:pPr>
            <a:r>
              <a:rPr b="1" lang="en-GB" sz="2400">
                <a:solidFill>
                  <a:srgbClr val="002060"/>
                </a:solidFill>
                <a:latin typeface="Calibri"/>
                <a:ea typeface="Calibri"/>
                <a:cs typeface="Calibri"/>
                <a:sym typeface="Calibri"/>
              </a:rPr>
              <a:t>Setting Priorities:</a:t>
            </a:r>
            <a:r>
              <a:rPr lang="en-GB" sz="2400">
                <a:solidFill>
                  <a:srgbClr val="002060"/>
                </a:solidFill>
                <a:latin typeface="Calibri"/>
                <a:ea typeface="Calibri"/>
                <a:cs typeface="Calibri"/>
                <a:sym typeface="Calibri"/>
              </a:rPr>
              <a:t> After giving an estimate you can take customer’s help to know their preference. You can ask them to prioritize their user list so that you can finish the most critical task first and save the least important for the end.</a:t>
            </a:r>
            <a:endParaRPr sz="2400">
              <a:solidFill>
                <a:srgbClr val="002060"/>
              </a:solidFill>
              <a:latin typeface="Calibri"/>
              <a:ea typeface="Calibri"/>
              <a:cs typeface="Calibri"/>
              <a:sym typeface="Calibri"/>
            </a:endParaRPr>
          </a:p>
          <a:p>
            <a:pPr indent="-292100" lvl="0" marL="342900" marR="0" rtl="0" algn="l">
              <a:lnSpc>
                <a:spcPct val="100000"/>
              </a:lnSpc>
              <a:spcBef>
                <a:spcPts val="640"/>
              </a:spcBef>
              <a:spcAft>
                <a:spcPts val="0"/>
              </a:spcAft>
              <a:buClr>
                <a:srgbClr val="002060"/>
              </a:buClr>
              <a:buSzPts val="2400"/>
              <a:buChar char="•"/>
            </a:pPr>
            <a:r>
              <a:rPr b="1" lang="en-GB" sz="2400">
                <a:solidFill>
                  <a:srgbClr val="002060"/>
                </a:solidFill>
                <a:latin typeface="Calibri"/>
                <a:ea typeface="Calibri"/>
                <a:cs typeface="Calibri"/>
                <a:sym typeface="Calibri"/>
              </a:rPr>
              <a:t>Execution: </a:t>
            </a:r>
            <a:r>
              <a:rPr lang="en-GB" sz="2400">
                <a:solidFill>
                  <a:srgbClr val="002060"/>
                </a:solidFill>
                <a:latin typeface="Calibri"/>
                <a:ea typeface="Calibri"/>
                <a:cs typeface="Calibri"/>
                <a:sym typeface="Calibri"/>
              </a:rPr>
              <a:t>Now when you know the customer’s priority and have a master story list in place, you can finally start delivering some value to the customer. You start from the top, with the most prior task and work your way down to the bottom for the least prior task. After every delivery, you take feedback from your customer.</a:t>
            </a:r>
            <a:endParaRPr b="1" sz="2400">
              <a:solidFill>
                <a:srgbClr val="00206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4166"/>
              </a:lnSpc>
              <a:spcBef>
                <a:spcPts val="0"/>
              </a:spcBef>
              <a:spcAft>
                <a:spcPts val="0"/>
              </a:spcAft>
              <a:buClr>
                <a:schemeClr val="dk1"/>
              </a:buClr>
              <a:buSzPts val="1100"/>
              <a:buFont typeface="Arial"/>
              <a:buNone/>
            </a:pPr>
            <a:r>
              <a:t/>
            </a:r>
            <a:endParaRPr b="1" i="1" sz="1800">
              <a:solidFill>
                <a:srgbClr val="494949"/>
              </a:solidFill>
              <a:latin typeface="Verdana"/>
              <a:ea typeface="Verdana"/>
              <a:cs typeface="Verdana"/>
              <a:sym typeface="Verdana"/>
            </a:endParaRPr>
          </a:p>
          <a:p>
            <a:pPr indent="457200" lvl="0" marL="457200" rtl="0" algn="l">
              <a:lnSpc>
                <a:spcPct val="104166"/>
              </a:lnSpc>
              <a:spcBef>
                <a:spcPts val="800"/>
              </a:spcBef>
              <a:spcAft>
                <a:spcPts val="0"/>
              </a:spcAft>
              <a:buClr>
                <a:schemeClr val="dk1"/>
              </a:buClr>
              <a:buSzPts val="1100"/>
              <a:buFont typeface="Arial"/>
              <a:buNone/>
            </a:pPr>
            <a:r>
              <a:rPr b="1" lang="en-GB">
                <a:solidFill>
                  <a:srgbClr val="FF0000"/>
                </a:solidFill>
              </a:rPr>
              <a:t>How does Agile work?</a:t>
            </a:r>
            <a:endParaRPr b="1" i="1" sz="1800">
              <a:solidFill>
                <a:srgbClr val="494949"/>
              </a:solidFill>
              <a:latin typeface="Verdana"/>
              <a:ea typeface="Verdana"/>
              <a:cs typeface="Verdana"/>
              <a:sym typeface="Verdana"/>
            </a:endParaRPr>
          </a:p>
          <a:p>
            <a:pPr indent="0" lvl="0" marL="0" rtl="0" algn="ctr">
              <a:lnSpc>
                <a:spcPct val="100000"/>
              </a:lnSpc>
              <a:spcBef>
                <a:spcPts val="800"/>
              </a:spcBef>
              <a:spcAft>
                <a:spcPts val="0"/>
              </a:spcAft>
              <a:buClr>
                <a:srgbClr val="FF0000"/>
              </a:buClr>
              <a:buSzPts val="4400"/>
              <a:buFont typeface="Calibri"/>
              <a:buNone/>
            </a:pPr>
            <a:r>
              <a:t/>
            </a:r>
            <a:endParaRPr b="1">
              <a:solidFill>
                <a:srgbClr val="FF0000"/>
              </a:solidFill>
            </a:endParaRPr>
          </a:p>
        </p:txBody>
      </p:sp>
      <p:sp>
        <p:nvSpPr>
          <p:cNvPr id="115" name="Google Shape;115;p18"/>
          <p:cNvSpPr txBox="1"/>
          <p:nvPr/>
        </p:nvSpPr>
        <p:spPr>
          <a:xfrm>
            <a:off x="99150" y="1140250"/>
            <a:ext cx="9144000" cy="37251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640"/>
              </a:spcBef>
              <a:spcAft>
                <a:spcPts val="0"/>
              </a:spcAft>
              <a:buNone/>
            </a:pPr>
            <a:r>
              <a:rPr b="1" lang="en-GB" sz="2400">
                <a:solidFill>
                  <a:srgbClr val="002060"/>
                </a:solidFill>
                <a:latin typeface="Calibri"/>
                <a:ea typeface="Calibri"/>
                <a:cs typeface="Calibri"/>
                <a:sym typeface="Calibri"/>
              </a:rPr>
              <a:t>Updating Plan:</a:t>
            </a:r>
            <a:r>
              <a:rPr lang="en-GB" sz="2400">
                <a:solidFill>
                  <a:srgbClr val="002060"/>
                </a:solidFill>
                <a:latin typeface="Calibri"/>
                <a:ea typeface="Calibri"/>
                <a:cs typeface="Calibri"/>
                <a:sym typeface="Calibri"/>
              </a:rPr>
              <a:t> As you start delivering the product to the customer, he will come up with some changes. You can include those changes in your list. If required, you will </a:t>
            </a:r>
            <a:r>
              <a:rPr lang="en-GB" sz="2400">
                <a:solidFill>
                  <a:srgbClr val="002060"/>
                </a:solidFill>
                <a:latin typeface="Calibri"/>
                <a:ea typeface="Calibri"/>
                <a:cs typeface="Calibri"/>
                <a:sym typeface="Calibri"/>
              </a:rPr>
              <a:t>prioritize</a:t>
            </a:r>
            <a:r>
              <a:rPr lang="en-GB" sz="2400">
                <a:solidFill>
                  <a:srgbClr val="002060"/>
                </a:solidFill>
                <a:latin typeface="Calibri"/>
                <a:ea typeface="Calibri"/>
                <a:cs typeface="Calibri"/>
                <a:sym typeface="Calibri"/>
              </a:rPr>
              <a:t> the list of items.</a:t>
            </a:r>
            <a:endParaRPr b="1" sz="2400">
              <a:solidFill>
                <a:srgbClr val="002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lang="en-GB">
                <a:solidFill>
                  <a:srgbClr val="FF0000"/>
                </a:solidFill>
              </a:rPr>
              <a:t>Advantages of Agile Model</a:t>
            </a:r>
            <a:endParaRPr/>
          </a:p>
        </p:txBody>
      </p:sp>
      <p:sp>
        <p:nvSpPr>
          <p:cNvPr id="121" name="Google Shape;121;p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292100" lvl="0" marL="342900" rtl="0" algn="l">
              <a:lnSpc>
                <a:spcPct val="100000"/>
              </a:lnSpc>
              <a:spcBef>
                <a:spcPts val="0"/>
              </a:spcBef>
              <a:spcAft>
                <a:spcPts val="0"/>
              </a:spcAft>
              <a:buClr>
                <a:srgbClr val="002060"/>
              </a:buClr>
              <a:buSzPts val="2400"/>
              <a:buChar char="•"/>
            </a:pPr>
            <a:r>
              <a:rPr lang="en-GB" sz="2400">
                <a:solidFill>
                  <a:srgbClr val="002060"/>
                </a:solidFill>
              </a:rPr>
              <a:t> Error can be fixed in the middle of the project.</a:t>
            </a:r>
            <a:endParaRPr sz="2400">
              <a:solidFill>
                <a:srgbClr val="002060"/>
              </a:solidFill>
            </a:endParaRPr>
          </a:p>
          <a:p>
            <a:pPr indent="-292100" lvl="0" marL="342900" rtl="0" algn="l">
              <a:lnSpc>
                <a:spcPct val="100000"/>
              </a:lnSpc>
              <a:spcBef>
                <a:spcPts val="0"/>
              </a:spcBef>
              <a:spcAft>
                <a:spcPts val="0"/>
              </a:spcAft>
              <a:buClr>
                <a:srgbClr val="002060"/>
              </a:buClr>
              <a:buSzPts val="2400"/>
              <a:buChar char="•"/>
            </a:pPr>
            <a:r>
              <a:rPr lang="en-GB" sz="2400">
                <a:solidFill>
                  <a:srgbClr val="002060"/>
                </a:solidFill>
              </a:rPr>
              <a:t>Dividing into sprints gives the team the opportunity to focus on the individual stages and work faster</a:t>
            </a:r>
            <a:endParaRPr sz="2400">
              <a:solidFill>
                <a:srgbClr val="002060"/>
              </a:solidFill>
            </a:endParaRPr>
          </a:p>
          <a:p>
            <a:pPr indent="-292100" lvl="0" marL="342900" rtl="0" algn="l">
              <a:lnSpc>
                <a:spcPct val="100000"/>
              </a:lnSpc>
              <a:spcBef>
                <a:spcPts val="0"/>
              </a:spcBef>
              <a:spcAft>
                <a:spcPts val="0"/>
              </a:spcAft>
              <a:buClr>
                <a:srgbClr val="002060"/>
              </a:buClr>
              <a:buSzPts val="2400"/>
              <a:buChar char="•"/>
            </a:pPr>
            <a:r>
              <a:rPr lang="en-GB" sz="2400">
                <a:solidFill>
                  <a:srgbClr val="002060"/>
                </a:solidFill>
              </a:rPr>
              <a:t>Faster feedback loop from end users.</a:t>
            </a:r>
            <a:endParaRPr sz="2400">
              <a:solidFill>
                <a:srgbClr val="002060"/>
              </a:solidFill>
            </a:endParaRPr>
          </a:p>
          <a:p>
            <a:pPr indent="-292100" lvl="0" marL="342900" rtl="0" algn="l">
              <a:lnSpc>
                <a:spcPct val="100000"/>
              </a:lnSpc>
              <a:spcBef>
                <a:spcPts val="0"/>
              </a:spcBef>
              <a:spcAft>
                <a:spcPts val="0"/>
              </a:spcAft>
              <a:buClr>
                <a:srgbClr val="002060"/>
              </a:buClr>
              <a:buSzPts val="2400"/>
              <a:buChar char="•"/>
            </a:pPr>
            <a:r>
              <a:rPr lang="en-GB" sz="2400">
                <a:solidFill>
                  <a:srgbClr val="002060"/>
                </a:solidFill>
              </a:rPr>
              <a:t>Flexibility in defining priority functions and setting goals</a:t>
            </a:r>
            <a:endParaRPr sz="2400">
              <a:solidFill>
                <a:srgbClr val="002060"/>
              </a:solidFill>
            </a:endParaRPr>
          </a:p>
          <a:p>
            <a:pPr indent="-292100" lvl="0" marL="342900" rtl="0" algn="l">
              <a:lnSpc>
                <a:spcPct val="100000"/>
              </a:lnSpc>
              <a:spcBef>
                <a:spcPts val="0"/>
              </a:spcBef>
              <a:spcAft>
                <a:spcPts val="0"/>
              </a:spcAft>
              <a:buClr>
                <a:srgbClr val="002060"/>
              </a:buClr>
              <a:buSzPts val="2400"/>
              <a:buChar char="•"/>
            </a:pPr>
            <a:r>
              <a:rPr lang="en-GB" sz="2400">
                <a:solidFill>
                  <a:srgbClr val="002060"/>
                </a:solidFill>
              </a:rPr>
              <a:t>Early and Predictable Delivery</a:t>
            </a:r>
            <a:endParaRPr sz="1700">
              <a:solidFill>
                <a:srgbClr val="21262D"/>
              </a:solidFill>
              <a:highlight>
                <a:srgbClr val="FFFFFF"/>
              </a:highlight>
              <a:latin typeface="Montserrat"/>
              <a:ea typeface="Montserrat"/>
              <a:cs typeface="Montserrat"/>
              <a:sym typeface="Montserrat"/>
            </a:endParaRPr>
          </a:p>
          <a:p>
            <a:pPr indent="-292100" lvl="0" marL="342900" rtl="0" algn="l">
              <a:lnSpc>
                <a:spcPct val="100000"/>
              </a:lnSpc>
              <a:spcBef>
                <a:spcPts val="0"/>
              </a:spcBef>
              <a:spcAft>
                <a:spcPts val="0"/>
              </a:spcAft>
              <a:buClr>
                <a:srgbClr val="002060"/>
              </a:buClr>
              <a:buSzPts val="2400"/>
              <a:buChar char="•"/>
            </a:pPr>
            <a:r>
              <a:rPr lang="en-GB" sz="2400">
                <a:solidFill>
                  <a:srgbClr val="002060"/>
                </a:solidFill>
              </a:rPr>
              <a:t>Better Productivity and Quality</a:t>
            </a:r>
            <a:endParaRPr sz="240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lang="en-GB">
                <a:solidFill>
                  <a:srgbClr val="FF0000"/>
                </a:solidFill>
              </a:rPr>
              <a:t>Disadvantages of Agile Model</a:t>
            </a:r>
            <a:endParaRPr/>
          </a:p>
        </p:txBody>
      </p:sp>
      <p:sp>
        <p:nvSpPr>
          <p:cNvPr id="127" name="Google Shape;127;p20"/>
          <p:cNvSpPr txBox="1"/>
          <p:nvPr>
            <p:ph idx="1" type="body"/>
          </p:nvPr>
        </p:nvSpPr>
        <p:spPr>
          <a:xfrm>
            <a:off x="457200" y="1200150"/>
            <a:ext cx="8229600" cy="37644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rgbClr val="002060"/>
              </a:buClr>
              <a:buSzPts val="2400"/>
              <a:buChar char="•"/>
            </a:pPr>
            <a:r>
              <a:rPr lang="en-GB" sz="2400">
                <a:solidFill>
                  <a:srgbClr val="002060"/>
                </a:solidFill>
              </a:rPr>
              <a:t>It is not useful for small development projects.</a:t>
            </a:r>
            <a:endParaRPr sz="2400">
              <a:solidFill>
                <a:srgbClr val="002060"/>
              </a:solidFill>
            </a:endParaRPr>
          </a:p>
          <a:p>
            <a:pPr indent="-292100" lvl="0" marL="342900" marR="0" rtl="0" algn="l">
              <a:lnSpc>
                <a:spcPct val="100000"/>
              </a:lnSpc>
              <a:spcBef>
                <a:spcPts val="0"/>
              </a:spcBef>
              <a:spcAft>
                <a:spcPts val="0"/>
              </a:spcAft>
              <a:buClr>
                <a:srgbClr val="002060"/>
              </a:buClr>
              <a:buSzPts val="2400"/>
              <a:buChar char="•"/>
            </a:pPr>
            <a:r>
              <a:rPr lang="en-GB" sz="2400">
                <a:solidFill>
                  <a:srgbClr val="002060"/>
                </a:solidFill>
              </a:rPr>
              <a:t>There is a lack of intensity on necessary designing and documentation.</a:t>
            </a:r>
            <a:endParaRPr sz="2400">
              <a:solidFill>
                <a:srgbClr val="002060"/>
              </a:solidFill>
            </a:endParaRPr>
          </a:p>
          <a:p>
            <a:pPr indent="-292100" lvl="0" marL="342900" marR="0" rtl="0" algn="l">
              <a:lnSpc>
                <a:spcPct val="100000"/>
              </a:lnSpc>
              <a:spcBef>
                <a:spcPts val="0"/>
              </a:spcBef>
              <a:spcAft>
                <a:spcPts val="0"/>
              </a:spcAft>
              <a:buClr>
                <a:srgbClr val="002060"/>
              </a:buClr>
              <a:buSzPts val="2400"/>
              <a:buChar char="•"/>
            </a:pPr>
            <a:r>
              <a:rPr lang="en-GB" sz="2400">
                <a:solidFill>
                  <a:srgbClr val="002060"/>
                </a:solidFill>
              </a:rPr>
              <a:t>It requires an expert project member to take crucial decisions in the meeting.</a:t>
            </a:r>
            <a:endParaRPr sz="2400">
              <a:solidFill>
                <a:srgbClr val="002060"/>
              </a:solidFill>
            </a:endParaRPr>
          </a:p>
          <a:p>
            <a:pPr indent="-292100" lvl="0" marL="342900" marR="0" rtl="0" algn="l">
              <a:lnSpc>
                <a:spcPct val="100000"/>
              </a:lnSpc>
              <a:spcBef>
                <a:spcPts val="0"/>
              </a:spcBef>
              <a:spcAft>
                <a:spcPts val="0"/>
              </a:spcAft>
              <a:buClr>
                <a:srgbClr val="002060"/>
              </a:buClr>
              <a:buSzPts val="2400"/>
              <a:buChar char="•"/>
            </a:pPr>
            <a:r>
              <a:rPr lang="en-GB" sz="2400">
                <a:solidFill>
                  <a:srgbClr val="002060"/>
                </a:solidFill>
              </a:rPr>
              <a:t>Cost of Agile development methodology is slightly more as compared to other development methodology.</a:t>
            </a:r>
            <a:endParaRPr sz="2400">
              <a:solidFill>
                <a:srgbClr val="002060"/>
              </a:solidFill>
            </a:endParaRPr>
          </a:p>
          <a:p>
            <a:pPr indent="-292100" lvl="0" marL="342900" marR="0" rtl="0" algn="l">
              <a:lnSpc>
                <a:spcPct val="100000"/>
              </a:lnSpc>
              <a:spcBef>
                <a:spcPts val="0"/>
              </a:spcBef>
              <a:spcAft>
                <a:spcPts val="0"/>
              </a:spcAft>
              <a:buClr>
                <a:srgbClr val="002060"/>
              </a:buClr>
              <a:buSzPts val="2400"/>
              <a:buChar char="•"/>
            </a:pPr>
            <a:r>
              <a:rPr lang="en-GB" sz="2400">
                <a:solidFill>
                  <a:srgbClr val="002060"/>
                </a:solidFill>
              </a:rPr>
              <a:t>The project can quickly go out off track if the project manager is not clear about requirements and what outcome he/she wants.</a:t>
            </a:r>
            <a:endParaRPr sz="1000">
              <a:highlight>
                <a:srgbClr val="FFFFFF"/>
              </a:highlight>
              <a:latin typeface="Verdana"/>
              <a:ea typeface="Verdana"/>
              <a:cs typeface="Verdana"/>
              <a:sym typeface="Verdana"/>
            </a:endParaRPr>
          </a:p>
          <a:p>
            <a:pPr indent="0" lvl="0" marL="0" rtl="0" algn="l">
              <a:lnSpc>
                <a:spcPct val="100000"/>
              </a:lnSpc>
              <a:spcBef>
                <a:spcPts val="0"/>
              </a:spcBef>
              <a:spcAft>
                <a:spcPts val="0"/>
              </a:spcAft>
              <a:buSzPts val="1800"/>
              <a:buNone/>
            </a:pPr>
            <a:r>
              <a:t/>
            </a:r>
            <a:endParaRPr sz="2400">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