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5" r:id="rId6"/>
    <p:sldId id="263" r:id="rId7"/>
    <p:sldId id="264" r:id="rId8"/>
    <p:sldId id="266" r:id="rId9"/>
    <p:sldId id="267" r:id="rId10"/>
    <p:sldId id="269" r:id="rId11"/>
    <p:sldId id="272" r:id="rId12"/>
    <p:sldId id="274" r:id="rId13"/>
    <p:sldId id="273"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r Rapaka" initials="AR" lastIdx="2" clrIdx="0">
    <p:extLst>
      <p:ext uri="{19B8F6BF-5375-455C-9EA6-DF929625EA0E}">
        <p15:presenceInfo xmlns:p15="http://schemas.microsoft.com/office/powerpoint/2012/main" userId="54a73437f26fa5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067" y="1670756"/>
            <a:ext cx="7766936" cy="3589162"/>
          </a:xfrm>
          <a:prstGeom prst="rect">
            <a:avLst/>
          </a:prstGeom>
        </p:spPr>
      </p:pic>
    </p:spTree>
    <p:extLst>
      <p:ext uri="{BB962C8B-B14F-4D97-AF65-F5344CB8AC3E}">
        <p14:creationId xmlns:p14="http://schemas.microsoft.com/office/powerpoint/2010/main" val="4031347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u="sng" dirty="0">
                <a:solidFill>
                  <a:schemeClr val="tx1"/>
                </a:solidFill>
              </a:rPr>
              <a:t>VALIDATION ANNOTATIONS</a:t>
            </a:r>
          </a:p>
        </p:txBody>
      </p:sp>
      <p:sp>
        <p:nvSpPr>
          <p:cNvPr id="3" name="Content Placeholder 2"/>
          <p:cNvSpPr>
            <a:spLocks noGrp="1"/>
          </p:cNvSpPr>
          <p:nvPr>
            <p:ph idx="1"/>
          </p:nvPr>
        </p:nvSpPr>
        <p:spPr>
          <a:xfrm>
            <a:off x="677334" y="1573567"/>
            <a:ext cx="8596668" cy="4398255"/>
          </a:xfrm>
        </p:spPr>
        <p:txBody>
          <a:bodyPr>
            <a:normAutofit/>
          </a:bodyPr>
          <a:lstStyle/>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NotNULL : </a:t>
            </a:r>
            <a:r>
              <a:rPr lang="en-US" sz="2400" dirty="0">
                <a:solidFill>
                  <a:schemeClr val="tx1"/>
                </a:solidFill>
                <a:latin typeface="Times New Roman" panose="02020603050405020304" pitchFamily="18" charset="0"/>
                <a:cs typeface="Times New Roman" panose="02020603050405020304" pitchFamily="18" charset="0"/>
              </a:rPr>
              <a:t>It determines that the value can’t be null. </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Min : </a:t>
            </a:r>
            <a:r>
              <a:rPr lang="en-US" sz="2400" dirty="0">
                <a:solidFill>
                  <a:schemeClr val="tx1"/>
                </a:solidFill>
                <a:latin typeface="Times New Roman" panose="02020603050405020304" pitchFamily="18" charset="0"/>
                <a:cs typeface="Times New Roman" panose="02020603050405020304" pitchFamily="18" charset="0"/>
              </a:rPr>
              <a:t>It determines that the number must be equal or greater than the specified value.</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Max : </a:t>
            </a:r>
            <a:r>
              <a:rPr lang="en-US" sz="2400" dirty="0">
                <a:solidFill>
                  <a:schemeClr val="tx1"/>
                </a:solidFill>
                <a:latin typeface="Times New Roman" panose="02020603050405020304" pitchFamily="18" charset="0"/>
                <a:cs typeface="Times New Roman" panose="02020603050405020304" pitchFamily="18" charset="0"/>
              </a:rPr>
              <a:t>It determines that the number must be equal or less than the specified value.</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Size : </a:t>
            </a:r>
            <a:r>
              <a:rPr lang="en-US" sz="2400" dirty="0">
                <a:solidFill>
                  <a:schemeClr val="tx1"/>
                </a:solidFill>
                <a:latin typeface="Times New Roman" panose="02020603050405020304" pitchFamily="18" charset="0"/>
                <a:cs typeface="Times New Roman" panose="02020603050405020304" pitchFamily="18" charset="0"/>
              </a:rPr>
              <a:t>It determines that the size must be equal to the specified value.</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Pattern : </a:t>
            </a:r>
            <a:r>
              <a:rPr lang="en-US" sz="2400" dirty="0">
                <a:solidFill>
                  <a:schemeClr val="tx1"/>
                </a:solidFill>
                <a:latin typeface="Times New Roman" panose="02020603050405020304" pitchFamily="18" charset="0"/>
                <a:cs typeface="Times New Roman" panose="02020603050405020304" pitchFamily="18" charset="0"/>
              </a:rPr>
              <a:t>It determines that the sequence follows the specified regular expression.</a:t>
            </a:r>
            <a:endParaRPr lang="en-US" sz="2400" b="1" dirty="0">
              <a:solidFill>
                <a:schemeClr val="tx1"/>
              </a:solidFill>
              <a:latin typeface="Times New Roman" panose="02020603050405020304" pitchFamily="18" charset="0"/>
              <a:cs typeface="Times New Roman" panose="02020603050405020304" pitchFamily="18" charset="0"/>
            </a:endParaRPr>
          </a:p>
          <a:p>
            <a:endParaRPr lang="en-US" sz="2400" b="1" dirty="0"/>
          </a:p>
        </p:txBody>
      </p:sp>
    </p:spTree>
    <p:extLst>
      <p:ext uri="{BB962C8B-B14F-4D97-AF65-F5344CB8AC3E}">
        <p14:creationId xmlns:p14="http://schemas.microsoft.com/office/powerpoint/2010/main" val="3684887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7F1382-89F1-602B-1245-3058A8796458}"/>
              </a:ext>
            </a:extLst>
          </p:cNvPr>
          <p:cNvSpPr>
            <a:spLocks noGrp="1"/>
          </p:cNvSpPr>
          <p:nvPr>
            <p:ph type="title"/>
          </p:nvPr>
        </p:nvSpPr>
        <p:spPr/>
        <p:txBody>
          <a:bodyPr/>
          <a:lstStyle/>
          <a:p>
            <a:r>
              <a:rPr lang="en-US" b="1" dirty="0">
                <a:solidFill>
                  <a:schemeClr val="tx1"/>
                </a:solidFill>
              </a:rPr>
              <a:t>Use Case Diagram:</a:t>
            </a:r>
            <a:br>
              <a:rPr lang="en-US" b="1" dirty="0">
                <a:solidFill>
                  <a:schemeClr val="tx1"/>
                </a:solidFill>
              </a:rPr>
            </a:br>
            <a:endParaRPr lang="en-IN" dirty="0"/>
          </a:p>
        </p:txBody>
      </p:sp>
      <p:sp>
        <p:nvSpPr>
          <p:cNvPr id="3" name="Content Placeholder 2">
            <a:extLst>
              <a:ext uri="{FF2B5EF4-FFF2-40B4-BE49-F238E27FC236}">
                <a16:creationId xmlns:a16="http://schemas.microsoft.com/office/drawing/2014/main" xmlns="" id="{8248D775-1A55-CEED-62BE-08B3D69BEF06}"/>
              </a:ext>
            </a:extLst>
          </p:cNvPr>
          <p:cNvSpPr>
            <a:spLocks noGrp="1"/>
          </p:cNvSpPr>
          <p:nvPr>
            <p:ph idx="1"/>
          </p:nvPr>
        </p:nvSpPr>
        <p:spPr>
          <a:xfrm>
            <a:off x="677334" y="1364975"/>
            <a:ext cx="8596668" cy="4676388"/>
          </a:xfrm>
        </p:spPr>
        <p:txBody>
          <a:bodyPr/>
          <a:lstStyle/>
          <a:p>
            <a:r>
              <a:rPr lang="en-IN"/>
              <a:t>Use case diagram consists of use cases and actors and shows the interaction between them. The main purpose is to show the interaction between the use cases and the actor.</a:t>
            </a:r>
            <a:endParaRPr lang="en-IN" dirty="0"/>
          </a:p>
        </p:txBody>
      </p:sp>
      <p:sp>
        <p:nvSpPr>
          <p:cNvPr id="4" name="AutoShape 2">
            <a:extLst>
              <a:ext uri="{FF2B5EF4-FFF2-40B4-BE49-F238E27FC236}">
                <a16:creationId xmlns:a16="http://schemas.microsoft.com/office/drawing/2014/main" xmlns="" id="{7392F77B-13C7-DDAB-20AA-6D44726D04AB}"/>
              </a:ext>
            </a:extLst>
          </p:cNvPr>
          <p:cNvSpPr>
            <a:spLocks noChangeAspect="1" noChangeArrowheads="1"/>
          </p:cNvSpPr>
          <p:nvPr/>
        </p:nvSpPr>
        <p:spPr bwMode="auto">
          <a:xfrm>
            <a:off x="3087757" y="3276599"/>
            <a:ext cx="3160643" cy="31606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xmlns="" id="{70C4F570-A8D4-858B-ABEF-A1E437843F6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xmlns="" id="{0BEA1BB3-C556-48C2-7511-22337DE20D22}"/>
              </a:ext>
            </a:extLst>
          </p:cNvPr>
          <p:cNvPicPr>
            <a:picLocks noChangeAspect="1"/>
          </p:cNvPicPr>
          <p:nvPr/>
        </p:nvPicPr>
        <p:blipFill>
          <a:blip r:embed="rId2"/>
          <a:stretch>
            <a:fillRect/>
          </a:stretch>
        </p:blipFill>
        <p:spPr>
          <a:xfrm>
            <a:off x="626535" y="2394857"/>
            <a:ext cx="8596668" cy="4134000"/>
          </a:xfrm>
          <a:prstGeom prst="rect">
            <a:avLst/>
          </a:prstGeom>
        </p:spPr>
      </p:pic>
    </p:spTree>
    <p:extLst>
      <p:ext uri="{BB962C8B-B14F-4D97-AF65-F5344CB8AC3E}">
        <p14:creationId xmlns:p14="http://schemas.microsoft.com/office/powerpoint/2010/main" val="399354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8">
            <a:extLst>
              <a:ext uri="{FF2B5EF4-FFF2-40B4-BE49-F238E27FC236}">
                <a16:creationId xmlns:a16="http://schemas.microsoft.com/office/drawing/2014/main" xmlns="" id="{609316A9-990D-4EC3-A671-70EE5C1493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xmlns="" id="{9B0C6109-9159-49CA-AD7A-F9035539DB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xmlns="" id="{686F14F5-308C-4EB6-87AB-05DE9501B1A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xmlns="" id="{BA032363-A188-47C5-9D59-9B788809DC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xmlns="" id="{2C4077DF-6BB9-4069-AD28-6B1664EBB0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xmlns="" id="{1D2B8B50-3419-41ED-9A9F-3CF9EEBBD3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xmlns="" id="{5C640498-2E73-4FA2-BEB6-C3596A458C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xmlns="" id="{3240EEFC-4112-4C39-A816-C815774F6D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xmlns="" id="{ADF362B0-03EA-4800-9FAA-9F128587E4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xmlns="" id="{0BA84559-2F4C-4795-9246-4C563F942D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FA77A1AA-CA47-4A91-A0A1-0A8CE31A9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20">
            <a:extLst>
              <a:ext uri="{FF2B5EF4-FFF2-40B4-BE49-F238E27FC236}">
                <a16:creationId xmlns:a16="http://schemas.microsoft.com/office/drawing/2014/main" xmlns="" id="{03E8462A-FEBA-4848-81CC-3F8DA3E477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22">
            <a:extLst>
              <a:ext uri="{FF2B5EF4-FFF2-40B4-BE49-F238E27FC236}">
                <a16:creationId xmlns:a16="http://schemas.microsoft.com/office/drawing/2014/main" xmlns="" id="{2109F83F-40FE-4DB3-84CC-09FB3340D06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xmlns="" id="{1DE492D7-C3C3-48FF-80C8-37021EA026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xmlns="" id="{0B30FF97-2E9A-490A-AED2-90BA2E0EC1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xmlns="" id="{B6D53C7D-A312-47B6-A66A-230A19CFAC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xmlns="" id="{9329D58C-0D2E-4A2B-AD6A-9CEE506784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xmlns="" id="{9D446EDE-C690-4461-8BF2-7634808FC8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xmlns="" id="{323F3D34-6531-4AD7-A8C6-195A090281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xmlns="" id="{B9B0AE3F-2350-435F-A9B0-C310BF8763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xmlns="" id="{4EFA655C-9E50-4C14-A89E-AD7B648E4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xmlns="" id="{3E843863-7D25-4C01-9A17-E817CB6D99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xmlns="" id="{7941F9B1-B01B-4A84-89D9-B169AEB4E4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xmlns="" id="{10594F89-EACB-7699-1D3F-EAE22D40B6A6}"/>
              </a:ext>
            </a:extLst>
          </p:cNvPr>
          <p:cNvPicPr>
            <a:picLocks noGrp="1" noChangeAspect="1"/>
          </p:cNvPicPr>
          <p:nvPr>
            <p:ph idx="1"/>
          </p:nvPr>
        </p:nvPicPr>
        <p:blipFill>
          <a:blip r:embed="rId2"/>
          <a:stretch>
            <a:fillRect/>
          </a:stretch>
        </p:blipFill>
        <p:spPr>
          <a:xfrm>
            <a:off x="489002" y="480060"/>
            <a:ext cx="11225985" cy="5869767"/>
          </a:xfrm>
          <a:prstGeom prst="rect">
            <a:avLst/>
          </a:prstGeom>
        </p:spPr>
      </p:pic>
    </p:spTree>
    <p:extLst>
      <p:ext uri="{BB962C8B-B14F-4D97-AF65-F5344CB8AC3E}">
        <p14:creationId xmlns:p14="http://schemas.microsoft.com/office/powerpoint/2010/main" val="4102334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8ACA60-A0AE-EBB9-12E6-34EC68116C63}"/>
              </a:ext>
            </a:extLst>
          </p:cNvPr>
          <p:cNvSpPr>
            <a:spLocks noGrp="1"/>
          </p:cNvSpPr>
          <p:nvPr>
            <p:ph type="title"/>
          </p:nvPr>
        </p:nvSpPr>
        <p:spPr/>
        <p:txBody>
          <a:bodyPr/>
          <a:lstStyle/>
          <a:p>
            <a:r>
              <a:rPr lang="en-US" b="1" dirty="0">
                <a:solidFill>
                  <a:schemeClr val="tx1"/>
                </a:solidFill>
              </a:rPr>
              <a:t>Sequence Diagram:</a:t>
            </a:r>
            <a:br>
              <a:rPr lang="en-US" b="1" dirty="0">
                <a:solidFill>
                  <a:schemeClr val="tx1"/>
                </a:solidFill>
              </a:rPr>
            </a:br>
            <a:endParaRPr lang="en-IN" dirty="0"/>
          </a:p>
        </p:txBody>
      </p:sp>
      <p:sp>
        <p:nvSpPr>
          <p:cNvPr id="3" name="Content Placeholder 2">
            <a:extLst>
              <a:ext uri="{FF2B5EF4-FFF2-40B4-BE49-F238E27FC236}">
                <a16:creationId xmlns:a16="http://schemas.microsoft.com/office/drawing/2014/main" xmlns="" id="{B39BD1F4-A093-1CA5-7F7F-335C1B865AEA}"/>
              </a:ext>
            </a:extLst>
          </p:cNvPr>
          <p:cNvSpPr>
            <a:spLocks noGrp="1"/>
          </p:cNvSpPr>
          <p:nvPr>
            <p:ph idx="1"/>
          </p:nvPr>
        </p:nvSpPr>
        <p:spPr>
          <a:xfrm>
            <a:off x="677334" y="1338471"/>
            <a:ext cx="8596668" cy="4702892"/>
          </a:xfrm>
        </p:spPr>
        <p:txBody>
          <a:bodyPr/>
          <a:lstStyle/>
          <a:p>
            <a:r>
              <a:rPr lang="en-IN" dirty="0"/>
              <a:t>The purpose of sequence diagram is to show the flow of functionality through a use case. In other words, we call it a mapping process in terms of data transfers from the actor through the corresponding objects.</a:t>
            </a:r>
          </a:p>
        </p:txBody>
      </p:sp>
      <p:pic>
        <p:nvPicPr>
          <p:cNvPr id="4" name="Picture 3">
            <a:extLst>
              <a:ext uri="{FF2B5EF4-FFF2-40B4-BE49-F238E27FC236}">
                <a16:creationId xmlns:a16="http://schemas.microsoft.com/office/drawing/2014/main" xmlns="" id="{8B089AA6-172A-B04E-1A38-51691A2CE41E}"/>
              </a:ext>
            </a:extLst>
          </p:cNvPr>
          <p:cNvPicPr>
            <a:picLocks noChangeAspect="1"/>
          </p:cNvPicPr>
          <p:nvPr/>
        </p:nvPicPr>
        <p:blipFill>
          <a:blip r:embed="rId2"/>
          <a:stretch>
            <a:fillRect/>
          </a:stretch>
        </p:blipFill>
        <p:spPr>
          <a:xfrm>
            <a:off x="507875" y="2285736"/>
            <a:ext cx="8490355" cy="4303750"/>
          </a:xfrm>
          <a:prstGeom prst="rect">
            <a:avLst/>
          </a:prstGeom>
        </p:spPr>
      </p:pic>
    </p:spTree>
    <p:extLst>
      <p:ext uri="{BB962C8B-B14F-4D97-AF65-F5344CB8AC3E}">
        <p14:creationId xmlns:p14="http://schemas.microsoft.com/office/powerpoint/2010/main" val="1882024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u="sng" dirty="0">
                <a:solidFill>
                  <a:schemeClr val="tx1"/>
                </a:solidFill>
              </a:rPr>
              <a:t>CONCLUSION</a:t>
            </a:r>
          </a:p>
        </p:txBody>
      </p:sp>
      <p:sp>
        <p:nvSpPr>
          <p:cNvPr id="3" name="Content Placeholder 2"/>
          <p:cNvSpPr>
            <a:spLocks noGrp="1"/>
          </p:cNvSpPr>
          <p:nvPr>
            <p:ph idx="1"/>
          </p:nvPr>
        </p:nvSpPr>
        <p:spPr>
          <a:xfrm>
            <a:off x="677334" y="1663878"/>
            <a:ext cx="8596668" cy="3880773"/>
          </a:xfrm>
        </p:spPr>
        <p:txBody>
          <a:bodyPr>
            <a:normAutofit/>
          </a:bodyPr>
          <a:lstStyle/>
          <a:p>
            <a:r>
              <a:rPr lang="en-IN" sz="2800" dirty="0"/>
              <a:t>A shift from real time market to digital market</a:t>
            </a:r>
          </a:p>
          <a:p>
            <a:r>
              <a:rPr lang="en-IN" sz="2800" dirty="0"/>
              <a:t>An online shopping allows people to shop online rather then going to an actual shopping centre. </a:t>
            </a:r>
          </a:p>
          <a:p>
            <a:r>
              <a:rPr lang="en-IN" sz="2800" dirty="0"/>
              <a:t>Even though there are disadvantages and many advantages and ways to solve the disadvantages.</a:t>
            </a:r>
            <a:endParaRPr lang="en-US" sz="2800" dirty="0"/>
          </a:p>
        </p:txBody>
      </p:sp>
    </p:spTree>
    <p:extLst>
      <p:ext uri="{BB962C8B-B14F-4D97-AF65-F5344CB8AC3E}">
        <p14:creationId xmlns:p14="http://schemas.microsoft.com/office/powerpoint/2010/main" val="1606747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7957" y="2600868"/>
            <a:ext cx="8579555" cy="1569660"/>
          </a:xfrm>
          <a:prstGeom prst="rect">
            <a:avLst/>
          </a:prstGeom>
        </p:spPr>
        <p:txBody>
          <a:bodyPr wrap="square">
            <a:spAutoFit/>
          </a:bodyPr>
          <a:lstStyle/>
          <a:p>
            <a:pPr algn="ctr"/>
            <a:r>
              <a:rPr lang="en-US" sz="9600" b="1" i="1" dirty="0"/>
              <a:t>THANK YOU !</a:t>
            </a:r>
          </a:p>
        </p:txBody>
      </p:sp>
    </p:spTree>
    <p:extLst>
      <p:ext uri="{BB962C8B-B14F-4D97-AF65-F5344CB8AC3E}">
        <p14:creationId xmlns:p14="http://schemas.microsoft.com/office/powerpoint/2010/main" val="2466233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72178" y="832175"/>
            <a:ext cx="4289329" cy="601513"/>
          </a:xfrm>
          <a:prstGeom prst="rect">
            <a:avLst/>
          </a:prstGeom>
        </p:spPr>
        <p:txBody>
          <a:bodyPr wrap="square">
            <a:spAutoFit/>
          </a:bodyPr>
          <a:lstStyle/>
          <a:p>
            <a:endParaRPr lang="en-US" dirty="0"/>
          </a:p>
        </p:txBody>
      </p:sp>
      <p:sp>
        <p:nvSpPr>
          <p:cNvPr id="4" name="Rectangle 3"/>
          <p:cNvSpPr/>
          <p:nvPr/>
        </p:nvSpPr>
        <p:spPr>
          <a:xfrm>
            <a:off x="2664177" y="654755"/>
            <a:ext cx="5091289" cy="707886"/>
          </a:xfrm>
          <a:prstGeom prst="rect">
            <a:avLst/>
          </a:prstGeom>
        </p:spPr>
        <p:txBody>
          <a:bodyPr wrap="square">
            <a:spAutoFit/>
          </a:bodyPr>
          <a:lstStyle/>
          <a:p>
            <a:r>
              <a:rPr lang="en-US" sz="4000" b="1" dirty="0"/>
              <a:t>       </a:t>
            </a:r>
            <a:r>
              <a:rPr lang="en-US" sz="3600" b="1" u="sng" dirty="0"/>
              <a:t>ONLINE MART</a:t>
            </a:r>
          </a:p>
        </p:txBody>
      </p:sp>
      <p:sp>
        <p:nvSpPr>
          <p:cNvPr id="5" name="Rectangle 4"/>
          <p:cNvSpPr/>
          <p:nvPr/>
        </p:nvSpPr>
        <p:spPr>
          <a:xfrm>
            <a:off x="1219648" y="2070290"/>
            <a:ext cx="2939651" cy="584775"/>
          </a:xfrm>
          <a:prstGeom prst="rect">
            <a:avLst/>
          </a:prstGeom>
        </p:spPr>
        <p:txBody>
          <a:bodyPr wrap="none">
            <a:spAutoFit/>
          </a:bodyPr>
          <a:lstStyle/>
          <a:p>
            <a:r>
              <a:rPr lang="en-US" sz="3200" dirty="0"/>
              <a:t>SUBMITTED BY:</a:t>
            </a:r>
          </a:p>
        </p:txBody>
      </p:sp>
      <p:sp>
        <p:nvSpPr>
          <p:cNvPr id="6" name="Rectangle 5"/>
          <p:cNvSpPr/>
          <p:nvPr/>
        </p:nvSpPr>
        <p:spPr>
          <a:xfrm>
            <a:off x="1219648" y="2804067"/>
            <a:ext cx="3283848" cy="1200329"/>
          </a:xfrm>
          <a:prstGeom prst="rect">
            <a:avLst/>
          </a:prstGeom>
        </p:spPr>
        <p:txBody>
          <a:bodyPr wrap="none">
            <a:spAutoFit/>
          </a:bodyPr>
          <a:lstStyle/>
          <a:p>
            <a:r>
              <a:rPr lang="en-US" sz="2400" dirty="0"/>
              <a:t>1.SHYAMALA AKSHITHA</a:t>
            </a:r>
          </a:p>
          <a:p>
            <a:r>
              <a:rPr lang="en-US" sz="2400" dirty="0"/>
              <a:t>2.ANITHA KUSHA</a:t>
            </a:r>
          </a:p>
          <a:p>
            <a:r>
              <a:rPr lang="en-US" sz="2400" dirty="0"/>
              <a:t>3.ASMA </a:t>
            </a:r>
            <a:r>
              <a:rPr lang="en-US" sz="2400" dirty="0" smtClean="0"/>
              <a:t>AFREEN</a:t>
            </a:r>
            <a:endParaRPr lang="en-US" sz="2400" dirty="0"/>
          </a:p>
        </p:txBody>
      </p:sp>
      <p:sp>
        <p:nvSpPr>
          <p:cNvPr id="7" name="Rectangle 6"/>
          <p:cNvSpPr/>
          <p:nvPr/>
        </p:nvSpPr>
        <p:spPr>
          <a:xfrm>
            <a:off x="5825067" y="2070290"/>
            <a:ext cx="3793067" cy="1077218"/>
          </a:xfrm>
          <a:prstGeom prst="rect">
            <a:avLst/>
          </a:prstGeom>
        </p:spPr>
        <p:txBody>
          <a:bodyPr wrap="square">
            <a:spAutoFit/>
          </a:bodyPr>
          <a:lstStyle/>
          <a:p>
            <a:r>
              <a:rPr lang="en-US" sz="3200" dirty="0"/>
              <a:t>UNDER THE GUIDANCE OF-</a:t>
            </a:r>
          </a:p>
        </p:txBody>
      </p:sp>
      <p:sp>
        <p:nvSpPr>
          <p:cNvPr id="8" name="Rectangle 7"/>
          <p:cNvSpPr/>
          <p:nvPr/>
        </p:nvSpPr>
        <p:spPr>
          <a:xfrm>
            <a:off x="5825067" y="3147508"/>
            <a:ext cx="3036263" cy="461665"/>
          </a:xfrm>
          <a:prstGeom prst="rect">
            <a:avLst/>
          </a:prstGeom>
        </p:spPr>
        <p:txBody>
          <a:bodyPr wrap="square">
            <a:spAutoFit/>
          </a:bodyPr>
          <a:lstStyle/>
          <a:p>
            <a:r>
              <a:rPr lang="en-US" sz="2400" dirty="0"/>
              <a:t>POOJA MEHTHA</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0533" y="4686391"/>
            <a:ext cx="2540176" cy="1782142"/>
          </a:xfrm>
          <a:prstGeom prst="rect">
            <a:avLst/>
          </a:prstGeom>
        </p:spPr>
      </p:pic>
    </p:spTree>
    <p:extLst>
      <p:ext uri="{BB962C8B-B14F-4D97-AF65-F5344CB8AC3E}">
        <p14:creationId xmlns:p14="http://schemas.microsoft.com/office/powerpoint/2010/main" val="3831316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u="sng" dirty="0">
                <a:solidFill>
                  <a:schemeClr val="tx1"/>
                </a:solidFill>
              </a:rPr>
              <a:t>INTRODUCTION</a:t>
            </a:r>
          </a:p>
        </p:txBody>
      </p:sp>
      <p:sp>
        <p:nvSpPr>
          <p:cNvPr id="3" name="Content Placeholder 2"/>
          <p:cNvSpPr>
            <a:spLocks noGrp="1"/>
          </p:cNvSpPr>
          <p:nvPr>
            <p:ph idx="1"/>
          </p:nvPr>
        </p:nvSpPr>
        <p:spPr>
          <a:xfrm>
            <a:off x="677333" y="1810633"/>
            <a:ext cx="8884355" cy="4341811"/>
          </a:xfrm>
        </p:spPr>
        <p:txBody>
          <a:bodyPr>
            <a:normAutofit lnSpcReduction="10000"/>
          </a:bodyPr>
          <a:lstStyle/>
          <a:p>
            <a:r>
              <a:rPr lang="en-US" sz="2400" dirty="0"/>
              <a:t>Online</a:t>
            </a:r>
            <a:r>
              <a:rPr lang="en-US" dirty="0"/>
              <a:t> </a:t>
            </a:r>
            <a:r>
              <a:rPr lang="en-US" sz="2400" dirty="0"/>
              <a:t>Mart is web based application intended for online retailers.</a:t>
            </a:r>
          </a:p>
          <a:p>
            <a:r>
              <a:rPr lang="en-US" sz="2400" dirty="0"/>
              <a:t>Nowadays, one of the biggest transformations using technologies is the online shopping system.</a:t>
            </a:r>
          </a:p>
          <a:p>
            <a:r>
              <a:rPr lang="en-US" sz="2400" dirty="0"/>
              <a:t>It has almost the same size of the market as a general physical market possesses.</a:t>
            </a:r>
          </a:p>
          <a:p>
            <a:r>
              <a:rPr lang="en-US" sz="2400" dirty="0"/>
              <a:t>Customers can purchase items from comfort of their own homes or workplace. </a:t>
            </a:r>
          </a:p>
          <a:p>
            <a:r>
              <a:rPr lang="en-US" sz="2400" dirty="0"/>
              <a:t>In other words, the project aimed at creating a virtual shop environment for users, in some handy form, which will be available to them through the internet.</a:t>
            </a:r>
          </a:p>
        </p:txBody>
      </p:sp>
    </p:spTree>
    <p:extLst>
      <p:ext uri="{BB962C8B-B14F-4D97-AF65-F5344CB8AC3E}">
        <p14:creationId xmlns:p14="http://schemas.microsoft.com/office/powerpoint/2010/main" val="718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1"/>
                </a:solidFill>
              </a:rPr>
              <a:t>                </a:t>
            </a:r>
            <a:r>
              <a:rPr lang="en-US" b="1" u="sng" dirty="0">
                <a:solidFill>
                  <a:schemeClr val="tx1"/>
                </a:solidFill>
              </a:rPr>
              <a:t>PROJECT OBJECTIVE</a:t>
            </a:r>
          </a:p>
        </p:txBody>
      </p:sp>
      <p:sp>
        <p:nvSpPr>
          <p:cNvPr id="3" name="Content Placeholder 2"/>
          <p:cNvSpPr>
            <a:spLocks noGrp="1"/>
          </p:cNvSpPr>
          <p:nvPr>
            <p:ph idx="1"/>
          </p:nvPr>
        </p:nvSpPr>
        <p:spPr>
          <a:xfrm>
            <a:off x="677334" y="1821922"/>
            <a:ext cx="8827910" cy="4206345"/>
          </a:xfrm>
        </p:spPr>
        <p:txBody>
          <a:bodyPr>
            <a:normAutofit/>
          </a:bodyPr>
          <a:lstStyle/>
          <a:p>
            <a:r>
              <a:rPr lang="en-US" sz="2400" dirty="0"/>
              <a:t>The main objective of this application is to make it interactive and its ease of use.</a:t>
            </a:r>
          </a:p>
          <a:p>
            <a:r>
              <a:rPr lang="en-US" sz="2400" dirty="0"/>
              <a:t>It also manage the details of Shopping, Internet, Payments, Bills, Customer.</a:t>
            </a:r>
          </a:p>
          <a:p>
            <a:r>
              <a:rPr lang="en-US" sz="2400" dirty="0"/>
              <a:t>Customers can also track their order status.</a:t>
            </a:r>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87533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u="sng" dirty="0">
                <a:solidFill>
                  <a:schemeClr val="tx1"/>
                </a:solidFill>
              </a:rPr>
              <a:t>ONLINE MART BENEFITS</a:t>
            </a:r>
          </a:p>
        </p:txBody>
      </p:sp>
      <p:sp>
        <p:nvSpPr>
          <p:cNvPr id="3" name="Content Placeholder 2"/>
          <p:cNvSpPr>
            <a:spLocks noGrp="1"/>
          </p:cNvSpPr>
          <p:nvPr>
            <p:ph idx="1"/>
          </p:nvPr>
        </p:nvSpPr>
        <p:spPr>
          <a:xfrm>
            <a:off x="1320800" y="1754189"/>
            <a:ext cx="8867602" cy="4556300"/>
          </a:xfrm>
        </p:spPr>
        <p:txBody>
          <a:bodyPr>
            <a:normAutofit/>
          </a:bodyPr>
          <a:lstStyle/>
          <a:p>
            <a:r>
              <a:rPr lang="en-US" sz="2400" dirty="0"/>
              <a:t>Convenience</a:t>
            </a:r>
          </a:p>
          <a:p>
            <a:r>
              <a:rPr lang="en-US" sz="2400" dirty="0"/>
              <a:t>Accessibility</a:t>
            </a:r>
          </a:p>
          <a:p>
            <a:r>
              <a:rPr lang="en-US" sz="2400" dirty="0"/>
              <a:t>Efficiency</a:t>
            </a:r>
          </a:p>
          <a:p>
            <a:r>
              <a:rPr lang="en-US" sz="2400" dirty="0"/>
              <a:t>Transactions</a:t>
            </a:r>
          </a:p>
          <a:p>
            <a:r>
              <a:rPr lang="en-US" sz="2400" dirty="0"/>
              <a:t>Time Saving </a:t>
            </a:r>
          </a:p>
          <a:p>
            <a:r>
              <a:rPr lang="en-US" sz="2400" dirty="0"/>
              <a:t>Saves Money</a:t>
            </a:r>
          </a:p>
          <a:p>
            <a:r>
              <a:rPr lang="en-US" sz="2400" dirty="0"/>
              <a:t>Multiple Varieties</a:t>
            </a:r>
          </a:p>
          <a:p>
            <a:r>
              <a:rPr lang="en-US" sz="2400" dirty="0"/>
              <a:t>Offers/Discounts</a:t>
            </a:r>
          </a:p>
          <a:p>
            <a:r>
              <a:rPr lang="en-US" sz="2400" dirty="0"/>
              <a:t>Online Tracking</a:t>
            </a:r>
          </a:p>
        </p:txBody>
      </p:sp>
    </p:spTree>
    <p:extLst>
      <p:ext uri="{BB962C8B-B14F-4D97-AF65-F5344CB8AC3E}">
        <p14:creationId xmlns:p14="http://schemas.microsoft.com/office/powerpoint/2010/main" val="2174396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564444"/>
            <a:ext cx="8596668" cy="1320800"/>
          </a:xfrm>
        </p:spPr>
        <p:txBody>
          <a:bodyPr/>
          <a:lstStyle/>
          <a:p>
            <a:r>
              <a:rPr lang="en-US" dirty="0"/>
              <a:t>                    </a:t>
            </a:r>
            <a:r>
              <a:rPr lang="en-US" b="1" u="sng" dirty="0">
                <a:solidFill>
                  <a:schemeClr val="tx1"/>
                </a:solidFill>
              </a:rPr>
              <a:t>TECHNOLOGIES USED</a:t>
            </a:r>
          </a:p>
        </p:txBody>
      </p:sp>
      <p:sp>
        <p:nvSpPr>
          <p:cNvPr id="3" name="Content Placeholder 2"/>
          <p:cNvSpPr>
            <a:spLocks noGrp="1"/>
          </p:cNvSpPr>
          <p:nvPr>
            <p:ph idx="1"/>
          </p:nvPr>
        </p:nvSpPr>
        <p:spPr>
          <a:xfrm>
            <a:off x="1399823" y="1885244"/>
            <a:ext cx="8827910" cy="4064000"/>
          </a:xfrm>
        </p:spPr>
        <p:txBody>
          <a:bodyPr>
            <a:normAutofit/>
          </a:bodyPr>
          <a:lstStyle/>
          <a:p>
            <a:r>
              <a:rPr lang="en-US" sz="2400" dirty="0"/>
              <a:t>Java 1.8</a:t>
            </a:r>
          </a:p>
          <a:p>
            <a:r>
              <a:rPr lang="en-US" sz="2400" dirty="0"/>
              <a:t>Spring Boot 0.0.1+</a:t>
            </a:r>
          </a:p>
          <a:p>
            <a:r>
              <a:rPr lang="en-US" sz="2400" dirty="0"/>
              <a:t>Spring Framework 2.7.0+</a:t>
            </a:r>
          </a:p>
          <a:p>
            <a:r>
              <a:rPr lang="en-US" sz="2400" dirty="0"/>
              <a:t>Maven 4.0</a:t>
            </a:r>
          </a:p>
          <a:p>
            <a:r>
              <a:rPr lang="en-US" sz="2400" dirty="0"/>
              <a:t>Spring Data JPA(Hibernate)</a:t>
            </a:r>
          </a:p>
          <a:p>
            <a:r>
              <a:rPr lang="en-US" sz="2400" dirty="0"/>
              <a:t>MySQL</a:t>
            </a:r>
          </a:p>
          <a:p>
            <a:r>
              <a:rPr lang="en-US" sz="2400" dirty="0"/>
              <a:t>Postman</a:t>
            </a:r>
          </a:p>
          <a:p>
            <a:r>
              <a:rPr lang="en-US" sz="2400" dirty="0"/>
              <a:t>Validation</a:t>
            </a:r>
          </a:p>
        </p:txBody>
      </p:sp>
    </p:spTree>
    <p:extLst>
      <p:ext uri="{BB962C8B-B14F-4D97-AF65-F5344CB8AC3E}">
        <p14:creationId xmlns:p14="http://schemas.microsoft.com/office/powerpoint/2010/main" val="3775893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u="sng" dirty="0">
                <a:solidFill>
                  <a:schemeClr val="tx1"/>
                </a:solidFill>
              </a:rPr>
              <a:t>REQUIRED SPECIFICATIONS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5462711"/>
              </p:ext>
            </p:extLst>
          </p:nvPr>
        </p:nvGraphicFramePr>
        <p:xfrm>
          <a:off x="677863" y="1763713"/>
          <a:ext cx="8720138" cy="2960609"/>
        </p:xfrm>
        <a:graphic>
          <a:graphicData uri="http://schemas.openxmlformats.org/drawingml/2006/table">
            <a:tbl>
              <a:tblPr firstRow="1" bandRow="1">
                <a:tableStyleId>{5C22544A-7EE6-4342-B048-85BDC9FD1C3A}</a:tableStyleId>
              </a:tblPr>
              <a:tblGrid>
                <a:gridCol w="4360069">
                  <a:extLst>
                    <a:ext uri="{9D8B030D-6E8A-4147-A177-3AD203B41FA5}">
                      <a16:colId xmlns:a16="http://schemas.microsoft.com/office/drawing/2014/main" xmlns="" val="20000"/>
                    </a:ext>
                  </a:extLst>
                </a:gridCol>
                <a:gridCol w="4360069">
                  <a:extLst>
                    <a:ext uri="{9D8B030D-6E8A-4147-A177-3AD203B41FA5}">
                      <a16:colId xmlns:a16="http://schemas.microsoft.com/office/drawing/2014/main" xmlns="" val="20001"/>
                    </a:ext>
                  </a:extLst>
                </a:gridCol>
              </a:tblGrid>
              <a:tr h="660838">
                <a:tc>
                  <a:txBody>
                    <a:bodyPr/>
                    <a:lstStyle/>
                    <a:p>
                      <a:r>
                        <a:rPr lang="en-US" sz="2400" dirty="0">
                          <a:solidFill>
                            <a:schemeClr val="tx1"/>
                          </a:solidFill>
                        </a:rPr>
                        <a:t>HARDWARE CONFIGURATION</a:t>
                      </a:r>
                    </a:p>
                  </a:txBody>
                  <a:tcPr/>
                </a:tc>
                <a:tc>
                  <a:txBody>
                    <a:bodyPr/>
                    <a:lstStyle/>
                    <a:p>
                      <a:r>
                        <a:rPr lang="en-US" sz="2400" dirty="0">
                          <a:solidFill>
                            <a:schemeClr val="tx1"/>
                          </a:solidFill>
                        </a:rPr>
                        <a:t>SOFTWARE CONFIGURATION</a:t>
                      </a:r>
                    </a:p>
                  </a:txBody>
                  <a:tcPr/>
                </a:tc>
                <a:extLst>
                  <a:ext uri="{0D108BD9-81ED-4DB2-BD59-A6C34878D82A}">
                    <a16:rowId xmlns:a16="http://schemas.microsoft.com/office/drawing/2014/main" xmlns="" val="10000"/>
                  </a:ext>
                </a:extLst>
              </a:tr>
              <a:tr h="713760">
                <a:tc>
                  <a:txBody>
                    <a:bodyPr/>
                    <a:lstStyle/>
                    <a:p>
                      <a:r>
                        <a:rPr lang="en-US" sz="2000" dirty="0"/>
                        <a:t>   Syste</a:t>
                      </a:r>
                      <a:r>
                        <a:rPr lang="en-US" sz="2000" baseline="0" dirty="0"/>
                        <a:t>m : 64-bit Operating System</a:t>
                      </a:r>
                      <a:endParaRPr lang="en-US" sz="2000" dirty="0"/>
                    </a:p>
                  </a:txBody>
                  <a:tcPr/>
                </a:tc>
                <a:tc>
                  <a:txBody>
                    <a:bodyPr/>
                    <a:lstStyle/>
                    <a:p>
                      <a:r>
                        <a:rPr lang="en-US" sz="2000" dirty="0"/>
                        <a:t>   Software</a:t>
                      </a:r>
                      <a:r>
                        <a:rPr lang="en-US" sz="2000" baseline="0" dirty="0"/>
                        <a:t> IDE : Spring Tool Suite</a:t>
                      </a:r>
                      <a:endParaRPr lang="en-US" sz="2000" dirty="0"/>
                    </a:p>
                  </a:txBody>
                  <a:tcPr/>
                </a:tc>
                <a:extLst>
                  <a:ext uri="{0D108BD9-81ED-4DB2-BD59-A6C34878D82A}">
                    <a16:rowId xmlns:a16="http://schemas.microsoft.com/office/drawing/2014/main" xmlns="" val="10001"/>
                  </a:ext>
                </a:extLst>
              </a:tr>
              <a:tr h="1013285">
                <a:tc>
                  <a:txBody>
                    <a:bodyPr/>
                    <a:lstStyle/>
                    <a:p>
                      <a:r>
                        <a:rPr lang="en-US" sz="2000" dirty="0"/>
                        <a:t>             RAM : 4GB</a:t>
                      </a:r>
                    </a:p>
                    <a:p>
                      <a:r>
                        <a:rPr lang="en-US" sz="2000" dirty="0"/>
                        <a:t>          Hard Disk : 1TB</a:t>
                      </a:r>
                    </a:p>
                  </a:txBody>
                  <a:tcPr/>
                </a:tc>
                <a:tc>
                  <a:txBody>
                    <a:bodyPr/>
                    <a:lstStyle/>
                    <a:p>
                      <a:pPr algn="ctr"/>
                      <a:r>
                        <a:rPr lang="en-US" sz="2000" dirty="0"/>
                        <a:t>Language</a:t>
                      </a:r>
                      <a:r>
                        <a:rPr lang="en-US" sz="2000" baseline="0" dirty="0"/>
                        <a:t> : Java  </a:t>
                      </a:r>
                      <a:endParaRPr lang="en-US" sz="2000" dirty="0"/>
                    </a:p>
                  </a:txBody>
                  <a:tcPr/>
                </a:tc>
                <a:extLst>
                  <a:ext uri="{0D108BD9-81ED-4DB2-BD59-A6C34878D82A}">
                    <a16:rowId xmlns:a16="http://schemas.microsoft.com/office/drawing/2014/main" xmlns="" val="10002"/>
                  </a:ext>
                </a:extLst>
              </a:tr>
              <a:tr h="572726">
                <a:tc>
                  <a:txBody>
                    <a:bodyPr/>
                    <a:lstStyle/>
                    <a:p>
                      <a:r>
                        <a:rPr lang="en-US" sz="2000" dirty="0"/>
                        <a:t>   Operating System : Windows 10</a:t>
                      </a:r>
                    </a:p>
                  </a:txBody>
                  <a:tcPr/>
                </a:tc>
                <a:tc>
                  <a:txBody>
                    <a:bodyPr/>
                    <a:lstStyle/>
                    <a:p>
                      <a:r>
                        <a:rPr lang="en-US" dirty="0"/>
                        <a:t>    </a:t>
                      </a:r>
                      <a:r>
                        <a:rPr lang="en-US" sz="2000" dirty="0"/>
                        <a:t>Back</a:t>
                      </a:r>
                      <a:r>
                        <a:rPr lang="en-US" sz="2000" baseline="0" dirty="0"/>
                        <a:t> End : MySQL Server, Postman</a:t>
                      </a:r>
                      <a:endParaRPr lang="en-US"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446117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u="sng" dirty="0">
                <a:solidFill>
                  <a:schemeClr val="tx1"/>
                </a:solidFill>
              </a:rPr>
              <a:t>SPRING ANNOTATIONS</a:t>
            </a:r>
          </a:p>
        </p:txBody>
      </p:sp>
      <p:sp>
        <p:nvSpPr>
          <p:cNvPr id="3" name="Content Placeholder 2"/>
          <p:cNvSpPr>
            <a:spLocks noGrp="1"/>
          </p:cNvSpPr>
          <p:nvPr>
            <p:ph idx="1"/>
          </p:nvPr>
        </p:nvSpPr>
        <p:spPr>
          <a:xfrm>
            <a:off x="677334" y="1539699"/>
            <a:ext cx="9245599" cy="4962701"/>
          </a:xfrm>
        </p:spPr>
        <p:txBody>
          <a:bodyPr>
            <a:normAutofit lnSpcReduction="10000"/>
          </a:bodyPr>
          <a:lstStyle/>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Entity</a:t>
            </a:r>
            <a:r>
              <a:rPr lang="en-US" sz="2400" dirty="0">
                <a:solidFill>
                  <a:schemeClr val="tx1"/>
                </a:solidFill>
                <a:latin typeface="Times New Roman" panose="02020603050405020304" pitchFamily="18" charset="0"/>
                <a:cs typeface="Times New Roman" panose="02020603050405020304" pitchFamily="18" charset="0"/>
              </a:rPr>
              <a:t> : This annotation specifies that the class is an entity and is mapped to a database table. </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Table</a:t>
            </a:r>
            <a:r>
              <a:rPr lang="en-US" sz="2400" dirty="0">
                <a:solidFill>
                  <a:schemeClr val="tx1"/>
                </a:solidFill>
                <a:latin typeface="Times New Roman" panose="02020603050405020304" pitchFamily="18" charset="0"/>
                <a:cs typeface="Times New Roman" panose="02020603050405020304" pitchFamily="18" charset="0"/>
              </a:rPr>
              <a:t> : The @Table annotation specifies the name of the database table to be used for mapping.</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Id</a:t>
            </a:r>
            <a:r>
              <a:rPr lang="en-US" sz="2400" dirty="0">
                <a:solidFill>
                  <a:schemeClr val="tx1"/>
                </a:solidFill>
                <a:latin typeface="Times New Roman" panose="02020603050405020304" pitchFamily="18" charset="0"/>
                <a:cs typeface="Times New Roman" panose="02020603050405020304" pitchFamily="18" charset="0"/>
              </a:rPr>
              <a:t> : The @Id annotation specifies the primary key of an entity.</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Column</a:t>
            </a:r>
            <a:r>
              <a:rPr lang="en-US" sz="2400" dirty="0">
                <a:solidFill>
                  <a:schemeClr val="tx1"/>
                </a:solidFill>
                <a:latin typeface="Times New Roman" panose="02020603050405020304" pitchFamily="18" charset="0"/>
                <a:cs typeface="Times New Roman" panose="02020603050405020304" pitchFamily="18" charset="0"/>
              </a:rPr>
              <a:t> : @Column annotation is used for adding the column the name in the table of a particular MySQL database.</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Autowired</a:t>
            </a:r>
            <a:r>
              <a:rPr lang="en-US" sz="2400" dirty="0">
                <a:solidFill>
                  <a:schemeClr val="tx1"/>
                </a:solidFill>
                <a:latin typeface="Times New Roman" panose="02020603050405020304" pitchFamily="18" charset="0"/>
                <a:cs typeface="Times New Roman" panose="02020603050405020304" pitchFamily="18" charset="0"/>
              </a:rPr>
              <a:t> : The annotation @Autowired in spring boot is used to auto-wire a bean into another bean.</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Service</a:t>
            </a:r>
            <a:r>
              <a:rPr lang="en-US" sz="2400" dirty="0">
                <a:solidFill>
                  <a:schemeClr val="tx1"/>
                </a:solidFill>
                <a:latin typeface="Times New Roman" panose="02020603050405020304" pitchFamily="18" charset="0"/>
                <a:cs typeface="Times New Roman" panose="02020603050405020304" pitchFamily="18" charset="0"/>
              </a:rPr>
              <a:t> : It is used to mark the class as a service provider. @Service annotation is used with classes that provide some business functionalities.</a:t>
            </a:r>
          </a:p>
          <a:p>
            <a:endParaRPr lang="en-US" sz="2400" dirty="0"/>
          </a:p>
        </p:txBody>
      </p:sp>
    </p:spTree>
    <p:extLst>
      <p:ext uri="{BB962C8B-B14F-4D97-AF65-F5344CB8AC3E}">
        <p14:creationId xmlns:p14="http://schemas.microsoft.com/office/powerpoint/2010/main" val="161935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6667" y="575734"/>
            <a:ext cx="8297333" cy="5262979"/>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Repository</a:t>
            </a:r>
            <a:r>
              <a:rPr lang="en-US" sz="2400" dirty="0">
                <a:latin typeface="Times New Roman" panose="02020603050405020304" pitchFamily="18" charset="0"/>
                <a:cs typeface="Times New Roman" panose="02020603050405020304" pitchFamily="18" charset="0"/>
              </a:rPr>
              <a:t> : This annotation is used to indicate that the class provides the mechanism for storage, retrieval, update, delete and search operation on objects.</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RestController</a:t>
            </a:r>
            <a:r>
              <a:rPr lang="en-US" sz="2400" dirty="0">
                <a:latin typeface="Times New Roman" panose="02020603050405020304" pitchFamily="18" charset="0"/>
                <a:cs typeface="Times New Roman" panose="02020603050405020304" pitchFamily="18" charset="0"/>
              </a:rPr>
              <a:t> : The @RestController is used at the class level and allows the class to handle the requests made by the client.</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RequestMapping</a:t>
            </a:r>
            <a:r>
              <a:rPr lang="en-US" sz="2400" dirty="0">
                <a:latin typeface="Times New Roman" panose="02020603050405020304" pitchFamily="18" charset="0"/>
                <a:cs typeface="Times New Roman" panose="02020603050405020304" pitchFamily="18" charset="0"/>
              </a:rPr>
              <a:t> : It is used to map the web requests. It has many optional elements like consumes, header, method, name, params, path, produces, and value. We use it with the class as well as the method.</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GetMapping</a:t>
            </a:r>
            <a:r>
              <a:rPr lang="en-US" sz="2400" dirty="0">
                <a:latin typeface="Times New Roman" panose="02020603050405020304" pitchFamily="18" charset="0"/>
                <a:cs typeface="Times New Roman" panose="02020603050405020304" pitchFamily="18" charset="0"/>
              </a:rPr>
              <a:t> :   It is used to retrieve/fetch the data.</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PostMapping</a:t>
            </a:r>
            <a:r>
              <a:rPr lang="en-US" sz="2400" dirty="0">
                <a:latin typeface="Times New Roman" panose="02020603050405020304" pitchFamily="18" charset="0"/>
                <a:cs typeface="Times New Roman" panose="02020603050405020304" pitchFamily="18" charset="0"/>
              </a:rPr>
              <a:t>  :  It is used to create new resource.</a:t>
            </a:r>
          </a:p>
          <a:p>
            <a:pPr marL="342900" indent="-342900" algn="jus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@PutMapping </a:t>
            </a:r>
            <a:r>
              <a:rPr lang="en-IN" sz="2400" dirty="0">
                <a:latin typeface="Times New Roman" panose="02020603050405020304" pitchFamily="18" charset="0"/>
                <a:cs typeface="Times New Roman" panose="02020603050405020304" pitchFamily="18" charset="0"/>
              </a:rPr>
              <a:t>:  It is used to update/replace the data.</a:t>
            </a:r>
          </a:p>
          <a:p>
            <a:pPr marL="342900" indent="-342900" algn="jus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@DeleteMapping </a:t>
            </a:r>
            <a:r>
              <a:rPr lang="en-IN" sz="2400" dirty="0">
                <a:latin typeface="Times New Roman" panose="02020603050405020304" pitchFamily="18" charset="0"/>
                <a:cs typeface="Times New Roman" panose="02020603050405020304" pitchFamily="18" charset="0"/>
              </a:rPr>
              <a:t>: It is used to delete the existing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309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1647</TotalTime>
  <Words>455</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Times New Roman</vt:lpstr>
      <vt:lpstr>Trebuchet MS</vt:lpstr>
      <vt:lpstr>Wingdings</vt:lpstr>
      <vt:lpstr>Wingdings 3</vt:lpstr>
      <vt:lpstr>Facet</vt:lpstr>
      <vt:lpstr>`</vt:lpstr>
      <vt:lpstr>PowerPoint Presentation</vt:lpstr>
      <vt:lpstr>                      INTRODUCTION</vt:lpstr>
      <vt:lpstr>                PROJECT OBJECTIVE</vt:lpstr>
      <vt:lpstr>                ONLINE MART BENEFITS</vt:lpstr>
      <vt:lpstr>                    TECHNOLOGIES USED</vt:lpstr>
      <vt:lpstr>               REQUIRED SPECIFICATIONS</vt:lpstr>
      <vt:lpstr>                SPRING ANNOTATIONS</vt:lpstr>
      <vt:lpstr>PowerPoint Presentation</vt:lpstr>
      <vt:lpstr>               VALIDATION ANNOTATIONS</vt:lpstr>
      <vt:lpstr>Use Case Diagram: </vt:lpstr>
      <vt:lpstr>PowerPoint Presentation</vt:lpstr>
      <vt:lpstr>Sequence Diagram: </vt:lpstr>
      <vt:lpstr>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 Rapaka</dc:creator>
  <cp:lastModifiedBy>Amar Rapaka</cp:lastModifiedBy>
  <cp:revision>41</cp:revision>
  <dcterms:created xsi:type="dcterms:W3CDTF">2022-09-19T09:56:33Z</dcterms:created>
  <dcterms:modified xsi:type="dcterms:W3CDTF">2022-09-22T07:35:25Z</dcterms:modified>
</cp:coreProperties>
</file>