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9" r:id="rId4"/>
    <p:sldId id="270" r:id="rId5"/>
    <p:sldId id="271" r:id="rId6"/>
    <p:sldId id="312" r:id="rId7"/>
    <p:sldId id="313" r:id="rId8"/>
    <p:sldId id="272" r:id="rId9"/>
    <p:sldId id="304" r:id="rId10"/>
    <p:sldId id="273" r:id="rId11"/>
    <p:sldId id="286" r:id="rId12"/>
    <p:sldId id="274" r:id="rId13"/>
    <p:sldId id="305" r:id="rId14"/>
    <p:sldId id="315" r:id="rId15"/>
    <p:sldId id="294" r:id="rId16"/>
    <p:sldId id="306" r:id="rId17"/>
    <p:sldId id="307" r:id="rId18"/>
    <p:sldId id="308" r:id="rId19"/>
    <p:sldId id="309" r:id="rId20"/>
    <p:sldId id="310" r:id="rId21"/>
    <p:sldId id="311"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82" d="100"/>
          <a:sy n="82" d="100"/>
        </p:scale>
        <p:origin x="691"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2923877"/>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 Data Analyst Virtual Internship</a:t>
            </a:r>
          </a:p>
          <a:p>
            <a:endParaRPr lang="en-GB" sz="4000" dirty="0">
              <a:solidFill>
                <a:schemeClr val="accent2"/>
              </a:solidFill>
              <a:latin typeface="Arial Black" panose="020B0A04020102020204" pitchFamily="34" charset="0"/>
            </a:endParaRPr>
          </a:p>
          <a:p>
            <a:r>
              <a:rPr lang="en-GB" sz="3200" dirty="0">
                <a:solidFill>
                  <a:schemeClr val="accent2"/>
                </a:solidFill>
                <a:latin typeface="Arial Black" panose="020B0A04020102020204" pitchFamily="34" charset="0"/>
              </a:rPr>
              <a:t>Submitted by : Anitha Venkatachalam</a:t>
            </a:r>
          </a:p>
          <a:p>
            <a:r>
              <a:rPr lang="en-GB" sz="3200" dirty="0">
                <a:solidFill>
                  <a:schemeClr val="accent2"/>
                </a:solidFill>
                <a:latin typeface="Arial Black" panose="020B0A04020102020204" pitchFamily="34" charset="0"/>
              </a:rPr>
              <a:t>Date:10/11/2022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D2E9-D68B-4BDB-B1F7-81AFC69F07AC}"/>
              </a:ext>
            </a:extLst>
          </p:cNvPr>
          <p:cNvSpPr>
            <a:spLocks noGrp="1"/>
          </p:cNvSpPr>
          <p:nvPr>
            <p:ph type="title"/>
          </p:nvPr>
        </p:nvSpPr>
        <p:spPr>
          <a:xfrm>
            <a:off x="838200" y="365125"/>
            <a:ext cx="10515600" cy="900967"/>
          </a:xfrm>
        </p:spPr>
        <p:txBody>
          <a:bodyPr>
            <a:normAutofit fontScale="90000"/>
          </a:bodyPr>
          <a:lstStyle/>
          <a:p>
            <a:r>
              <a:rPr lang="en-GB" b="1" dirty="0">
                <a:solidFill>
                  <a:schemeClr val="accent2"/>
                </a:solidFill>
                <a:latin typeface="Arial Black" panose="020B0A04020102020204" pitchFamily="34" charset="0"/>
              </a:rPr>
              <a:t>Distribution of Price Charged for both Cabs:</a:t>
            </a:r>
            <a:endParaRPr lang="en-GB" dirty="0"/>
          </a:p>
        </p:txBody>
      </p:sp>
      <p:sp>
        <p:nvSpPr>
          <p:cNvPr id="5" name="TextBox 4">
            <a:extLst>
              <a:ext uri="{FF2B5EF4-FFF2-40B4-BE49-F238E27FC236}">
                <a16:creationId xmlns:a16="http://schemas.microsoft.com/office/drawing/2014/main" id="{E0D111FA-AC6B-4DB0-AF6C-CFDB09925CFB}"/>
              </a:ext>
            </a:extLst>
          </p:cNvPr>
          <p:cNvSpPr txBox="1"/>
          <p:nvPr/>
        </p:nvSpPr>
        <p:spPr>
          <a:xfrm>
            <a:off x="998806" y="5657671"/>
            <a:ext cx="11193194" cy="1200329"/>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Price Charge range for Yellow cab is more than the Pink cab.</a:t>
            </a:r>
          </a:p>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The outliers are due to use of high-end cars.</a:t>
            </a:r>
          </a:p>
        </p:txBody>
      </p:sp>
      <p:pic>
        <p:nvPicPr>
          <p:cNvPr id="4098" name="Picture 2">
            <a:extLst>
              <a:ext uri="{FF2B5EF4-FFF2-40B4-BE49-F238E27FC236}">
                <a16:creationId xmlns:a16="http://schemas.microsoft.com/office/drawing/2014/main" id="{36DBECFF-B86C-4B41-B574-5BE876DE7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474236"/>
            <a:ext cx="11742737" cy="402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91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Arial Black" panose="020B0A04020102020204" pitchFamily="34" charset="0"/>
              </a:rPr>
              <a:t>Travel Frequency for cost of trip:</a:t>
            </a:r>
          </a:p>
        </p:txBody>
      </p:sp>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Yellow Cab has higher cost of trip compared to </a:t>
            </a:r>
          </a:p>
          <a:p>
            <a:r>
              <a:rPr lang="en-GB" sz="2400" dirty="0">
                <a:solidFill>
                  <a:schemeClr val="accent2"/>
                </a:solidFill>
                <a:latin typeface="Arial Black" panose="020B0A04020102020204" pitchFamily="34" charset="0"/>
              </a:rPr>
              <a:t> Pink Cab .</a:t>
            </a:r>
          </a:p>
        </p:txBody>
      </p:sp>
      <p:pic>
        <p:nvPicPr>
          <p:cNvPr id="5122" name="Picture 2">
            <a:extLst>
              <a:ext uri="{FF2B5EF4-FFF2-40B4-BE49-F238E27FC236}">
                <a16:creationId xmlns:a16="http://schemas.microsoft.com/office/drawing/2014/main" id="{86D34575-DD6A-4AFB-82BD-6FFD8A3262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2" y="671803"/>
            <a:ext cx="10239375" cy="4858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70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Average Age per users: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35  Average age of female and male who use cab service.</a:t>
            </a:r>
          </a:p>
        </p:txBody>
      </p:sp>
      <p:pic>
        <p:nvPicPr>
          <p:cNvPr id="6146" name="Picture 2">
            <a:extLst>
              <a:ext uri="{FF2B5EF4-FFF2-40B4-BE49-F238E27FC236}">
                <a16:creationId xmlns:a16="http://schemas.microsoft.com/office/drawing/2014/main" id="{6E549F47-5240-4E18-9281-646DC9DB0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690688"/>
            <a:ext cx="11626850" cy="4056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97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Arial Black" panose="020B0A04020102020204" pitchFamily="34" charset="0"/>
              </a:rPr>
              <a:t>Average Income of Users:</a:t>
            </a:r>
          </a:p>
        </p:txBody>
      </p:sp>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830997"/>
          </a:xfrm>
          <a:prstGeom prst="rect">
            <a:avLst/>
          </a:prstGeom>
          <a:noFill/>
        </p:spPr>
        <p:txBody>
          <a:bodyPr wrap="square">
            <a:spAutoFit/>
          </a:bodyPr>
          <a:lstStyle/>
          <a:p>
            <a:pPr marL="342900" indent="-342900">
              <a:buFont typeface="Wingdings" panose="05000000000000000000" pitchFamily="2" charset="2"/>
              <a:buChar char="q"/>
            </a:pPr>
            <a:r>
              <a:rPr lang="en-GB" sz="2400" dirty="0">
                <a:solidFill>
                  <a:schemeClr val="accent2"/>
                </a:solidFill>
                <a:latin typeface="Arial Black" panose="020B0A04020102020204" pitchFamily="34" charset="0"/>
              </a:rPr>
              <a:t>From the graph it shows Average income is around $15000 who use cab service.</a:t>
            </a:r>
          </a:p>
        </p:txBody>
      </p:sp>
      <p:pic>
        <p:nvPicPr>
          <p:cNvPr id="7172" name="Picture 4">
            <a:extLst>
              <a:ext uri="{FF2B5EF4-FFF2-40B4-BE49-F238E27FC236}">
                <a16:creationId xmlns:a16="http://schemas.microsoft.com/office/drawing/2014/main" id="{D2F76FFE-0FF8-465D-9667-871569421E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0" y="1315616"/>
            <a:ext cx="11796713" cy="435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3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632CA6-113B-039B-FA01-B33E90A2C77E}"/>
              </a:ext>
            </a:extLst>
          </p:cNvPr>
          <p:cNvSpPr>
            <a:spLocks noGrp="1"/>
          </p:cNvSpPr>
          <p:nvPr>
            <p:ph type="title"/>
          </p:nvPr>
        </p:nvSpPr>
        <p:spPr/>
        <p:txBody>
          <a:bodyPr/>
          <a:lstStyle/>
          <a:p>
            <a:pPr algn="ctr"/>
            <a:r>
              <a:rPr lang="en-GB" dirty="0">
                <a:solidFill>
                  <a:schemeClr val="accent2"/>
                </a:solidFill>
                <a:latin typeface="Arial Black" panose="020B0A04020102020204" pitchFamily="34" charset="0"/>
              </a:rPr>
              <a:t>EDA Summary</a:t>
            </a:r>
            <a:r>
              <a:rPr lang="en-GB" sz="4400" dirty="0">
                <a:solidFill>
                  <a:schemeClr val="accent2"/>
                </a:solidFill>
                <a:latin typeface="Arial Black" panose="020B0A04020102020204" pitchFamily="34" charset="0"/>
              </a:rPr>
              <a:t>:</a:t>
            </a:r>
            <a:endParaRPr lang="en-CA" b="1" dirty="0">
              <a:ln w="22225">
                <a:solidFill>
                  <a:schemeClr val="accent2"/>
                </a:solidFill>
                <a:prstDash val="solid"/>
              </a:ln>
              <a:solidFill>
                <a:schemeClr val="accent2">
                  <a:lumMod val="40000"/>
                  <a:lumOff val="60000"/>
                </a:schemeClr>
              </a:solidFill>
            </a:endParaRPr>
          </a:p>
        </p:txBody>
      </p:sp>
      <p:sp>
        <p:nvSpPr>
          <p:cNvPr id="5" name="Content Placeholder 4">
            <a:extLst>
              <a:ext uri="{FF2B5EF4-FFF2-40B4-BE49-F238E27FC236}">
                <a16:creationId xmlns:a16="http://schemas.microsoft.com/office/drawing/2014/main" id="{E3D9DC58-0504-773F-5D68-F0E21769905A}"/>
              </a:ext>
            </a:extLst>
          </p:cNvPr>
          <p:cNvSpPr>
            <a:spLocks noGrp="1"/>
          </p:cNvSpPr>
          <p:nvPr>
            <p:ph sz="half" idx="2"/>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GB" sz="2400" b="1" dirty="0">
                <a:ln/>
                <a:solidFill>
                  <a:schemeClr val="accent3"/>
                </a:solidFill>
                <a:latin typeface="Arial Black" panose="020B0A04020102020204" pitchFamily="34" charset="0"/>
              </a:rPr>
              <a:t>Rides are in the range of approximately 2 to 48 KM.</a:t>
            </a:r>
          </a:p>
          <a:p>
            <a:r>
              <a:rPr lang="en-GB" sz="2400" b="1" dirty="0">
                <a:ln/>
                <a:solidFill>
                  <a:schemeClr val="accent3"/>
                </a:solidFill>
                <a:latin typeface="Arial Black" panose="020B0A04020102020204" pitchFamily="34" charset="0"/>
              </a:rPr>
              <a:t>Price Charge range from 150 to 450 dollars.</a:t>
            </a:r>
          </a:p>
          <a:p>
            <a:r>
              <a:rPr lang="en-GB" sz="2400" b="1" dirty="0">
                <a:ln/>
                <a:solidFill>
                  <a:schemeClr val="accent3"/>
                </a:solidFill>
                <a:latin typeface="Arial Black" panose="020B0A04020102020204" pitchFamily="34" charset="0"/>
              </a:rPr>
              <a:t>The pink has 23.6% of users.</a:t>
            </a:r>
          </a:p>
          <a:p>
            <a:r>
              <a:rPr lang="en-GB" sz="2400" b="1" dirty="0">
                <a:ln/>
                <a:solidFill>
                  <a:schemeClr val="accent3"/>
                </a:solidFill>
                <a:latin typeface="Arial Black" panose="020B0A04020102020204" pitchFamily="34" charset="0"/>
              </a:rPr>
              <a:t>The maximum cost of Trip around 250 dollars.</a:t>
            </a:r>
          </a:p>
          <a:p>
            <a:endParaRPr lang="en-CA" sz="1200" b="1" dirty="0">
              <a:ln/>
              <a:solidFill>
                <a:schemeClr val="accent3"/>
              </a:solidFill>
            </a:endParaRPr>
          </a:p>
        </p:txBody>
      </p:sp>
      <p:sp>
        <p:nvSpPr>
          <p:cNvPr id="7" name="Content Placeholder 6">
            <a:extLst>
              <a:ext uri="{FF2B5EF4-FFF2-40B4-BE49-F238E27FC236}">
                <a16:creationId xmlns:a16="http://schemas.microsoft.com/office/drawing/2014/main" id="{BE5153B2-486B-B1B7-2FD6-10F4A90E045F}"/>
              </a:ext>
            </a:extLst>
          </p:cNvPr>
          <p:cNvSpPr>
            <a:spLocks noGrp="1"/>
          </p:cNvSpPr>
          <p:nvPr>
            <p:ph sz="quarter" idx="4"/>
          </p:nvPr>
        </p:nvSpPr>
        <p:spPr>
          <a:xfrm>
            <a:off x="6172200" y="2534571"/>
            <a:ext cx="5183188" cy="368458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GB" sz="2400" b="1" dirty="0">
                <a:ln/>
                <a:solidFill>
                  <a:schemeClr val="accent3"/>
                </a:solidFill>
                <a:latin typeface="Arial Black" panose="020B0A04020102020204" pitchFamily="34" charset="0"/>
              </a:rPr>
              <a:t>Rides are in the range of approximately 2 to 48 KM.</a:t>
            </a:r>
          </a:p>
          <a:p>
            <a:r>
              <a:rPr lang="en-GB" sz="2400" b="1" dirty="0">
                <a:ln/>
                <a:solidFill>
                  <a:schemeClr val="accent3"/>
                </a:solidFill>
                <a:latin typeface="Arial Black" panose="020B0A04020102020204" pitchFamily="34" charset="0"/>
              </a:rPr>
              <a:t>Price Charge range from 250 to 600 dollars.</a:t>
            </a:r>
          </a:p>
          <a:p>
            <a:r>
              <a:rPr lang="en-GB" sz="2400" b="1" dirty="0">
                <a:ln/>
                <a:solidFill>
                  <a:schemeClr val="accent3"/>
                </a:solidFill>
                <a:latin typeface="Arial Black" panose="020B0A04020102020204" pitchFamily="34" charset="0"/>
              </a:rPr>
              <a:t>The pink has 76.4% of users.</a:t>
            </a:r>
          </a:p>
          <a:p>
            <a:r>
              <a:rPr lang="en-GB" sz="2400" b="1" dirty="0">
                <a:ln/>
                <a:solidFill>
                  <a:schemeClr val="accent3"/>
                </a:solidFill>
                <a:latin typeface="Arial Black" panose="020B0A04020102020204" pitchFamily="34" charset="0"/>
              </a:rPr>
              <a:t>The maximum cost of Trip around 300dollars.</a:t>
            </a:r>
          </a:p>
          <a:p>
            <a:endParaRPr lang="en-CA" b="1" dirty="0">
              <a:ln/>
              <a:solidFill>
                <a:schemeClr val="accent3"/>
              </a:solidFill>
            </a:endParaRPr>
          </a:p>
        </p:txBody>
      </p:sp>
      <p:pic>
        <p:nvPicPr>
          <p:cNvPr id="8" name="Picture 7">
            <a:extLst>
              <a:ext uri="{FF2B5EF4-FFF2-40B4-BE49-F238E27FC236}">
                <a16:creationId xmlns:a16="http://schemas.microsoft.com/office/drawing/2014/main" id="{972ADF43-22FF-0EBD-DFB7-D8319F472430}"/>
              </a:ext>
            </a:extLst>
          </p:cNvPr>
          <p:cNvPicPr>
            <a:picLocks noChangeAspect="1"/>
          </p:cNvPicPr>
          <p:nvPr/>
        </p:nvPicPr>
        <p:blipFill>
          <a:blip r:embed="rId2"/>
          <a:stretch>
            <a:fillRect/>
          </a:stretch>
        </p:blipFill>
        <p:spPr>
          <a:xfrm>
            <a:off x="1828800" y="1690688"/>
            <a:ext cx="2163097" cy="604685"/>
          </a:xfrm>
          <a:prstGeom prst="rect">
            <a:avLst/>
          </a:prstGeom>
        </p:spPr>
      </p:pic>
      <p:pic>
        <p:nvPicPr>
          <p:cNvPr id="9" name="Picture 8">
            <a:extLst>
              <a:ext uri="{FF2B5EF4-FFF2-40B4-BE49-F238E27FC236}">
                <a16:creationId xmlns:a16="http://schemas.microsoft.com/office/drawing/2014/main" id="{1A15CA8F-432E-7F61-A438-6DA29634769B}"/>
              </a:ext>
            </a:extLst>
          </p:cNvPr>
          <p:cNvPicPr>
            <a:picLocks noChangeAspect="1"/>
          </p:cNvPicPr>
          <p:nvPr/>
        </p:nvPicPr>
        <p:blipFill>
          <a:blip r:embed="rId3"/>
          <a:stretch>
            <a:fillRect/>
          </a:stretch>
        </p:blipFill>
        <p:spPr>
          <a:xfrm>
            <a:off x="7285704" y="1543665"/>
            <a:ext cx="2517058" cy="751707"/>
          </a:xfrm>
          <a:prstGeom prst="rect">
            <a:avLst/>
          </a:prstGeom>
        </p:spPr>
      </p:pic>
    </p:spTree>
    <p:extLst>
      <p:ext uri="{BB962C8B-B14F-4D97-AF65-F5344CB8AC3E}">
        <p14:creationId xmlns:p14="http://schemas.microsoft.com/office/powerpoint/2010/main" val="3373468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3" y="2368620"/>
            <a:ext cx="6098344" cy="769441"/>
          </a:xfrm>
          <a:prstGeom prst="rect">
            <a:avLst/>
          </a:prstGeom>
          <a:noFill/>
        </p:spPr>
        <p:txBody>
          <a:bodyPr wrap="square">
            <a:spAutoFit/>
          </a:bodyPr>
          <a:lstStyle/>
          <a:p>
            <a:r>
              <a:rPr lang="en-GB" sz="4400" dirty="0">
                <a:solidFill>
                  <a:schemeClr val="accent2"/>
                </a:solidFill>
                <a:latin typeface="Arial Black" panose="020B0A04020102020204" pitchFamily="34" charset="0"/>
              </a:rPr>
              <a:t>Hypothesis Testing</a:t>
            </a:r>
          </a:p>
        </p:txBody>
      </p:sp>
    </p:spTree>
    <p:extLst>
      <p:ext uri="{BB962C8B-B14F-4D97-AF65-F5344CB8AC3E}">
        <p14:creationId xmlns:p14="http://schemas.microsoft.com/office/powerpoint/2010/main" val="14159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AC67-E31E-4AA5-AE09-041F22EFED1F}"/>
              </a:ext>
            </a:extLst>
          </p:cNvPr>
          <p:cNvSpPr>
            <a:spLocks noGrp="1"/>
          </p:cNvSpPr>
          <p:nvPr>
            <p:ph type="title"/>
          </p:nvPr>
        </p:nvSpPr>
        <p:spPr>
          <a:xfrm>
            <a:off x="838200" y="149291"/>
            <a:ext cx="10515600" cy="1541398"/>
          </a:xfrm>
        </p:spPr>
        <p:txBody>
          <a:bodyPr>
            <a:normAutofit fontScale="90000"/>
          </a:bodyPr>
          <a:lstStyle/>
          <a:p>
            <a:r>
              <a:rPr lang="en-US" b="1" dirty="0">
                <a:solidFill>
                  <a:schemeClr val="accent2"/>
                </a:solidFill>
              </a:rPr>
              <a:t>Hypothesis 1</a:t>
            </a:r>
            <a:r>
              <a:rPr lang="en-US" b="1" dirty="0"/>
              <a:t>: There is no difference gender in pink cab</a:t>
            </a:r>
            <a:br>
              <a:rPr lang="en-US" b="1" dirty="0"/>
            </a:br>
            <a:endParaRPr lang="en-US" b="1" dirty="0"/>
          </a:p>
        </p:txBody>
      </p:sp>
      <p:sp>
        <p:nvSpPr>
          <p:cNvPr id="4" name="Content Placeholder 3">
            <a:extLst>
              <a:ext uri="{FF2B5EF4-FFF2-40B4-BE49-F238E27FC236}">
                <a16:creationId xmlns:a16="http://schemas.microsoft.com/office/drawing/2014/main" id="{0D263B76-84A7-4AB0-AEC5-D47CAE0C3A56}"/>
              </a:ext>
            </a:extLst>
          </p:cNvPr>
          <p:cNvSpPr>
            <a:spLocks noGrp="1"/>
          </p:cNvSpPr>
          <p:nvPr>
            <p:ph idx="1"/>
          </p:nvPr>
        </p:nvSpPr>
        <p:spPr/>
        <p:txBody>
          <a:bodyPr/>
          <a:lstStyle/>
          <a:p>
            <a:r>
              <a:rPr lang="en-US" dirty="0"/>
              <a:t>Pink cab: We accept null hypothesis that  there is no difference regarding gender for pink cab</a:t>
            </a:r>
          </a:p>
          <a:p>
            <a:endParaRPr lang="en-US" dirty="0"/>
          </a:p>
          <a:p>
            <a:r>
              <a:rPr lang="en-US" b="1" dirty="0"/>
              <a:t>Pink Cab Result:</a:t>
            </a:r>
          </a:p>
          <a:p>
            <a:r>
              <a:rPr lang="en-US" dirty="0"/>
              <a:t>47231 37480</a:t>
            </a:r>
          </a:p>
          <a:p>
            <a:r>
              <a:rPr lang="en-US" dirty="0"/>
              <a:t>P value is  0.11515305900425798</a:t>
            </a:r>
          </a:p>
          <a:p>
            <a:r>
              <a:rPr lang="en-US" dirty="0"/>
              <a:t>We accept null hypothesis that there is no difference regarding gender for Pink Cab</a:t>
            </a:r>
          </a:p>
        </p:txBody>
      </p:sp>
    </p:spTree>
    <p:extLst>
      <p:ext uri="{BB962C8B-B14F-4D97-AF65-F5344CB8AC3E}">
        <p14:creationId xmlns:p14="http://schemas.microsoft.com/office/powerpoint/2010/main" val="1542907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85A2E-D8CB-43D7-A946-C753D4F5FC4A}"/>
              </a:ext>
            </a:extLst>
          </p:cNvPr>
          <p:cNvSpPr>
            <a:spLocks noGrp="1"/>
          </p:cNvSpPr>
          <p:nvPr>
            <p:ph type="title"/>
          </p:nvPr>
        </p:nvSpPr>
        <p:spPr/>
        <p:txBody>
          <a:bodyPr/>
          <a:lstStyle/>
          <a:p>
            <a:r>
              <a:rPr lang="en-US" b="1" dirty="0">
                <a:solidFill>
                  <a:schemeClr val="accent2"/>
                </a:solidFill>
              </a:rPr>
              <a:t>Hypothesis 2:</a:t>
            </a:r>
            <a:r>
              <a:rPr lang="en-US" b="1" dirty="0"/>
              <a:t> There is difference gender in yellow cab</a:t>
            </a:r>
            <a:endParaRPr lang="en-US" dirty="0"/>
          </a:p>
        </p:txBody>
      </p:sp>
      <p:sp>
        <p:nvSpPr>
          <p:cNvPr id="3" name="Content Placeholder 2">
            <a:extLst>
              <a:ext uri="{FF2B5EF4-FFF2-40B4-BE49-F238E27FC236}">
                <a16:creationId xmlns:a16="http://schemas.microsoft.com/office/drawing/2014/main" id="{81A3FE42-843C-44E7-911D-E366A390BFD1}"/>
              </a:ext>
            </a:extLst>
          </p:cNvPr>
          <p:cNvSpPr>
            <a:spLocks noGrp="1"/>
          </p:cNvSpPr>
          <p:nvPr>
            <p:ph idx="1"/>
          </p:nvPr>
        </p:nvSpPr>
        <p:spPr/>
        <p:txBody>
          <a:bodyPr/>
          <a:lstStyle/>
          <a:p>
            <a:r>
              <a:rPr lang="en-US" dirty="0"/>
              <a:t>Yellow Cab : We accept alternative hypothesis that  there is a difference regarding gender for yellow cab</a:t>
            </a:r>
          </a:p>
          <a:p>
            <a:r>
              <a:rPr lang="en-US" b="1" dirty="0"/>
              <a:t>Yellow cab Result:</a:t>
            </a:r>
          </a:p>
          <a:p>
            <a:r>
              <a:rPr lang="en-US" dirty="0"/>
              <a:t>158681 116000</a:t>
            </a:r>
          </a:p>
          <a:p>
            <a:r>
              <a:rPr lang="en-US" dirty="0"/>
              <a:t>P value is  6.060473042494144e-25</a:t>
            </a:r>
          </a:p>
          <a:p>
            <a:r>
              <a:rPr lang="en-US" dirty="0"/>
              <a:t>We accept alternative hypothesis that there is a difference regarding gender for Yellow Cab</a:t>
            </a:r>
          </a:p>
          <a:p>
            <a:endParaRPr lang="en-US" b="1" dirty="0"/>
          </a:p>
          <a:p>
            <a:endParaRPr lang="en-US" dirty="0"/>
          </a:p>
        </p:txBody>
      </p:sp>
    </p:spTree>
    <p:extLst>
      <p:ext uri="{BB962C8B-B14F-4D97-AF65-F5344CB8AC3E}">
        <p14:creationId xmlns:p14="http://schemas.microsoft.com/office/powerpoint/2010/main" val="386407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51B7-BA2F-41D5-95EB-4E6FD14B57B7}"/>
              </a:ext>
            </a:extLst>
          </p:cNvPr>
          <p:cNvSpPr>
            <a:spLocks noGrp="1"/>
          </p:cNvSpPr>
          <p:nvPr>
            <p:ph type="title"/>
          </p:nvPr>
        </p:nvSpPr>
        <p:spPr/>
        <p:txBody>
          <a:bodyPr/>
          <a:lstStyle/>
          <a:p>
            <a:r>
              <a:rPr lang="en-US" b="1" dirty="0">
                <a:solidFill>
                  <a:schemeClr val="accent2"/>
                </a:solidFill>
              </a:rPr>
              <a:t>Hypothesis 3: </a:t>
            </a:r>
            <a:r>
              <a:rPr lang="en-US" b="1" dirty="0"/>
              <a:t>There is no difference regarding age for pink cab</a:t>
            </a:r>
            <a:endParaRPr lang="en-US" dirty="0"/>
          </a:p>
        </p:txBody>
      </p:sp>
      <p:sp>
        <p:nvSpPr>
          <p:cNvPr id="3" name="Content Placeholder 2">
            <a:extLst>
              <a:ext uri="{FF2B5EF4-FFF2-40B4-BE49-F238E27FC236}">
                <a16:creationId xmlns:a16="http://schemas.microsoft.com/office/drawing/2014/main" id="{F4FE0110-CDBC-4B09-B010-84F9B0E1B4C3}"/>
              </a:ext>
            </a:extLst>
          </p:cNvPr>
          <p:cNvSpPr>
            <a:spLocks noGrp="1"/>
          </p:cNvSpPr>
          <p:nvPr>
            <p:ph idx="1"/>
          </p:nvPr>
        </p:nvSpPr>
        <p:spPr/>
        <p:txBody>
          <a:bodyPr/>
          <a:lstStyle/>
          <a:p>
            <a:r>
              <a:rPr lang="en-US" dirty="0"/>
              <a:t>Pink cab: We accept null hypothesis  that there is no difference regarding age for Pink Cab</a:t>
            </a:r>
          </a:p>
          <a:p>
            <a:r>
              <a:rPr lang="en-US" b="1" dirty="0"/>
              <a:t>Pink Cab:</a:t>
            </a:r>
          </a:p>
          <a:p>
            <a:r>
              <a:rPr lang="en-US" dirty="0"/>
              <a:t>75629 9894</a:t>
            </a:r>
          </a:p>
          <a:p>
            <a:r>
              <a:rPr lang="en-US" dirty="0"/>
              <a:t>P value is  0.6363803611221691</a:t>
            </a:r>
          </a:p>
          <a:p>
            <a:r>
              <a:rPr lang="en-US" dirty="0"/>
              <a:t>We accept null hypothesis  that there is no difference regarding age for Pink Cab</a:t>
            </a:r>
          </a:p>
        </p:txBody>
      </p:sp>
    </p:spTree>
    <p:extLst>
      <p:ext uri="{BB962C8B-B14F-4D97-AF65-F5344CB8AC3E}">
        <p14:creationId xmlns:p14="http://schemas.microsoft.com/office/powerpoint/2010/main" val="75520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1D07A-0482-4C81-8F27-4E539C50F149}"/>
              </a:ext>
            </a:extLst>
          </p:cNvPr>
          <p:cNvSpPr>
            <a:spLocks noGrp="1"/>
          </p:cNvSpPr>
          <p:nvPr>
            <p:ph type="title"/>
          </p:nvPr>
        </p:nvSpPr>
        <p:spPr/>
        <p:txBody>
          <a:bodyPr>
            <a:normAutofit/>
          </a:bodyPr>
          <a:lstStyle/>
          <a:p>
            <a:r>
              <a:rPr lang="en-US" b="1" dirty="0">
                <a:solidFill>
                  <a:schemeClr val="accent2"/>
                </a:solidFill>
              </a:rPr>
              <a:t>Hypothesis 4:</a:t>
            </a:r>
            <a:r>
              <a:rPr lang="en-US" b="1" dirty="0"/>
              <a:t>There is  difference regarding age for yellow Cab</a:t>
            </a:r>
          </a:p>
        </p:txBody>
      </p:sp>
      <p:sp>
        <p:nvSpPr>
          <p:cNvPr id="3" name="Content Placeholder 2">
            <a:extLst>
              <a:ext uri="{FF2B5EF4-FFF2-40B4-BE49-F238E27FC236}">
                <a16:creationId xmlns:a16="http://schemas.microsoft.com/office/drawing/2014/main" id="{104B8B76-9920-4FA9-9A3E-D5E6960A2DB2}"/>
              </a:ext>
            </a:extLst>
          </p:cNvPr>
          <p:cNvSpPr>
            <a:spLocks noGrp="1"/>
          </p:cNvSpPr>
          <p:nvPr>
            <p:ph idx="1"/>
          </p:nvPr>
        </p:nvSpPr>
        <p:spPr/>
        <p:txBody>
          <a:bodyPr/>
          <a:lstStyle/>
          <a:p>
            <a:r>
              <a:rPr lang="en-US" dirty="0"/>
              <a:t>Yellow Cab: We accept alternative hypothesis  that there is a difference regarding age for Yellow Cab</a:t>
            </a:r>
          </a:p>
          <a:p>
            <a:r>
              <a:rPr lang="en-US" b="1" dirty="0"/>
              <a:t>Yellow cab:</a:t>
            </a:r>
          </a:p>
          <a:p>
            <a:r>
              <a:rPr lang="en-US" dirty="0"/>
              <a:t>245687 31624</a:t>
            </a:r>
          </a:p>
          <a:p>
            <a:r>
              <a:rPr lang="en-US" dirty="0"/>
              <a:t>P value is  1.0156079682838574e-07</a:t>
            </a:r>
          </a:p>
          <a:p>
            <a:r>
              <a:rPr lang="en-US" dirty="0"/>
              <a:t>We accept alternative hypothesis  that there is a difference regarding age for Yellow Cab</a:t>
            </a:r>
          </a:p>
        </p:txBody>
      </p:sp>
    </p:spTree>
    <p:extLst>
      <p:ext uri="{BB962C8B-B14F-4D97-AF65-F5344CB8AC3E}">
        <p14:creationId xmlns:p14="http://schemas.microsoft.com/office/powerpoint/2010/main" val="133690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9A7A-4FF9-4659-8F93-BE9F2F151C72}"/>
              </a:ext>
            </a:extLst>
          </p:cNvPr>
          <p:cNvSpPr>
            <a:spLocks noGrp="1"/>
          </p:cNvSpPr>
          <p:nvPr>
            <p:ph type="title"/>
          </p:nvPr>
        </p:nvSpPr>
        <p:spPr/>
        <p:txBody>
          <a:bodyPr/>
          <a:lstStyle/>
          <a:p>
            <a:r>
              <a:rPr lang="en-US" b="1" dirty="0">
                <a:solidFill>
                  <a:schemeClr val="accent2"/>
                </a:solidFill>
              </a:rPr>
              <a:t>Hypothesis 5: </a:t>
            </a:r>
            <a:r>
              <a:rPr lang="en-US" b="1" dirty="0"/>
              <a:t>There is no difference in payment mode for Pink Cab</a:t>
            </a:r>
            <a:endParaRPr lang="en-US" dirty="0"/>
          </a:p>
        </p:txBody>
      </p:sp>
      <p:sp>
        <p:nvSpPr>
          <p:cNvPr id="3" name="Content Placeholder 2">
            <a:extLst>
              <a:ext uri="{FF2B5EF4-FFF2-40B4-BE49-F238E27FC236}">
                <a16:creationId xmlns:a16="http://schemas.microsoft.com/office/drawing/2014/main" id="{3A98A464-D086-4853-A665-8EBD030E3D5F}"/>
              </a:ext>
            </a:extLst>
          </p:cNvPr>
          <p:cNvSpPr>
            <a:spLocks noGrp="1"/>
          </p:cNvSpPr>
          <p:nvPr>
            <p:ph idx="1"/>
          </p:nvPr>
        </p:nvSpPr>
        <p:spPr/>
        <p:txBody>
          <a:bodyPr/>
          <a:lstStyle/>
          <a:p>
            <a:r>
              <a:rPr lang="en-US" dirty="0"/>
              <a:t>Pink Cab: We accept null hypothesis that there is no difference in payment mode for Pink Cab</a:t>
            </a:r>
          </a:p>
          <a:p>
            <a:r>
              <a:rPr lang="en-US" b="1" dirty="0"/>
              <a:t>Pink Cab:</a:t>
            </a:r>
          </a:p>
          <a:p>
            <a:r>
              <a:rPr lang="en-US" dirty="0"/>
              <a:t>P value is  0.7900465828793288</a:t>
            </a:r>
          </a:p>
          <a:p>
            <a:r>
              <a:rPr lang="en-US" dirty="0"/>
              <a:t>We accept null hypothesis that there is no difference in payment mode for Pink Cab</a:t>
            </a:r>
          </a:p>
        </p:txBody>
      </p:sp>
    </p:spTree>
    <p:extLst>
      <p:ext uri="{BB962C8B-B14F-4D97-AF65-F5344CB8AC3E}">
        <p14:creationId xmlns:p14="http://schemas.microsoft.com/office/powerpoint/2010/main" val="1159832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E8A6-B46F-40E4-99B1-622D1053251C}"/>
              </a:ext>
            </a:extLst>
          </p:cNvPr>
          <p:cNvSpPr>
            <a:spLocks noGrp="1"/>
          </p:cNvSpPr>
          <p:nvPr>
            <p:ph type="title"/>
          </p:nvPr>
        </p:nvSpPr>
        <p:spPr/>
        <p:txBody>
          <a:bodyPr/>
          <a:lstStyle/>
          <a:p>
            <a:r>
              <a:rPr lang="en-US" b="1" dirty="0">
                <a:solidFill>
                  <a:schemeClr val="accent2"/>
                </a:solidFill>
              </a:rPr>
              <a:t>Hypothesis 6: </a:t>
            </a:r>
            <a:r>
              <a:rPr lang="en-US" b="1" dirty="0"/>
              <a:t>There is no difference in payment mode for yellow Cab</a:t>
            </a:r>
            <a:endParaRPr lang="en-US" dirty="0"/>
          </a:p>
        </p:txBody>
      </p:sp>
      <p:sp>
        <p:nvSpPr>
          <p:cNvPr id="3" name="Content Placeholder 2">
            <a:extLst>
              <a:ext uri="{FF2B5EF4-FFF2-40B4-BE49-F238E27FC236}">
                <a16:creationId xmlns:a16="http://schemas.microsoft.com/office/drawing/2014/main" id="{9B312D72-439C-4BE3-AA78-188DFB882305}"/>
              </a:ext>
            </a:extLst>
          </p:cNvPr>
          <p:cNvSpPr>
            <a:spLocks noGrp="1"/>
          </p:cNvSpPr>
          <p:nvPr>
            <p:ph idx="1"/>
          </p:nvPr>
        </p:nvSpPr>
        <p:spPr/>
        <p:txBody>
          <a:bodyPr/>
          <a:lstStyle/>
          <a:p>
            <a:r>
              <a:rPr lang="en-US" dirty="0"/>
              <a:t>Yellow Cab: We accept null hypothesis that there is no difference in payment mode for Yellow cab</a:t>
            </a:r>
          </a:p>
          <a:p>
            <a:r>
              <a:rPr lang="en-US" b="1" dirty="0"/>
              <a:t>Yellow Cab Result:</a:t>
            </a:r>
          </a:p>
          <a:p>
            <a:r>
              <a:rPr lang="en-US" dirty="0"/>
              <a:t>P value is  0.2933060638298729</a:t>
            </a:r>
          </a:p>
          <a:p>
            <a:r>
              <a:rPr lang="en-US" dirty="0"/>
              <a:t>We accept null hypothesis that there is no difference in payment mode for Yellow Cab</a:t>
            </a:r>
          </a:p>
        </p:txBody>
      </p:sp>
    </p:spTree>
    <p:extLst>
      <p:ext uri="{BB962C8B-B14F-4D97-AF65-F5344CB8AC3E}">
        <p14:creationId xmlns:p14="http://schemas.microsoft.com/office/powerpoint/2010/main" val="1628430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Description:</a:t>
            </a:r>
            <a:endParaRPr lang="en-GB" dirty="0"/>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XYZ is a private equity firm in US. Due to remarkable growth in the Cab Industry in last few years and multiple key players in the market, it is planning for an investment in Cab industry.</a:t>
            </a: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293209"/>
          </a:xfrm>
          <a:prstGeom prst="rect">
            <a:avLst/>
          </a:prstGeom>
          <a:noFill/>
        </p:spPr>
        <p:txBody>
          <a:bodyPr wrap="square">
            <a:spAutoFit/>
          </a:bodyPr>
          <a:lstStyle/>
          <a:p>
            <a:pPr marL="285750" indent="-285750">
              <a:buFont typeface="Wingdings" panose="05000000000000000000" pitchFamily="2" charset="2"/>
              <a:buChar char="q"/>
            </a:pPr>
            <a:r>
              <a:rPr lang="en-GB" sz="1600" b="1" dirty="0">
                <a:latin typeface="Arial Black" panose="020B0A040201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Cab Companies: </a:t>
            </a:r>
          </a:p>
          <a:p>
            <a:pPr marL="285750" indent="-285750">
              <a:buFont typeface="Wingdings" panose="05000000000000000000" pitchFamily="2" charset="2"/>
              <a:buChar char="Ø"/>
            </a:pPr>
            <a:r>
              <a:rPr lang="en-GB" sz="1600" b="1" dirty="0">
                <a:latin typeface="Arial Black" panose="020B0A04020102020204" pitchFamily="34" charset="0"/>
              </a:rPr>
              <a:t> Yellow Cab</a:t>
            </a:r>
          </a:p>
          <a:p>
            <a:pPr marL="285750" indent="-285750">
              <a:buFont typeface="Wingdings" panose="05000000000000000000" pitchFamily="2" charset="2"/>
              <a:buChar char="Ø"/>
            </a:pPr>
            <a:r>
              <a:rPr lang="en-GB" sz="1600" b="1" dirty="0">
                <a:latin typeface="Arial Black" panose="020B0A04020102020204" pitchFamily="34" charset="0"/>
              </a:rPr>
              <a:t> Pink Cab </a:t>
            </a: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Arial" panose="020B0604020202020204" pitchFamily="34" charset="0"/>
              <a:buChar char="•"/>
            </a:pPr>
            <a:endParaRPr lang="en-GB" sz="1600" b="1" dirty="0">
              <a:latin typeface="Arial Black" panose="020B0A04020102020204" pitchFamily="34" charset="0"/>
            </a:endParaRPr>
          </a:p>
          <a:p>
            <a:pPr marL="285750" indent="-285750">
              <a:buFont typeface="Wingdings" panose="05000000000000000000" pitchFamily="2" charset="2"/>
              <a:buChar char="q"/>
            </a:pPr>
            <a:r>
              <a:rPr lang="en-GB" sz="1600" b="1" dirty="0">
                <a:latin typeface="Arial Black" panose="020B0A04020102020204" pitchFamily="34" charset="0"/>
              </a:rPr>
              <a:t>The Analysis include :</a:t>
            </a:r>
          </a:p>
          <a:p>
            <a:pPr marL="285750" lvl="1" indent="-285750">
              <a:buFont typeface="Wingdings" panose="05000000000000000000" pitchFamily="2" charset="2"/>
              <a:buChar char="Ø"/>
            </a:pPr>
            <a:r>
              <a:rPr lang="en-GB" sz="1600" b="1" dirty="0">
                <a:latin typeface="Arial Black" panose="020B0A04020102020204" pitchFamily="34" charset="0"/>
              </a:rPr>
              <a:t>Data Understanding, </a:t>
            </a:r>
          </a:p>
          <a:p>
            <a:pPr marL="285750" lvl="1" indent="-285750">
              <a:buFont typeface="Wingdings" panose="05000000000000000000" pitchFamily="2" charset="2"/>
              <a:buChar char="Ø"/>
            </a:pPr>
            <a:r>
              <a:rPr lang="en-GB" sz="1600" b="1" dirty="0">
                <a:latin typeface="Arial Black" panose="020B0A04020102020204" pitchFamily="34" charset="0"/>
              </a:rPr>
              <a:t>Data Visualization, </a:t>
            </a:r>
          </a:p>
          <a:p>
            <a:pPr marL="285750" lvl="1" indent="-285750">
              <a:buFont typeface="Wingdings" panose="05000000000000000000" pitchFamily="2" charset="2"/>
              <a:buChar char="Ø"/>
            </a:pPr>
            <a:r>
              <a:rPr lang="en-GB" sz="1600" b="1" dirty="0">
                <a:latin typeface="Arial Black" panose="020B0A04020102020204" pitchFamily="34" charset="0"/>
              </a:rPr>
              <a:t>Creating multiple hypothesis, </a:t>
            </a:r>
          </a:p>
          <a:p>
            <a:pPr marL="285750" lvl="1" indent="-285750">
              <a:buFont typeface="Wingdings" panose="05000000000000000000" pitchFamily="2" charset="2"/>
              <a:buChar char="Ø"/>
            </a:pPr>
            <a:r>
              <a:rPr lang="en-GB" sz="1600" b="1" dirty="0">
                <a:latin typeface="Arial Black" panose="020B0A04020102020204" pitchFamily="34" charset="0"/>
              </a:rPr>
              <a:t>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4031873"/>
          </a:xfrm>
          <a:prstGeom prst="rect">
            <a:avLst/>
          </a:prstGeom>
          <a:noFill/>
        </p:spPr>
        <p:txBody>
          <a:bodyPr wrap="square">
            <a:spAutoFit/>
          </a:bodyPr>
          <a:lstStyle/>
          <a:p>
            <a:pPr algn="l"/>
            <a:r>
              <a:rPr lang="en-GB" sz="2800" b="1" i="0" dirty="0">
                <a:solidFill>
                  <a:srgbClr val="2D3B45"/>
                </a:solidFill>
                <a:effectLst/>
                <a:latin typeface="Arial Black" panose="020B0A04020102020204" pitchFamily="34" charset="0"/>
              </a:rPr>
              <a:t>There are 4 datasets:</a:t>
            </a:r>
          </a:p>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Cab_Data.csv – </a:t>
            </a:r>
            <a:r>
              <a:rPr lang="en-GB" sz="2400" i="0" dirty="0">
                <a:solidFill>
                  <a:srgbClr val="2D3B45"/>
                </a:solidFill>
                <a:effectLst/>
                <a:latin typeface="Arial" panose="020B0604020202020204" pitchFamily="34" charset="0"/>
                <a:cs typeface="Arial" panose="020B0604020202020204" pitchFamily="34" charset="0"/>
              </a:rPr>
              <a:t>this file includes details of transaction for 2 cab companies.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Customer_ID.csv</a:t>
            </a:r>
            <a:r>
              <a:rPr lang="en-GB" sz="2400" b="0" i="0" dirty="0">
                <a:solidFill>
                  <a:srgbClr val="2D3B45"/>
                </a:solidFill>
                <a:effectLst/>
                <a:latin typeface="Arial" panose="020B0604020202020204" pitchFamily="34" charset="0"/>
                <a:cs typeface="Arial" panose="020B0604020202020204" pitchFamily="34" charset="0"/>
              </a:rPr>
              <a:t> – this is a mapping table that contains a unique identifier which links the customer’s demographic details.</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Transaction_ID.csv – </a:t>
            </a:r>
            <a:r>
              <a:rPr lang="en-GB" sz="2400" b="0" i="0" dirty="0">
                <a:solidFill>
                  <a:srgbClr val="2D3B45"/>
                </a:solidFill>
                <a:effectLst/>
                <a:latin typeface="Arial" panose="020B0604020202020204" pitchFamily="34" charset="0"/>
                <a:cs typeface="Arial" panose="020B0604020202020204" pitchFamily="34" charset="0"/>
              </a:rPr>
              <a:t>this is a mapping table that contains transaction to customer mapping and payment mode.</a:t>
            </a:r>
          </a:p>
          <a:p>
            <a:pPr marL="285750" indent="-285750" algn="l">
              <a:buFont typeface="Wingdings" panose="05000000000000000000" pitchFamily="2" charset="2"/>
              <a:buChar char="Ø"/>
            </a:pPr>
            <a:r>
              <a:rPr lang="en-GB" sz="2400" b="1" i="0" dirty="0">
                <a:solidFill>
                  <a:srgbClr val="2D3B45"/>
                </a:solidFill>
                <a:effectLst/>
                <a:latin typeface="Arial" panose="020B0604020202020204" pitchFamily="34" charset="0"/>
                <a:cs typeface="Arial" panose="020B0604020202020204" pitchFamily="34" charset="0"/>
              </a:rPr>
              <a:t>City.csv – </a:t>
            </a:r>
            <a:r>
              <a:rPr lang="en-GB" sz="2400" b="0" i="0" dirty="0">
                <a:solidFill>
                  <a:srgbClr val="2D3B45"/>
                </a:solidFill>
                <a:effectLst/>
                <a:latin typeface="Arial" panose="020B0604020202020204" pitchFamily="34" charset="0"/>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2308324"/>
          </a:xfrm>
          <a:prstGeom prst="rect">
            <a:avLst/>
          </a:prstGeom>
          <a:noFill/>
        </p:spPr>
        <p:txBody>
          <a:bodyPr wrap="square">
            <a:spAutoFit/>
          </a:bodyPr>
          <a:lstStyle/>
          <a:p>
            <a:r>
              <a:rPr lang="en-GB" sz="4800" dirty="0">
                <a:solidFill>
                  <a:schemeClr val="accent2"/>
                </a:solidFill>
                <a:latin typeface="Arial Black" panose="020B0A04020102020204" pitchFamily="34" charset="0"/>
              </a:rPr>
              <a:t>EXPLORATORY  </a:t>
            </a:r>
          </a:p>
          <a:p>
            <a:r>
              <a:rPr lang="en-GB" sz="4800" dirty="0">
                <a:solidFill>
                  <a:schemeClr val="accent2"/>
                </a:solidFill>
                <a:latin typeface="Arial Black" panose="020B0A04020102020204" pitchFamily="34" charset="0"/>
              </a:rPr>
              <a:t>DATA  </a:t>
            </a:r>
          </a:p>
          <a:p>
            <a:r>
              <a:rPr lang="en-GB" sz="4800" dirty="0">
                <a:solidFill>
                  <a:schemeClr val="accent2"/>
                </a:solidFill>
                <a:latin typeface="Arial Black" panose="020B0A04020102020204" pitchFamily="34" charset="0"/>
              </a:rPr>
              <a:t>ANALYSIS</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with medium confidence">
            <a:extLst>
              <a:ext uri="{FF2B5EF4-FFF2-40B4-BE49-F238E27FC236}">
                <a16:creationId xmlns:a16="http://schemas.microsoft.com/office/drawing/2014/main" id="{2CD582D4-9946-8834-C35F-9C08D5B0CA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319" y="1884784"/>
            <a:ext cx="7531510" cy="4674636"/>
          </a:xfrm>
          <a:prstGeom prst="rect">
            <a:avLst/>
          </a:prstGeom>
        </p:spPr>
      </p:pic>
      <p:sp>
        <p:nvSpPr>
          <p:cNvPr id="4" name="Title 3">
            <a:extLst>
              <a:ext uri="{FF2B5EF4-FFF2-40B4-BE49-F238E27FC236}">
                <a16:creationId xmlns:a16="http://schemas.microsoft.com/office/drawing/2014/main" id="{72B93F1E-B9C6-42E7-B9F3-5B9786897966}"/>
              </a:ext>
            </a:extLst>
          </p:cNvPr>
          <p:cNvSpPr>
            <a:spLocks noGrp="1"/>
          </p:cNvSpPr>
          <p:nvPr>
            <p:ph type="title"/>
          </p:nvPr>
        </p:nvSpPr>
        <p:spPr/>
        <p:txBody>
          <a:bodyPr/>
          <a:lstStyle/>
          <a:p>
            <a:r>
              <a:rPr lang="en-GB" b="1" dirty="0">
                <a:solidFill>
                  <a:schemeClr val="accent2"/>
                </a:solidFill>
                <a:latin typeface="Arial Black" panose="020B0A04020102020204" pitchFamily="34" charset="0"/>
              </a:rPr>
              <a:t>Relationships Between Variables:</a:t>
            </a:r>
            <a:endParaRPr lang="en-US" dirty="0"/>
          </a:p>
        </p:txBody>
      </p:sp>
    </p:spTree>
    <p:extLst>
      <p:ext uri="{BB962C8B-B14F-4D97-AF65-F5344CB8AC3E}">
        <p14:creationId xmlns:p14="http://schemas.microsoft.com/office/powerpoint/2010/main" val="410752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histogram&#10;&#10;Description automatically generated">
            <a:extLst>
              <a:ext uri="{FF2B5EF4-FFF2-40B4-BE49-F238E27FC236}">
                <a16:creationId xmlns:a16="http://schemas.microsoft.com/office/drawing/2014/main" id="{A2A0EF0E-039C-3592-5C81-502C165678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8016" y="1875452"/>
            <a:ext cx="7251487" cy="4982547"/>
          </a:xfrm>
          <a:prstGeom prst="rect">
            <a:avLst/>
          </a:prstGeom>
        </p:spPr>
      </p:pic>
      <p:sp>
        <p:nvSpPr>
          <p:cNvPr id="4" name="Title 3">
            <a:extLst>
              <a:ext uri="{FF2B5EF4-FFF2-40B4-BE49-F238E27FC236}">
                <a16:creationId xmlns:a16="http://schemas.microsoft.com/office/drawing/2014/main" id="{9E15C03A-07FB-43DB-A87D-4CBC8D0A9912}"/>
              </a:ext>
            </a:extLst>
          </p:cNvPr>
          <p:cNvSpPr>
            <a:spLocks noGrp="1"/>
          </p:cNvSpPr>
          <p:nvPr>
            <p:ph type="title"/>
          </p:nvPr>
        </p:nvSpPr>
        <p:spPr/>
        <p:txBody>
          <a:bodyPr/>
          <a:lstStyle/>
          <a:p>
            <a:r>
              <a:rPr lang="en-GB" b="1" dirty="0">
                <a:solidFill>
                  <a:schemeClr val="accent2"/>
                </a:solidFill>
                <a:latin typeface="Arial Black" panose="020B0A04020102020204" pitchFamily="34" charset="0"/>
              </a:rPr>
              <a:t>Correlation Between Variables:</a:t>
            </a:r>
            <a:endParaRPr lang="en-US" dirty="0"/>
          </a:p>
        </p:txBody>
      </p:sp>
    </p:spTree>
    <p:extLst>
      <p:ext uri="{BB962C8B-B14F-4D97-AF65-F5344CB8AC3E}">
        <p14:creationId xmlns:p14="http://schemas.microsoft.com/office/powerpoint/2010/main" val="307040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Which cab have more users :</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Yellow Cab most of the rides are in the range of 76.4% and pink cab is 23.6%</a:t>
            </a:r>
          </a:p>
        </p:txBody>
      </p:sp>
      <p:pic>
        <p:nvPicPr>
          <p:cNvPr id="1026" name="Picture 2">
            <a:extLst>
              <a:ext uri="{FF2B5EF4-FFF2-40B4-BE49-F238E27FC236}">
                <a16:creationId xmlns:a16="http://schemas.microsoft.com/office/drawing/2014/main" id="{8DF69467-D6D2-4296-8F34-65231EC0ED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212" y="1567542"/>
            <a:ext cx="6096000" cy="3722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833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Arial Black" panose="020B0A04020102020204" pitchFamily="34" charset="0"/>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Arial Black" panose="020B0A04020102020204" pitchFamily="34" charset="0"/>
              </a:rPr>
              <a:t>From the above graphs, we can see that for both Pink and Yellow Cab most of the rides are in the range of approximately 2 to 48 KM.</a:t>
            </a:r>
          </a:p>
        </p:txBody>
      </p:sp>
      <p:pic>
        <p:nvPicPr>
          <p:cNvPr id="3074" name="Picture 2">
            <a:extLst>
              <a:ext uri="{FF2B5EF4-FFF2-40B4-BE49-F238E27FC236}">
                <a16:creationId xmlns:a16="http://schemas.microsoft.com/office/drawing/2014/main" id="{C76BBBD3-6F16-4A41-9A6D-1311C045A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1595534"/>
            <a:ext cx="11731625" cy="35269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ECB01CF-9F19-46F0-A4B3-84A421EF1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88" y="1690688"/>
            <a:ext cx="11731625" cy="360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22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7599</TotalTime>
  <Words>801</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Black</vt:lpstr>
      <vt:lpstr>Calibri</vt:lpstr>
      <vt:lpstr>Calibri Light</vt:lpstr>
      <vt:lpstr>Lato Extended</vt:lpstr>
      <vt:lpstr>Wingdings</vt:lpstr>
      <vt:lpstr>Office Theme</vt:lpstr>
      <vt:lpstr>PowerPoint Presentation</vt:lpstr>
      <vt:lpstr>   Agenda</vt:lpstr>
      <vt:lpstr>Description:</vt:lpstr>
      <vt:lpstr>Data Preparation:</vt:lpstr>
      <vt:lpstr>PowerPoint Presentation</vt:lpstr>
      <vt:lpstr>Relationships Between Variables:</vt:lpstr>
      <vt:lpstr>Correlation Between Variables:</vt:lpstr>
      <vt:lpstr>Which cab have more users :</vt:lpstr>
      <vt:lpstr>Distribution of KM Travelled for both Cabs:</vt:lpstr>
      <vt:lpstr>Distribution of Price Charged for both Cabs:</vt:lpstr>
      <vt:lpstr>Travel Frequency for cost of trip:</vt:lpstr>
      <vt:lpstr>Average Age per users:</vt:lpstr>
      <vt:lpstr>Average Income of Users:</vt:lpstr>
      <vt:lpstr>EDA Summary:</vt:lpstr>
      <vt:lpstr>PowerPoint Presentation</vt:lpstr>
      <vt:lpstr>Hypothesis 1: There is no difference gender in pink cab </vt:lpstr>
      <vt:lpstr>Hypothesis 2: There is difference gender in yellow cab</vt:lpstr>
      <vt:lpstr>Hypothesis 3: There is no difference regarding age for pink cab</vt:lpstr>
      <vt:lpstr>Hypothesis 4:There is  difference regarding age for yellow Cab</vt:lpstr>
      <vt:lpstr>Hypothesis 5: There is no difference in payment mode for Pink Cab</vt:lpstr>
      <vt:lpstr>Hypothesis 6: There is no difference in payment mode for yellow Cab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Azhagia Nambi Sampath</cp:lastModifiedBy>
  <cp:revision>116</cp:revision>
  <dcterms:created xsi:type="dcterms:W3CDTF">2021-03-07T07:18:46Z</dcterms:created>
  <dcterms:modified xsi:type="dcterms:W3CDTF">2022-10-11T21:16:00Z</dcterms:modified>
</cp:coreProperties>
</file>