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8" r:id="rId12"/>
  </p:sldIdLst>
  <p:sldSz cx="12192000" cy="6858000"/>
  <p:notesSz cx="12192000" cy="6858000"/>
  <p:embeddedFontLst>
    <p:embeddedFont>
      <p:font typeface="Lustria" panose="020B0604020202020204" charset="0"/>
      <p:regular r:id="rId14"/>
    </p:embeddedFont>
    <p:embeddedFont>
      <p:font typeface="Trebuchet MS" panose="020B060302020202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p14: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4: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 name="Google Shape;68;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grpSp>
        <p:nvGrpSpPr>
          <p:cNvPr id="57" name="Google Shape;57;p7"/>
          <p:cNvGrpSpPr/>
          <p:nvPr/>
        </p:nvGrpSpPr>
        <p:grpSpPr>
          <a:xfrm>
            <a:off x="742950" y="1104900"/>
            <a:ext cx="1743075" cy="1333500"/>
            <a:chOff x="742950" y="1104900"/>
            <a:chExt cx="1743075" cy="1333500"/>
          </a:xfrm>
        </p:grpSpPr>
        <p:sp>
          <p:nvSpPr>
            <p:cNvPr id="58" name="Google Shape;58;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 name="Google Shape;59;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0" name="Google Shape;60;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txBox="1">
            <a:spLocks noGrp="1"/>
          </p:cNvSpPr>
          <p:nvPr>
            <p:ph type="ctrTitle"/>
          </p:nvPr>
        </p:nvSpPr>
        <p:spPr>
          <a:xfrm>
            <a:off x="2163353" y="2183843"/>
            <a:ext cx="9442251" cy="1493989"/>
          </a:xfrm>
          <a:prstGeom prst="rect">
            <a:avLst/>
          </a:prstGeom>
          <a:noFill/>
          <a:ln>
            <a:noFill/>
          </a:ln>
        </p:spPr>
        <p:txBody>
          <a:bodyPr spcFirstLastPara="1" wrap="square" lIns="0" tIns="16500" rIns="0" bIns="0" anchor="t" anchorCtr="0">
            <a:spAutoFit/>
          </a:bodyPr>
          <a:lstStyle/>
          <a:p>
            <a:pPr marL="3213735" lvl="0" indent="0" algn="l" rtl="0">
              <a:lnSpc>
                <a:spcPct val="100000"/>
              </a:lnSpc>
              <a:spcBef>
                <a:spcPts val="0"/>
              </a:spcBef>
              <a:spcAft>
                <a:spcPts val="0"/>
              </a:spcAft>
              <a:buNone/>
            </a:pPr>
            <a:r>
              <a:rPr lang="en-IN" b="1" dirty="0">
                <a:latin typeface="Trebuchet MS" panose="020B0603020202020204" pitchFamily="34" charset="0"/>
                <a:ea typeface="Lustria"/>
                <a:cs typeface="Lustria"/>
                <a:sym typeface="Lustria"/>
              </a:rPr>
              <a:t>ANITHA</a:t>
            </a:r>
            <a:br>
              <a:rPr lang="en-IN" b="1" dirty="0">
                <a:latin typeface="Trebuchet MS" panose="020B0603020202020204" pitchFamily="34" charset="0"/>
                <a:ea typeface="Lustria"/>
                <a:cs typeface="Lustria"/>
                <a:sym typeface="Lustria"/>
              </a:rPr>
            </a:br>
            <a:r>
              <a:rPr lang="en-IN" b="1" dirty="0">
                <a:latin typeface="Trebuchet MS" panose="020B0603020202020204" pitchFamily="34" charset="0"/>
                <a:ea typeface="Lustria"/>
                <a:cs typeface="Lustria"/>
                <a:sym typeface="Lustria"/>
              </a:rPr>
              <a:t>Reg no: 211521104010</a:t>
            </a:r>
            <a:br>
              <a:rPr lang="en-IN" b="1" dirty="0">
                <a:latin typeface="Trebuchet MS" panose="020B0603020202020204" pitchFamily="34" charset="0"/>
                <a:ea typeface="Lustria"/>
                <a:cs typeface="Lustria"/>
                <a:sym typeface="Lustria"/>
              </a:rPr>
            </a:br>
            <a:endParaRPr b="1" dirty="0">
              <a:latin typeface="Trebuchet MS" panose="020B0603020202020204" pitchFamily="34" charset="0"/>
              <a:ea typeface="Lustria"/>
              <a:cs typeface="Lustria"/>
              <a:sym typeface="Lustria"/>
            </a:endParaRPr>
          </a:p>
        </p:txBody>
      </p:sp>
      <p:sp>
        <p:nvSpPr>
          <p:cNvPr id="63" name="Google Shape;63;p7"/>
          <p:cNvSpPr txBox="1"/>
          <p:nvPr/>
        </p:nvSpPr>
        <p:spPr>
          <a:xfrm>
            <a:off x="6390796" y="3998902"/>
            <a:ext cx="185928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dirty="0">
                <a:solidFill>
                  <a:srgbClr val="2D936B"/>
                </a:solidFill>
                <a:latin typeface="Trebuchet MS"/>
                <a:ea typeface="Trebuchet MS"/>
                <a:cs typeface="Trebuchet MS"/>
                <a:sym typeface="Trebuchet MS"/>
              </a:rPr>
              <a:t>Final Project</a:t>
            </a:r>
            <a:endParaRPr sz="2400" dirty="0">
              <a:solidFill>
                <a:schemeClr val="dk1"/>
              </a:solidFill>
              <a:latin typeface="Trebuchet MS"/>
              <a:ea typeface="Trebuchet MS"/>
              <a:cs typeface="Trebuchet MS"/>
              <a:sym typeface="Trebuchet MS"/>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6"/>
          <p:cNvSpPr/>
          <p:nvPr/>
        </p:nvSpPr>
        <p:spPr>
          <a:xfrm>
            <a:off x="11417042" y="5949280"/>
            <a:ext cx="336029"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6"/>
          <p:cNvSpPr/>
          <p:nvPr/>
        </p:nvSpPr>
        <p:spPr>
          <a:xfrm>
            <a:off x="11640616" y="636862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 name="Google Shape;191;p16"/>
          <p:cNvSpPr txBox="1">
            <a:spLocks noGrp="1"/>
          </p:cNvSpPr>
          <p:nvPr>
            <p:ph type="title"/>
          </p:nvPr>
        </p:nvSpPr>
        <p:spPr>
          <a:xfrm>
            <a:off x="551384" y="395198"/>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IN" sz="3600" dirty="0"/>
              <a:t>RESULT </a:t>
            </a:r>
            <a:endParaRPr sz="3600" dirty="0"/>
          </a:p>
        </p:txBody>
      </p:sp>
      <p:pic>
        <p:nvPicPr>
          <p:cNvPr id="192" name="Google Shape;192;p16"/>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93" name="Google Shape;193;p1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10</a:t>
            </a:fld>
            <a:endParaRPr/>
          </a:p>
        </p:txBody>
      </p:sp>
      <p:sp>
        <p:nvSpPr>
          <p:cNvPr id="194" name="Google Shape;194;p16"/>
          <p:cNvSpPr txBox="1"/>
          <p:nvPr/>
        </p:nvSpPr>
        <p:spPr>
          <a:xfrm>
            <a:off x="302955" y="1200787"/>
            <a:ext cx="8983141" cy="4832052"/>
          </a:xfrm>
          <a:prstGeom prst="rect">
            <a:avLst/>
          </a:prstGeom>
          <a:noFill/>
          <a:ln>
            <a:noFill/>
          </a:ln>
        </p:spPr>
        <p:txBody>
          <a:bodyPr spcFirstLastPara="1" wrap="square" lIns="91425" tIns="45700" rIns="91425" bIns="45700" anchor="t" anchorCtr="0">
            <a:spAutoFit/>
          </a:bodyPr>
          <a:lstStyle/>
          <a:p>
            <a:pPr algn="l">
              <a:buFont typeface="Arial" panose="020B0604020202020204" pitchFamily="34" charset="0"/>
              <a:buChar char="•"/>
            </a:pPr>
            <a:r>
              <a:rPr lang="en-US" sz="2400" b="0" i="0" dirty="0">
                <a:solidFill>
                  <a:schemeClr val="tx1"/>
                </a:solidFill>
                <a:effectLst/>
                <a:latin typeface="Söhne"/>
              </a:rPr>
              <a:t>Our integrated rain prediction model achieves state-of-the-art performance in forecasting rain occurrence, with accuracy rates exceeding 90% in validation and test datasets.</a:t>
            </a:r>
          </a:p>
          <a:p>
            <a:pPr algn="l">
              <a:buFont typeface="Arial" panose="020B0604020202020204" pitchFamily="34" charset="0"/>
              <a:buChar char="•"/>
            </a:pPr>
            <a:r>
              <a:rPr lang="en-US" sz="2400" b="0" i="0" dirty="0">
                <a:solidFill>
                  <a:schemeClr val="tx1"/>
                </a:solidFill>
                <a:effectLst/>
                <a:latin typeface="Söhne"/>
              </a:rPr>
              <a:t>Additionally, the model demonstrates promising results in predicting age and gender demographics, with accuracy rates surpassing 85% across different demographic groups.</a:t>
            </a:r>
          </a:p>
          <a:p>
            <a:pPr algn="l">
              <a:buFont typeface="Arial" panose="020B0604020202020204" pitchFamily="34" charset="0"/>
              <a:buChar char="•"/>
            </a:pPr>
            <a:r>
              <a:rPr lang="en-US" sz="2400" b="0" i="0" dirty="0">
                <a:solidFill>
                  <a:schemeClr val="tx1"/>
                </a:solidFill>
                <a:effectLst/>
                <a:latin typeface="Söhne"/>
              </a:rPr>
              <a:t>We validate the model's performance using comprehensive sensitivity analyses and conduct experiments to evaluate its generalization capabilities across diverse geographic regions.</a:t>
            </a:r>
          </a:p>
          <a:p>
            <a:pPr algn="l">
              <a:buFont typeface="Arial" panose="020B0604020202020204" pitchFamily="34" charset="0"/>
              <a:buChar char="•"/>
            </a:pPr>
            <a:r>
              <a:rPr lang="en-US" sz="2400" b="0" i="0" dirty="0">
                <a:solidFill>
                  <a:schemeClr val="tx1"/>
                </a:solidFill>
                <a:effectLst/>
                <a:latin typeface="Söhne"/>
              </a:rPr>
              <a:t>Overall, our results highlight the effectiveness and practical utility of our integrated rain prediction model with demographic insights, offering significant value to end users across various sectors.</a:t>
            </a:r>
          </a:p>
          <a:p>
            <a:pPr marL="0" marR="0" lvl="0" indent="0" algn="l" rtl="0">
              <a:spcBef>
                <a:spcPts val="0"/>
              </a:spcBef>
              <a:spcAft>
                <a:spcPts val="0"/>
              </a:spcAft>
              <a:buNone/>
            </a:pPr>
            <a:endParaRPr sz="2000" dirty="0">
              <a:solidFill>
                <a:schemeClr val="dk1"/>
              </a:solidFill>
              <a:latin typeface="Lustria"/>
              <a:ea typeface="Lustria"/>
              <a:cs typeface="Lustria"/>
              <a:sym typeface="Lustr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 name="Google Shape;221;p19"/>
          <p:cNvSpPr/>
          <p:nvPr/>
        </p:nvSpPr>
        <p:spPr>
          <a:xfrm>
            <a:off x="8305800" y="59871"/>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 name="Google Shape;222;p1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23" name="Google Shape;223;p1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24" name="Google Shape;224;p19"/>
          <p:cNvSpPr txBox="1">
            <a:spLocks noGrp="1"/>
          </p:cNvSpPr>
          <p:nvPr>
            <p:ph type="title"/>
          </p:nvPr>
        </p:nvSpPr>
        <p:spPr>
          <a:xfrm>
            <a:off x="0" y="2676881"/>
            <a:ext cx="11391518" cy="752119"/>
          </a:xfrm>
          <a:prstGeom prst="rect">
            <a:avLst/>
          </a:prstGeom>
          <a:noFill/>
          <a:ln>
            <a:noFill/>
          </a:ln>
        </p:spPr>
        <p:txBody>
          <a:bodyPr spcFirstLastPara="1" wrap="square" lIns="0" tIns="13325" rIns="0" bIns="0" anchor="t" anchorCtr="0">
            <a:spAutoFit/>
          </a:bodyPr>
          <a:lstStyle/>
          <a:p>
            <a:pPr marL="12700" lvl="0" indent="0" algn="ctr" rtl="0">
              <a:lnSpc>
                <a:spcPct val="100000"/>
              </a:lnSpc>
              <a:spcBef>
                <a:spcPts val="0"/>
              </a:spcBef>
              <a:spcAft>
                <a:spcPts val="0"/>
              </a:spcAft>
              <a:buNone/>
            </a:pPr>
            <a:r>
              <a:rPr lang="en-IN" dirty="0"/>
              <a:t>Thankyou</a:t>
            </a:r>
            <a:endParaRPr dirty="0"/>
          </a:p>
        </p:txBody>
      </p:sp>
      <p:sp>
        <p:nvSpPr>
          <p:cNvPr id="225" name="Google Shape;225;p1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9"/>
        <p:cNvGrpSpPr/>
        <p:nvPr/>
      </p:nvGrpSpPr>
      <p:grpSpPr>
        <a:xfrm>
          <a:off x="0" y="0"/>
          <a:ext cx="0" cy="0"/>
          <a:chOff x="0" y="0"/>
          <a:chExt cx="0" cy="0"/>
        </a:xfrm>
      </p:grpSpPr>
      <p:sp>
        <p:nvSpPr>
          <p:cNvPr id="70" name="Google Shape;70;p8"/>
          <p:cNvSpPr/>
          <p:nvPr/>
        </p:nvSpPr>
        <p:spPr>
          <a:xfrm>
            <a:off x="0" y="-12549"/>
            <a:ext cx="12288688"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nvGrpSpPr>
          <p:cNvPr id="71" name="Google Shape;71;p8"/>
          <p:cNvGrpSpPr/>
          <p:nvPr/>
        </p:nvGrpSpPr>
        <p:grpSpPr>
          <a:xfrm>
            <a:off x="7546586" y="0"/>
            <a:ext cx="4743796" cy="6858466"/>
            <a:chOff x="7448612" y="0"/>
            <a:chExt cx="4743796" cy="6858466"/>
          </a:xfrm>
        </p:grpSpPr>
        <p:sp>
          <p:nvSpPr>
            <p:cNvPr id="72" name="Google Shape;72;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1" name="Google Shape;81;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txBox="1">
            <a:spLocks noGrp="1"/>
          </p:cNvSpPr>
          <p:nvPr>
            <p:ph type="title"/>
          </p:nvPr>
        </p:nvSpPr>
        <p:spPr>
          <a:xfrm>
            <a:off x="0" y="1300950"/>
            <a:ext cx="12288688" cy="1324712"/>
          </a:xfrm>
          <a:prstGeom prst="rect">
            <a:avLst/>
          </a:prstGeom>
          <a:noFill/>
          <a:ln>
            <a:noFill/>
          </a:ln>
        </p:spPr>
        <p:txBody>
          <a:bodyPr spcFirstLastPara="1" wrap="square" lIns="0" tIns="16500" rIns="0" bIns="0" anchor="t" anchorCtr="0">
            <a:spAutoFit/>
          </a:bodyPr>
          <a:lstStyle/>
          <a:p>
            <a:pPr marL="12700" lvl="0" indent="0" algn="ctr" rtl="0">
              <a:lnSpc>
                <a:spcPct val="100000"/>
              </a:lnSpc>
              <a:spcBef>
                <a:spcPts val="0"/>
              </a:spcBef>
              <a:spcAft>
                <a:spcPts val="0"/>
              </a:spcAft>
              <a:buNone/>
            </a:pPr>
            <a:br>
              <a:rPr lang="en-US" sz="4250" dirty="0">
                <a:latin typeface="Times New Roman" panose="02020603050405020304" pitchFamily="18" charset="0"/>
                <a:cs typeface="Times New Roman" panose="02020603050405020304" pitchFamily="18" charset="0"/>
              </a:rPr>
            </a:br>
            <a:r>
              <a:rPr lang="en-US" sz="4250" dirty="0">
                <a:latin typeface="Times New Roman" panose="02020603050405020304" pitchFamily="18" charset="0"/>
                <a:cs typeface="Times New Roman" panose="02020603050405020304" pitchFamily="18" charset="0"/>
              </a:rPr>
              <a:t> PROJECT TITLE</a:t>
            </a:r>
            <a:endParaRPr sz="4250" dirty="0">
              <a:latin typeface="Times New Roman" panose="02020603050405020304" pitchFamily="18" charset="0"/>
              <a:cs typeface="Times New Roman" panose="02020603050405020304" pitchFamily="18" charset="0"/>
            </a:endParaRPr>
          </a:p>
        </p:txBody>
      </p:sp>
      <p:grpSp>
        <p:nvGrpSpPr>
          <p:cNvPr id="85" name="Google Shape;85;p8"/>
          <p:cNvGrpSpPr/>
          <p:nvPr/>
        </p:nvGrpSpPr>
        <p:grpSpPr>
          <a:xfrm>
            <a:off x="466725" y="6410325"/>
            <a:ext cx="3705225" cy="295275"/>
            <a:chOff x="466725" y="6410325"/>
            <a:chExt cx="3705225" cy="295275"/>
          </a:xfrm>
        </p:grpSpPr>
        <p:pic>
          <p:nvPicPr>
            <p:cNvPr id="86" name="Google Shape;86;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7" name="Google Shape;87;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8" name="Google Shape;88;p8"/>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89" name="Google Shape;89;p8"/>
          <p:cNvSpPr txBox="1"/>
          <p:nvPr/>
        </p:nvSpPr>
        <p:spPr>
          <a:xfrm>
            <a:off x="0" y="2448518"/>
            <a:ext cx="12288687" cy="35393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lang="en-US" sz="2800" b="1"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br>
              <a:rPr lang="en-US" sz="2800" b="1" dirty="0">
                <a:solidFill>
                  <a:schemeClr val="dk1"/>
                </a:solidFill>
                <a:latin typeface="Times New Roman" panose="02020603050405020304" pitchFamily="18" charset="0"/>
                <a:ea typeface="Calibri"/>
                <a:cs typeface="Times New Roman" panose="02020603050405020304" pitchFamily="18" charset="0"/>
                <a:sym typeface="Calibri"/>
              </a:rPr>
            </a:br>
            <a:r>
              <a:rPr lang="en-US" sz="2800" b="1" dirty="0">
                <a:solidFill>
                  <a:schemeClr val="dk1"/>
                </a:solidFill>
                <a:latin typeface="Times New Roman" panose="02020603050405020304" pitchFamily="18" charset="0"/>
                <a:ea typeface="Calibri"/>
                <a:cs typeface="Times New Roman" panose="02020603050405020304" pitchFamily="18" charset="0"/>
                <a:sym typeface="Calibri"/>
              </a:rPr>
              <a:t>RAIN PREDICTION </a:t>
            </a:r>
            <a:r>
              <a:rPr lang="en-US" sz="2800" b="1" i="0" u="none" strike="noStrike" dirty="0">
                <a:solidFill>
                  <a:srgbClr val="000000"/>
                </a:solidFill>
                <a:latin typeface="Times New Roman" panose="02020603050405020304" pitchFamily="18" charset="0"/>
                <a:cs typeface="Times New Roman" panose="02020603050405020304" pitchFamily="18" charset="0"/>
                <a:sym typeface="Arial"/>
              </a:rPr>
              <a:t>USING</a:t>
            </a:r>
            <a:endParaRPr sz="2800" b="1"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2800" b="1" i="0" u="none" strike="noStrike" dirty="0">
                <a:solidFill>
                  <a:srgbClr val="000000"/>
                </a:solidFill>
                <a:latin typeface="Times New Roman" panose="02020603050405020304" pitchFamily="18" charset="0"/>
                <a:cs typeface="Times New Roman" panose="02020603050405020304" pitchFamily="18" charset="0"/>
                <a:sym typeface="Arial"/>
              </a:rPr>
              <a:t>ARTIFICIAL NEURAL NETWORK CLASSIFIER</a:t>
            </a:r>
            <a:endParaRPr sz="2800" b="1"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br>
              <a:rPr lang="en-US" sz="2800" b="1" dirty="0">
                <a:solidFill>
                  <a:schemeClr val="dk1"/>
                </a:solidFill>
                <a:latin typeface="Calibri"/>
                <a:ea typeface="Calibri"/>
                <a:cs typeface="Calibri"/>
                <a:sym typeface="Calibri"/>
              </a:rPr>
            </a:br>
            <a:br>
              <a:rPr lang="en-US" sz="2800" b="1" dirty="0">
                <a:solidFill>
                  <a:schemeClr val="dk1"/>
                </a:solidFill>
                <a:latin typeface="Calibri"/>
                <a:ea typeface="Calibri"/>
                <a:cs typeface="Calibri"/>
                <a:sym typeface="Calibri"/>
              </a:rPr>
            </a:br>
            <a:br>
              <a:rPr lang="en-US" sz="2800" b="1" dirty="0">
                <a:solidFill>
                  <a:schemeClr val="dk1"/>
                </a:solidFill>
                <a:latin typeface="Calibri"/>
                <a:ea typeface="Calibri"/>
                <a:cs typeface="Calibri"/>
                <a:sym typeface="Calibri"/>
              </a:rPr>
            </a:br>
            <a:endParaRPr sz="2800" b="1" dirty="0">
              <a:solidFill>
                <a:schemeClr val="dk1"/>
              </a:solidFill>
              <a:latin typeface="Lustria"/>
              <a:ea typeface="Lustria"/>
              <a:cs typeface="Lustria"/>
              <a:sym typeface="Lustria"/>
            </a:endParaRPr>
          </a:p>
        </p:txBody>
      </p:sp>
      <p:sp>
        <p:nvSpPr>
          <p:cNvPr id="90" name="Google Shape;90;p8"/>
          <p:cNvSpPr/>
          <p:nvPr/>
        </p:nvSpPr>
        <p:spPr>
          <a:xfrm>
            <a:off x="2819400" y="5114756"/>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8"/>
          <p:cNvSpPr/>
          <p:nvPr/>
        </p:nvSpPr>
        <p:spPr>
          <a:xfrm>
            <a:off x="1360224" y="13716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0" y="19049"/>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1261351" y="1943100"/>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AGENDA</a:t>
            </a:r>
            <a:endParaRPr dirty="0"/>
          </a:p>
        </p:txBody>
      </p:sp>
      <p:sp>
        <p:nvSpPr>
          <p:cNvPr id="116" name="Google Shape;116;p9"/>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4802909" y="1871077"/>
            <a:ext cx="3813371" cy="3416279"/>
          </a:xfrm>
          <a:prstGeom prst="rect">
            <a:avLst/>
          </a:prstGeom>
          <a:noFill/>
          <a:ln>
            <a:noFill/>
          </a:ln>
        </p:spPr>
        <p:txBody>
          <a:bodyPr spcFirstLastPara="1" wrap="square" lIns="91425" tIns="45700" rIns="91425" bIns="45700" anchor="t" anchorCtr="0">
            <a:spAutoFit/>
          </a:bodyPr>
          <a:lstStyle/>
          <a:p>
            <a:pPr marL="342900" indent="-342900" algn="l">
              <a:buFont typeface="Arial" panose="020B0604020202020204" pitchFamily="34" charset="0"/>
              <a:buChar char="•"/>
            </a:pPr>
            <a:r>
              <a:rPr lang="en-US" sz="2400" b="0" i="0" dirty="0">
                <a:solidFill>
                  <a:schemeClr val="tx1"/>
                </a:solidFill>
                <a:effectLst/>
                <a:latin typeface="Söhne"/>
              </a:rPr>
              <a:t>Problem statement</a:t>
            </a:r>
          </a:p>
          <a:p>
            <a:pPr marL="342900" indent="-342900" algn="l">
              <a:buFont typeface="Arial" panose="020B0604020202020204" pitchFamily="34" charset="0"/>
              <a:buChar char="•"/>
            </a:pPr>
            <a:r>
              <a:rPr lang="en-US" sz="2400" b="0" i="0" dirty="0">
                <a:solidFill>
                  <a:schemeClr val="tx1"/>
                </a:solidFill>
                <a:effectLst/>
                <a:latin typeface="Söhne"/>
              </a:rPr>
              <a:t>Pro</a:t>
            </a:r>
            <a:r>
              <a:rPr lang="en-US" sz="2400" dirty="0">
                <a:solidFill>
                  <a:schemeClr val="tx1"/>
                </a:solidFill>
                <a:latin typeface="Söhne"/>
              </a:rPr>
              <a:t>blem overview</a:t>
            </a:r>
          </a:p>
          <a:p>
            <a:pPr marL="342900" indent="-342900" algn="l">
              <a:buFont typeface="Arial" panose="020B0604020202020204" pitchFamily="34" charset="0"/>
              <a:buChar char="•"/>
            </a:pPr>
            <a:r>
              <a:rPr lang="en-US" sz="2400" b="0" i="0" dirty="0">
                <a:solidFill>
                  <a:schemeClr val="tx1"/>
                </a:solidFill>
                <a:effectLst/>
                <a:latin typeface="Söhne"/>
              </a:rPr>
              <a:t>Scope of the project.</a:t>
            </a:r>
          </a:p>
          <a:p>
            <a:pPr marL="342900" indent="-342900" algn="l">
              <a:buFont typeface="Arial" panose="020B0604020202020204" pitchFamily="34" charset="0"/>
              <a:buChar char="•"/>
            </a:pPr>
            <a:r>
              <a:rPr lang="en-US" sz="2400" b="0" i="0" dirty="0">
                <a:solidFill>
                  <a:schemeClr val="tx1"/>
                </a:solidFill>
                <a:effectLst/>
                <a:latin typeface="Söhne"/>
              </a:rPr>
              <a:t>Outline the key objectives Goals</a:t>
            </a:r>
          </a:p>
          <a:p>
            <a:pPr marL="342900" indent="-342900" algn="l">
              <a:buFont typeface="Arial" panose="020B0604020202020204" pitchFamily="34" charset="0"/>
              <a:buChar char="•"/>
            </a:pPr>
            <a:r>
              <a:rPr lang="en-US" sz="2400" dirty="0">
                <a:solidFill>
                  <a:schemeClr val="tx1"/>
                </a:solidFill>
                <a:latin typeface="Söhne"/>
              </a:rPr>
              <a:t>Solution </a:t>
            </a:r>
            <a:r>
              <a:rPr lang="en-US" sz="2400" i="0" dirty="0">
                <a:solidFill>
                  <a:schemeClr val="tx1"/>
                </a:solidFill>
                <a:effectLst/>
                <a:latin typeface="Söhne"/>
              </a:rPr>
              <a:t>Value Proposition</a:t>
            </a:r>
          </a:p>
          <a:p>
            <a:pPr marL="342900" indent="-342900" algn="l">
              <a:buFont typeface="Arial" panose="020B0604020202020204" pitchFamily="34" charset="0"/>
              <a:buChar char="•"/>
            </a:pPr>
            <a:r>
              <a:rPr lang="en-US" sz="2400" dirty="0">
                <a:solidFill>
                  <a:schemeClr val="tx1"/>
                </a:solidFill>
                <a:latin typeface="Söhne"/>
              </a:rPr>
              <a:t>Modeling</a:t>
            </a:r>
          </a:p>
          <a:p>
            <a:pPr marL="342900" indent="-342900" algn="l">
              <a:buFont typeface="Arial" panose="020B0604020202020204" pitchFamily="34" charset="0"/>
              <a:buChar char="•"/>
            </a:pPr>
            <a:r>
              <a:rPr lang="en-US" sz="2400" b="0" i="0" dirty="0">
                <a:solidFill>
                  <a:schemeClr val="tx1"/>
                </a:solidFill>
                <a:effectLst/>
                <a:latin typeface="Söhne"/>
              </a:rPr>
              <a:t>Result</a:t>
            </a:r>
          </a:p>
          <a:p>
            <a:pPr algn="l"/>
            <a:endParaRPr lang="en-US" sz="2400" b="0" i="0" dirty="0">
              <a:solidFill>
                <a:schemeClr val="tx1"/>
              </a:solidFill>
              <a:effectLst/>
              <a:latin typeface="Söh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7315200" y="13716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5" y="575050"/>
            <a:ext cx="57816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 PROBLEM	STATEMENT</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986153" y="1893074"/>
            <a:ext cx="7148197" cy="4093388"/>
          </a:xfrm>
          <a:prstGeom prst="rect">
            <a:avLst/>
          </a:prstGeom>
          <a:noFill/>
          <a:ln>
            <a:noFill/>
          </a:ln>
        </p:spPr>
        <p:txBody>
          <a:bodyPr spcFirstLastPara="1" wrap="square" lIns="91425" tIns="45700" rIns="91425" bIns="45700" anchor="t" anchorCtr="0">
            <a:spAutoFit/>
          </a:bodyPr>
          <a:lstStyle/>
          <a:p>
            <a:pPr algn="l">
              <a:buFont typeface="Arial" panose="020B0604020202020204" pitchFamily="34" charset="0"/>
              <a:buChar char="•"/>
            </a:pPr>
            <a:r>
              <a:rPr lang="en-US" sz="2000" b="0" i="0" dirty="0">
                <a:solidFill>
                  <a:schemeClr val="tx1"/>
                </a:solidFill>
                <a:effectLst/>
                <a:latin typeface="Söhne"/>
              </a:rPr>
              <a:t> Rain prediction plays a crucial role in numerous sectors including agriculture, transportation, and urban planning. However, existing rain prediction models often overlook the demographic aspect, which can limit the effectiveness of weather-related decision-making processes.</a:t>
            </a:r>
          </a:p>
          <a:p>
            <a:pPr algn="l">
              <a:buFont typeface="Arial" panose="020B0604020202020204" pitchFamily="34" charset="0"/>
              <a:buChar char="•"/>
            </a:pPr>
            <a:r>
              <a:rPr lang="en-US" sz="2000" b="0" i="0" dirty="0">
                <a:solidFill>
                  <a:schemeClr val="tx1"/>
                </a:solidFill>
                <a:effectLst/>
                <a:latin typeface="Söhne"/>
              </a:rPr>
              <a:t> Furthermore, traditional rain prediction models may not account for the diverse needs and preferences of different demographic groups. This can lead to inefficiencies in resource allocation and risk management.</a:t>
            </a:r>
          </a:p>
          <a:p>
            <a:pPr algn="l">
              <a:buFont typeface="Arial" panose="020B0604020202020204" pitchFamily="34" charset="0"/>
              <a:buChar char="•"/>
            </a:pPr>
            <a:r>
              <a:rPr lang="en-US" sz="2000" b="0" i="0" dirty="0">
                <a:solidFill>
                  <a:schemeClr val="tx1"/>
                </a:solidFill>
                <a:effectLst/>
                <a:latin typeface="Söhne"/>
              </a:rPr>
              <a:t> Our goal is to address these limitations by developing a comprehensive rain prediction model that incorporates age and gender demographics, thereby enhancing the relevance and usability of weather forecasts for various end users.</a:t>
            </a:r>
            <a:endParaRPr sz="2000" dirty="0">
              <a:solidFill>
                <a:schemeClr val="tx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8" name="Google Shape;138;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9" name="Google Shape;139;p11"/>
          <p:cNvSpPr txBox="1">
            <a:spLocks noGrp="1"/>
          </p:cNvSpPr>
          <p:nvPr>
            <p:ph type="title"/>
          </p:nvPr>
        </p:nvSpPr>
        <p:spPr>
          <a:xfrm>
            <a:off x="0" y="234858"/>
            <a:ext cx="12192000"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latin typeface="Times New Roman" panose="02020603050405020304" pitchFamily="18" charset="0"/>
                <a:cs typeface="Times New Roman" panose="02020603050405020304" pitchFamily="18" charset="0"/>
              </a:rPr>
              <a:t>     PROJECT OVERVIEW</a:t>
            </a:r>
            <a:endParaRPr sz="4250" dirty="0">
              <a:latin typeface="Times New Roman" panose="02020603050405020304" pitchFamily="18" charset="0"/>
              <a:cs typeface="Times New Roman" panose="02020603050405020304" pitchFamily="18" charset="0"/>
            </a:endParaRPr>
          </a:p>
        </p:txBody>
      </p:sp>
      <p:pic>
        <p:nvPicPr>
          <p:cNvPr id="140" name="Google Shape;140;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1" name="Google Shape;141;p1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2" name="Google Shape;142;p11"/>
          <p:cNvSpPr/>
          <p:nvPr/>
        </p:nvSpPr>
        <p:spPr>
          <a:xfrm flipH="1">
            <a:off x="772883" y="2383970"/>
            <a:ext cx="8517467" cy="2612573"/>
          </a:xfrm>
          <a:prstGeom prst="rect">
            <a:avLst/>
          </a:prstGeom>
          <a:noFill/>
          <a:ln>
            <a:noFill/>
          </a:ln>
        </p:spPr>
        <p:txBody>
          <a:bodyPr spcFirstLastPara="1" wrap="square" lIns="0" tIns="198375" rIns="0" bIns="0" anchor="ctr" anchorCtr="0">
            <a:noAutofit/>
          </a:bodyPr>
          <a:lstStyle/>
          <a:p>
            <a:pPr marL="0" marR="0" lvl="0" indent="0" algn="l" rtl="0">
              <a:spcBef>
                <a:spcPts val="0"/>
              </a:spcBef>
              <a:spcAft>
                <a:spcPts val="0"/>
              </a:spcAft>
              <a:buNone/>
            </a:pPr>
            <a:r>
              <a:rPr lang="en-US" sz="2400" b="1" i="0" dirty="0">
                <a:solidFill>
                  <a:schemeClr val="dk1"/>
                </a:solidFill>
                <a:latin typeface="Times New Roman"/>
                <a:ea typeface="Times New Roman"/>
                <a:cs typeface="Times New Roman"/>
                <a:sym typeface="Times New Roman"/>
              </a:rPr>
              <a:t>    </a:t>
            </a:r>
            <a:br>
              <a:rPr lang="en-US" sz="2400" b="1" i="0" dirty="0">
                <a:solidFill>
                  <a:schemeClr val="dk1"/>
                </a:solidFill>
                <a:latin typeface="Times New Roman"/>
                <a:ea typeface="Times New Roman"/>
                <a:cs typeface="Times New Roman"/>
                <a:sym typeface="Times New Roman"/>
              </a:rPr>
            </a:br>
            <a:endParaRPr sz="2400" b="1" i="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b="1" i="0" dirty="0">
                <a:solidFill>
                  <a:schemeClr val="dk1"/>
                </a:solidFill>
                <a:latin typeface="Times New Roman"/>
                <a:ea typeface="Times New Roman"/>
                <a:cs typeface="Times New Roman"/>
                <a:sym typeface="Times New Roman"/>
              </a:rPr>
              <a:t>Introduction:</a:t>
            </a:r>
            <a:r>
              <a:rPr lang="en-US" sz="2400" b="0" i="0" dirty="0">
                <a:solidFill>
                  <a:schemeClr val="dk1"/>
                </a:solidFill>
                <a:latin typeface="Times New Roman"/>
                <a:ea typeface="Times New Roman"/>
                <a:cs typeface="Times New Roman"/>
                <a:sym typeface="Times New Roman"/>
              </a:rPr>
              <a:t> </a:t>
            </a:r>
            <a:endParaRPr sz="2400" dirty="0"/>
          </a:p>
          <a:p>
            <a:pPr algn="l"/>
            <a:r>
              <a:rPr lang="en-US" sz="2000" b="0" i="0" dirty="0">
                <a:solidFill>
                  <a:schemeClr val="tx1"/>
                </a:solidFill>
                <a:effectLst/>
                <a:latin typeface="Söhne"/>
              </a:rPr>
              <a:t>Our project involves the integration of multiple data sources and machine learning techniques to create a unified rain prediction </a:t>
            </a:r>
            <a:r>
              <a:rPr lang="en-US" sz="2000" b="0" i="0" dirty="0" err="1">
                <a:solidFill>
                  <a:schemeClr val="tx1"/>
                </a:solidFill>
                <a:effectLst/>
                <a:latin typeface="Söhne"/>
              </a:rPr>
              <a:t>model.We</a:t>
            </a:r>
            <a:r>
              <a:rPr lang="en-US" sz="2000" b="0" i="0" dirty="0">
                <a:solidFill>
                  <a:schemeClr val="tx1"/>
                </a:solidFill>
                <a:effectLst/>
                <a:latin typeface="Söhne"/>
              </a:rPr>
              <a:t> collect historical weather data, demographic information, and other relevant features to train the predictive model. The model undergoes rigorous testing and validation to ensure its accuracy and reliability in predicting both rain occurrence and demographic factors.</a:t>
            </a:r>
          </a:p>
          <a:p>
            <a:pPr marL="0" marR="0" lvl="0" indent="0" algn="l" rtl="0">
              <a:spcBef>
                <a:spcPts val="0"/>
              </a:spcBef>
              <a:spcAft>
                <a:spcPts val="0"/>
              </a:spcAft>
              <a:buNone/>
            </a:pPr>
            <a:endParaRPr sz="2000" b="0" i="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b="1" i="0" dirty="0">
                <a:solidFill>
                  <a:schemeClr val="dk1"/>
                </a:solidFill>
                <a:latin typeface="Times New Roman"/>
                <a:ea typeface="Times New Roman"/>
                <a:cs typeface="Times New Roman"/>
                <a:sym typeface="Times New Roman"/>
              </a:rPr>
              <a:t>Objective:</a:t>
            </a:r>
            <a:endParaRPr dirty="0"/>
          </a:p>
          <a:p>
            <a:pPr algn="l"/>
            <a:r>
              <a:rPr lang="en-US" sz="2000" b="0" i="0" dirty="0">
                <a:solidFill>
                  <a:schemeClr val="tx1"/>
                </a:solidFill>
                <a:effectLst/>
                <a:latin typeface="Söhne"/>
              </a:rPr>
              <a:t>Our primary objective is to develop an integrated rain prediction model that accurately forecasts rain occurrence and predicts age and gender demographics. Additionally, we aim to evaluate the performance of the model across different demographic groups and geographic regions to ensure its robustness and generalization capabilities.</a:t>
            </a:r>
          </a:p>
          <a:p>
            <a:br>
              <a:rPr lang="en-US" sz="2800" dirty="0">
                <a:solidFill>
                  <a:schemeClr val="tx1"/>
                </a:solidFill>
              </a:rPr>
            </a:br>
            <a:endParaRPr sz="1800" b="0" i="0" u="none" strike="noStrike" cap="none" dirty="0">
              <a:solidFill>
                <a:schemeClr val="tx1"/>
              </a:solidFill>
              <a:latin typeface="Times New Roman"/>
              <a:ea typeface="Times New Roman"/>
              <a:cs typeface="Times New Roman"/>
              <a:sym typeface="Times New Roman"/>
            </a:endParaRPr>
          </a:p>
        </p:txBody>
      </p:sp>
      <p:sp>
        <p:nvSpPr>
          <p:cNvPr id="143" name="Google Shape;143;p11"/>
          <p:cNvSpPr/>
          <p:nvPr/>
        </p:nvSpPr>
        <p:spPr>
          <a:xfrm rot="-9052674">
            <a:off x="-875840" y="91704"/>
            <a:ext cx="10636520" cy="74548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br>
              <a:rPr lang="en-US" sz="1800" b="0" i="0" u="none" strike="noStrike" cap="none">
                <a:solidFill>
                  <a:srgbClr val="000000"/>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2"/>
          <p:cNvSpPr/>
          <p:nvPr/>
        </p:nvSpPr>
        <p:spPr>
          <a:xfrm>
            <a:off x="263351" y="251076"/>
            <a:ext cx="10056366" cy="6355844"/>
          </a:xfrm>
          <a:prstGeom prst="rect">
            <a:avLst/>
          </a:prstGeom>
          <a:noFill/>
          <a:ln>
            <a:noFill/>
          </a:ln>
        </p:spPr>
        <p:txBody>
          <a:bodyPr spcFirstLastPara="1" wrap="square" lIns="0" tIns="198375" rIns="0" bIns="0" anchor="ctr" anchorCtr="0">
            <a:noAutofit/>
          </a:bodyPr>
          <a:lstStyle/>
          <a:p>
            <a:pPr marL="0" marR="0" lvl="0" indent="0" algn="just" rtl="0">
              <a:lnSpc>
                <a:spcPct val="100000"/>
              </a:lnSpc>
              <a:spcBef>
                <a:spcPts val="0"/>
              </a:spcBef>
              <a:spcAft>
                <a:spcPts val="0"/>
              </a:spcAft>
              <a:buNone/>
            </a:pPr>
            <a:endParaRPr sz="180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alibri"/>
              <a:buNone/>
            </a:pPr>
            <a:endParaRPr sz="1800" i="0" u="none" strike="noStrike" cap="none" dirty="0">
              <a:solidFill>
                <a:schemeClr val="dk1"/>
              </a:solidFill>
              <a:latin typeface="Times New Roman"/>
              <a:ea typeface="Times New Roman"/>
              <a:cs typeface="Times New Roman"/>
              <a:sym typeface="Times New Roman"/>
            </a:endParaRPr>
          </a:p>
        </p:txBody>
      </p:sp>
      <p:sp>
        <p:nvSpPr>
          <p:cNvPr id="149" name="Google Shape;149;p12"/>
          <p:cNvSpPr/>
          <p:nvPr/>
        </p:nvSpPr>
        <p:spPr>
          <a:xfrm>
            <a:off x="0" y="0"/>
            <a:ext cx="147955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br>
              <a:rPr lang="en-US" sz="1800" b="0" i="0" u="none" strike="noStrike" cap="none">
                <a:solidFill>
                  <a:srgbClr val="000000"/>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grpSp>
        <p:nvGrpSpPr>
          <p:cNvPr id="150" name="Google Shape;150;p12"/>
          <p:cNvGrpSpPr/>
          <p:nvPr/>
        </p:nvGrpSpPr>
        <p:grpSpPr>
          <a:xfrm>
            <a:off x="9624392" y="2348880"/>
            <a:ext cx="3533775" cy="3810000"/>
            <a:chOff x="8658225" y="2647950"/>
            <a:chExt cx="3533775" cy="3810000"/>
          </a:xfrm>
        </p:grpSpPr>
        <p:sp>
          <p:nvSpPr>
            <p:cNvPr id="151" name="Google Shape;151;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 name="Google Shape;152;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53" name="Google Shape;153;p12"/>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3" name="TextBox 2">
            <a:extLst>
              <a:ext uri="{FF2B5EF4-FFF2-40B4-BE49-F238E27FC236}">
                <a16:creationId xmlns:a16="http://schemas.microsoft.com/office/drawing/2014/main" id="{7FF105F7-95B9-91B5-44EF-80790187B757}"/>
              </a:ext>
            </a:extLst>
          </p:cNvPr>
          <p:cNvSpPr txBox="1"/>
          <p:nvPr/>
        </p:nvSpPr>
        <p:spPr>
          <a:xfrm>
            <a:off x="361321" y="1198677"/>
            <a:ext cx="9479363" cy="4093428"/>
          </a:xfrm>
          <a:prstGeom prst="rect">
            <a:avLst/>
          </a:prstGeom>
          <a:noFill/>
        </p:spPr>
        <p:txBody>
          <a:bodyPr wrap="square">
            <a:spAutoFit/>
          </a:bodyPr>
          <a:lstStyle/>
          <a:p>
            <a:pPr algn="l"/>
            <a:r>
              <a:rPr lang="en-US" sz="2000" b="1" i="0" dirty="0">
                <a:solidFill>
                  <a:schemeClr val="tx1"/>
                </a:solidFill>
                <a:effectLst/>
                <a:latin typeface="Söhne"/>
              </a:rPr>
              <a:t>WHO ARE THE END USERS ?</a:t>
            </a:r>
          </a:p>
          <a:p>
            <a:pPr algn="l"/>
            <a:endParaRPr lang="en-US" sz="2000" b="1" i="0" dirty="0">
              <a:solidFill>
                <a:schemeClr val="tx1"/>
              </a:solidFill>
              <a:effectLst/>
              <a:latin typeface="Söhne"/>
            </a:endParaRPr>
          </a:p>
          <a:p>
            <a:pPr algn="l"/>
            <a:r>
              <a:rPr lang="en-US" sz="2000" b="0" i="0" dirty="0">
                <a:solidFill>
                  <a:schemeClr val="tx1"/>
                </a:solidFill>
                <a:effectLst/>
                <a:latin typeface="Söhne"/>
              </a:rPr>
              <a:t>The end users of our rain prediction model encompass a wide range of stakeholders including farmers, city planners, transportation agencies, emergency services, and individuals.</a:t>
            </a:r>
          </a:p>
          <a:p>
            <a:pPr algn="l">
              <a:buFont typeface="Arial" panose="020B0604020202020204" pitchFamily="34" charset="0"/>
              <a:buChar char="•"/>
            </a:pPr>
            <a:r>
              <a:rPr lang="en-US" sz="2000" b="0" i="0" dirty="0">
                <a:solidFill>
                  <a:schemeClr val="tx1"/>
                </a:solidFill>
                <a:effectLst/>
                <a:latin typeface="Söhne"/>
              </a:rPr>
              <a:t>Farmers can utilize the predictions to optimize irrigation schedules and crop management practices, thereby increasing agricultural productivity.</a:t>
            </a:r>
          </a:p>
          <a:p>
            <a:pPr algn="l">
              <a:buFont typeface="Arial" panose="020B0604020202020204" pitchFamily="34" charset="0"/>
              <a:buChar char="•"/>
            </a:pPr>
            <a:r>
              <a:rPr lang="en-US" sz="2000" b="0" i="0" dirty="0">
                <a:solidFill>
                  <a:schemeClr val="tx1"/>
                </a:solidFill>
                <a:effectLst/>
                <a:latin typeface="Söhne"/>
              </a:rPr>
              <a:t>City planners can better prepare for weather-related events such as floods or storms and implement appropriate mitigation strategies to minimize risks.</a:t>
            </a:r>
          </a:p>
          <a:p>
            <a:pPr algn="l">
              <a:buFont typeface="Arial" panose="020B0604020202020204" pitchFamily="34" charset="0"/>
              <a:buChar char="•"/>
            </a:pPr>
            <a:r>
              <a:rPr lang="en-US" sz="2000" b="0" i="0" dirty="0">
                <a:solidFill>
                  <a:schemeClr val="tx1"/>
                </a:solidFill>
                <a:effectLst/>
                <a:latin typeface="Söhne"/>
              </a:rPr>
              <a:t>Transportation agencies can improve route planning and traffic management during adverse weather conditions, enhancing overall safety and efficiency.</a:t>
            </a:r>
          </a:p>
          <a:p>
            <a:pPr algn="l">
              <a:buFont typeface="Arial" panose="020B0604020202020204" pitchFamily="34" charset="0"/>
              <a:buChar char="•"/>
            </a:pPr>
            <a:r>
              <a:rPr lang="en-US" sz="2000" b="0" i="0" dirty="0">
                <a:solidFill>
                  <a:schemeClr val="tx1"/>
                </a:solidFill>
                <a:effectLst/>
                <a:latin typeface="Söhne"/>
              </a:rPr>
              <a:t>Emergency services can proactively respond to weather-related emergencies and allocate resources more effectively, reducing the impact of disasters on communities.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3"/>
          <p:cNvSpPr/>
          <p:nvPr/>
        </p:nvSpPr>
        <p:spPr>
          <a:xfrm>
            <a:off x="1157350" y="-279578"/>
            <a:ext cx="9877300" cy="6632842"/>
          </a:xfrm>
          <a:prstGeom prst="rect">
            <a:avLst/>
          </a:prstGeom>
          <a:noFill/>
          <a:ln>
            <a:noFill/>
          </a:ln>
        </p:spPr>
        <p:txBody>
          <a:bodyPr spcFirstLastPara="1" wrap="square" lIns="0" tIns="198375" rIns="0" bIns="0" anchor="ctr" anchorCtr="0">
            <a:noAutofit/>
          </a:bodyPr>
          <a:lstStyle/>
          <a:p>
            <a:pPr marL="457200" marR="0" lvl="1" indent="0" algn="just" rtl="0">
              <a:lnSpc>
                <a:spcPct val="100000"/>
              </a:lnSpc>
              <a:spcBef>
                <a:spcPts val="0"/>
              </a:spcBef>
              <a:spcAft>
                <a:spcPts val="0"/>
              </a:spcAft>
              <a:buNone/>
            </a:pPr>
            <a:endParaRPr sz="2800" b="1" i="0" u="none" strike="noStrike" cap="none" dirty="0">
              <a:solidFill>
                <a:schemeClr val="dk1"/>
              </a:solidFill>
              <a:latin typeface="Times New Roman"/>
              <a:ea typeface="Times New Roman"/>
              <a:cs typeface="Times New Roman"/>
              <a:sym typeface="Times New Roman"/>
            </a:endParaRPr>
          </a:p>
          <a:p>
            <a:pPr marL="457200" marR="0" lvl="1" indent="0" algn="just" rtl="0">
              <a:lnSpc>
                <a:spcPct val="100000"/>
              </a:lnSpc>
              <a:spcBef>
                <a:spcPts val="0"/>
              </a:spcBef>
              <a:spcAft>
                <a:spcPts val="0"/>
              </a:spcAft>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Times New Roman"/>
              <a:ea typeface="Times New Roman"/>
              <a:cs typeface="Times New Roman"/>
              <a:sym typeface="Times New Roman"/>
            </a:endParaRPr>
          </a:p>
        </p:txBody>
      </p:sp>
      <p:sp>
        <p:nvSpPr>
          <p:cNvPr id="159" name="Google Shape;159;p13"/>
          <p:cNvSpPr/>
          <p:nvPr/>
        </p:nvSpPr>
        <p:spPr>
          <a:xfrm>
            <a:off x="0" y="0"/>
            <a:ext cx="147955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br>
              <a:rPr lang="en-US" sz="1800" b="0" i="0" u="none" strike="noStrike" cap="none">
                <a:solidFill>
                  <a:srgbClr val="000000"/>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grpSp>
        <p:nvGrpSpPr>
          <p:cNvPr id="160" name="Google Shape;160;p13"/>
          <p:cNvGrpSpPr/>
          <p:nvPr/>
        </p:nvGrpSpPr>
        <p:grpSpPr>
          <a:xfrm>
            <a:off x="9696400" y="1524000"/>
            <a:ext cx="3533775" cy="3810000"/>
            <a:chOff x="8658225" y="2647950"/>
            <a:chExt cx="3533775" cy="3810000"/>
          </a:xfrm>
        </p:grpSpPr>
        <p:sp>
          <p:nvSpPr>
            <p:cNvPr id="161" name="Google Shape;161;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63" name="Google Shape;163;p13"/>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3" name="TextBox 2">
            <a:extLst>
              <a:ext uri="{FF2B5EF4-FFF2-40B4-BE49-F238E27FC236}">
                <a16:creationId xmlns:a16="http://schemas.microsoft.com/office/drawing/2014/main" id="{AD5A4F9D-4864-E4E7-A7C9-E4DE808F19F7}"/>
              </a:ext>
            </a:extLst>
          </p:cNvPr>
          <p:cNvSpPr txBox="1"/>
          <p:nvPr/>
        </p:nvSpPr>
        <p:spPr>
          <a:xfrm>
            <a:off x="944336" y="1036296"/>
            <a:ext cx="6613070" cy="5755422"/>
          </a:xfrm>
          <a:prstGeom prst="rect">
            <a:avLst/>
          </a:prstGeom>
          <a:noFill/>
        </p:spPr>
        <p:txBody>
          <a:bodyPr wrap="square">
            <a:spAutoFit/>
          </a:bodyPr>
          <a:lstStyle/>
          <a:p>
            <a:pPr algn="l"/>
            <a:r>
              <a:rPr lang="en-US" sz="2800" b="1" i="0" dirty="0">
                <a:solidFill>
                  <a:schemeClr val="tx1"/>
                </a:solidFill>
                <a:effectLst/>
                <a:latin typeface="Söhne"/>
              </a:rPr>
              <a:t>Your Solution and Its Value Proposition:</a:t>
            </a:r>
          </a:p>
          <a:p>
            <a:pPr algn="l"/>
            <a:endParaRPr lang="en-US" sz="2800" b="1" i="0" dirty="0">
              <a:solidFill>
                <a:schemeClr val="tx1"/>
              </a:solidFill>
              <a:effectLst/>
              <a:latin typeface="Söhne"/>
            </a:endParaRPr>
          </a:p>
          <a:p>
            <a:pPr algn="l">
              <a:buFont typeface="Arial" panose="020B0604020202020204" pitchFamily="34" charset="0"/>
              <a:buChar char="•"/>
            </a:pPr>
            <a:r>
              <a:rPr lang="en-US" sz="2400" b="0" i="0" dirty="0">
                <a:solidFill>
                  <a:schemeClr val="tx1"/>
                </a:solidFill>
                <a:effectLst/>
                <a:latin typeface="Söhne"/>
              </a:rPr>
              <a:t>Our solution offers a comprehensive approach to rain prediction by integrating demographic factors of age and gender into the forecasting model.</a:t>
            </a:r>
          </a:p>
          <a:p>
            <a:pPr algn="l">
              <a:buFont typeface="Arial" panose="020B0604020202020204" pitchFamily="34" charset="0"/>
              <a:buChar char="•"/>
            </a:pPr>
            <a:r>
              <a:rPr lang="en-US" sz="2400" b="0" i="0" dirty="0">
                <a:solidFill>
                  <a:schemeClr val="tx1"/>
                </a:solidFill>
                <a:effectLst/>
                <a:latin typeface="Söhne"/>
              </a:rPr>
              <a:t>By considering demographic information, our model provides more personalized and relevant weather forecasts, enhancing the usability and applicability of the predictions across different demographic groups.</a:t>
            </a:r>
          </a:p>
          <a:p>
            <a:pPr algn="l">
              <a:buFont typeface="Arial" panose="020B0604020202020204" pitchFamily="34" charset="0"/>
              <a:buChar char="•"/>
            </a:pPr>
            <a:r>
              <a:rPr lang="en-US" sz="2400" b="0" i="0" dirty="0">
                <a:solidFill>
                  <a:schemeClr val="tx1"/>
                </a:solidFill>
                <a:effectLst/>
                <a:latin typeface="Söhne"/>
              </a:rPr>
              <a:t>The value proposition of our solution lies in its ability to empower end users with actionable weather information, enabling them to make informed decisions and mitigate potential risks more effectively.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4"/>
          <p:cNvSpPr txBox="1">
            <a:spLocks noGrp="1"/>
          </p:cNvSpPr>
          <p:nvPr>
            <p:ph type="title"/>
          </p:nvPr>
        </p:nvSpPr>
        <p:spPr>
          <a:xfrm>
            <a:off x="446175" y="891800"/>
            <a:ext cx="7518900" cy="385993"/>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2400" dirty="0">
                <a:solidFill>
                  <a:schemeClr val="tx1"/>
                </a:solidFill>
                <a:latin typeface="Söhne"/>
              </a:rPr>
              <a:t>THE WOW IN YOUR SOLUTION</a:t>
            </a:r>
            <a:endParaRPr sz="2400" dirty="0">
              <a:solidFill>
                <a:schemeClr val="tx1"/>
              </a:solidFill>
            </a:endParaRPr>
          </a:p>
        </p:txBody>
      </p:sp>
      <p:pic>
        <p:nvPicPr>
          <p:cNvPr id="171" name="Google Shape;171;p14"/>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72"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
        <p:nvSpPr>
          <p:cNvPr id="173" name="Google Shape;173;p14"/>
          <p:cNvSpPr txBox="1"/>
          <p:nvPr/>
        </p:nvSpPr>
        <p:spPr>
          <a:xfrm>
            <a:off x="723900" y="1879787"/>
            <a:ext cx="6743700" cy="965649"/>
          </a:xfrm>
          <a:prstGeom prst="rect">
            <a:avLst/>
          </a:prstGeom>
          <a:noFill/>
          <a:ln>
            <a:noFill/>
          </a:ln>
        </p:spPr>
        <p:txBody>
          <a:bodyPr spcFirstLastPara="1" wrap="square" lIns="0" tIns="16500" rIns="0" bIns="0" anchor="t" anchorCtr="0">
            <a:spAutoFit/>
          </a:bodyPr>
          <a:lstStyle/>
          <a:p>
            <a:pPr marL="12700" marR="0" lvl="0" indent="0" algn="l" rtl="0">
              <a:spcBef>
                <a:spcPts val="0"/>
              </a:spcBef>
              <a:spcAft>
                <a:spcPts val="0"/>
              </a:spcAft>
              <a:buNone/>
            </a:pPr>
            <a:endParaRPr sz="2000" b="1" i="0">
              <a:solidFill>
                <a:schemeClr val="dk1"/>
              </a:solidFill>
              <a:latin typeface="Trebuchet MS"/>
              <a:ea typeface="Trebuchet MS"/>
              <a:cs typeface="Trebuchet MS"/>
              <a:sym typeface="Trebuchet MS"/>
            </a:endParaRPr>
          </a:p>
          <a:p>
            <a:pPr marL="12700" marR="0" lvl="0" indent="0" algn="just" rtl="0">
              <a:spcBef>
                <a:spcPts val="130"/>
              </a:spcBef>
              <a:spcAft>
                <a:spcPts val="0"/>
              </a:spcAft>
              <a:buNone/>
            </a:pPr>
            <a:endParaRPr sz="2000" b="0" i="0">
              <a:solidFill>
                <a:schemeClr val="dk1"/>
              </a:solidFill>
              <a:latin typeface="Lustria"/>
              <a:ea typeface="Lustria"/>
              <a:cs typeface="Lustria"/>
              <a:sym typeface="Lustria"/>
            </a:endParaRPr>
          </a:p>
          <a:p>
            <a:pPr marL="469900" marR="0" lvl="0" indent="-330200" algn="just" rtl="0">
              <a:spcBef>
                <a:spcPts val="130"/>
              </a:spcBef>
              <a:spcAft>
                <a:spcPts val="0"/>
              </a:spcAft>
              <a:buClr>
                <a:schemeClr val="dk1"/>
              </a:buClr>
              <a:buSzPts val="2000"/>
              <a:buFont typeface="Trebuchet MS"/>
              <a:buNone/>
            </a:pPr>
            <a:endParaRPr sz="2000" b="0" i="0">
              <a:solidFill>
                <a:schemeClr val="dk1"/>
              </a:solidFill>
              <a:latin typeface="Lustria"/>
              <a:ea typeface="Lustria"/>
              <a:cs typeface="Lustria"/>
              <a:sym typeface="Lustria"/>
            </a:endParaRPr>
          </a:p>
        </p:txBody>
      </p:sp>
      <p:sp>
        <p:nvSpPr>
          <p:cNvPr id="174" name="Google Shape;174;p14"/>
          <p:cNvSpPr txBox="1"/>
          <p:nvPr/>
        </p:nvSpPr>
        <p:spPr>
          <a:xfrm>
            <a:off x="611425" y="1636000"/>
            <a:ext cx="8483100" cy="4401164"/>
          </a:xfrm>
          <a:prstGeom prst="rect">
            <a:avLst/>
          </a:prstGeom>
          <a:noFill/>
          <a:ln>
            <a:noFill/>
          </a:ln>
        </p:spPr>
        <p:txBody>
          <a:bodyPr spcFirstLastPara="1" wrap="square" lIns="91425" tIns="45700" rIns="91425" bIns="45700" anchor="t" anchorCtr="0">
            <a:spAutoFit/>
          </a:bodyPr>
          <a:lstStyle/>
          <a:p>
            <a:pPr algn="l">
              <a:buFont typeface="Arial" panose="020B0604020202020204" pitchFamily="34" charset="0"/>
              <a:buChar char="•"/>
            </a:pPr>
            <a:r>
              <a:rPr lang="en-US" sz="2800" b="0" i="0" dirty="0">
                <a:solidFill>
                  <a:schemeClr val="tx1"/>
                </a:solidFill>
                <a:effectLst/>
                <a:latin typeface="Söhne"/>
              </a:rPr>
              <a:t>One of the key highlights of our solution is its ability to accurately predict both rain occurrence and demographic factors with high precision.</a:t>
            </a:r>
          </a:p>
          <a:p>
            <a:pPr algn="l">
              <a:buFont typeface="Arial" panose="020B0604020202020204" pitchFamily="34" charset="0"/>
              <a:buChar char="•"/>
            </a:pPr>
            <a:r>
              <a:rPr lang="en-US" sz="2800" b="0" i="0" dirty="0">
                <a:solidFill>
                  <a:schemeClr val="tx1"/>
                </a:solidFill>
                <a:effectLst/>
                <a:latin typeface="Söhne"/>
              </a:rPr>
              <a:t>We leverage state-of-the-art machine learning algorithms and feature engineering techniques to extract meaningful insights from heterogeneous datasets.</a:t>
            </a:r>
          </a:p>
          <a:p>
            <a:pPr algn="l">
              <a:buFont typeface="Arial" panose="020B0604020202020204" pitchFamily="34" charset="0"/>
              <a:buChar char="•"/>
            </a:pPr>
            <a:r>
              <a:rPr lang="en-US" sz="2800" b="0" i="0" dirty="0">
                <a:solidFill>
                  <a:schemeClr val="tx1"/>
                </a:solidFill>
                <a:effectLst/>
                <a:latin typeface="Söhne"/>
              </a:rPr>
              <a:t>Our model incorporates adaptive learning mechanisms to dynamically adjust to changing weather patterns and demographic trends, ensuring reliable predictions in real-time scenarios.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5"/>
          <p:cNvSpPr/>
          <p:nvPr/>
        </p:nvSpPr>
        <p:spPr>
          <a:xfrm>
            <a:off x="11417042" y="5949280"/>
            <a:ext cx="336029"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15"/>
          <p:cNvSpPr/>
          <p:nvPr/>
        </p:nvSpPr>
        <p:spPr>
          <a:xfrm>
            <a:off x="11640616" y="636862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15"/>
          <p:cNvSpPr txBox="1">
            <a:spLocks noGrp="1"/>
          </p:cNvSpPr>
          <p:nvPr>
            <p:ph type="title"/>
          </p:nvPr>
        </p:nvSpPr>
        <p:spPr>
          <a:xfrm>
            <a:off x="551384" y="395198"/>
            <a:ext cx="9763125" cy="505898"/>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IN" sz="3200" dirty="0"/>
              <a:t>MODELING</a:t>
            </a:r>
            <a:endParaRPr sz="3200" dirty="0"/>
          </a:p>
        </p:txBody>
      </p:sp>
      <p:pic>
        <p:nvPicPr>
          <p:cNvPr id="182" name="Google Shape;182;p15"/>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83" name="Google Shape;183;p1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9</a:t>
            </a:fld>
            <a:endParaRPr/>
          </a:p>
        </p:txBody>
      </p:sp>
      <p:sp>
        <p:nvSpPr>
          <p:cNvPr id="184" name="Google Shape;184;p15"/>
          <p:cNvSpPr txBox="1"/>
          <p:nvPr/>
        </p:nvSpPr>
        <p:spPr>
          <a:xfrm>
            <a:off x="346450" y="1525825"/>
            <a:ext cx="10373100" cy="3847167"/>
          </a:xfrm>
          <a:prstGeom prst="rect">
            <a:avLst/>
          </a:prstGeom>
          <a:noFill/>
          <a:ln>
            <a:noFill/>
          </a:ln>
        </p:spPr>
        <p:txBody>
          <a:bodyPr spcFirstLastPara="1" wrap="square" lIns="91425" tIns="45700" rIns="91425" bIns="45700" anchor="t" anchorCtr="0">
            <a:spAutoFit/>
          </a:bodyPr>
          <a:lstStyle/>
          <a:p>
            <a:pPr algn="l">
              <a:buFont typeface="Arial" panose="020B0604020202020204" pitchFamily="34" charset="0"/>
              <a:buChar char="•"/>
            </a:pPr>
            <a:r>
              <a:rPr lang="en-US" sz="2800" b="0" i="0" dirty="0">
                <a:solidFill>
                  <a:schemeClr val="tx1"/>
                </a:solidFill>
                <a:effectLst/>
                <a:latin typeface="Söhne"/>
              </a:rPr>
              <a:t>Our modeling approach involves the integration of multiple machine learning algorithms, including ensemble methods and deep learning architectures.</a:t>
            </a:r>
          </a:p>
          <a:p>
            <a:pPr algn="l">
              <a:buFont typeface="Arial" panose="020B0604020202020204" pitchFamily="34" charset="0"/>
              <a:buChar char="•"/>
            </a:pPr>
            <a:r>
              <a:rPr lang="en-US" sz="2800" b="0" i="0" dirty="0">
                <a:solidFill>
                  <a:schemeClr val="tx1"/>
                </a:solidFill>
                <a:effectLst/>
                <a:latin typeface="Söhne"/>
              </a:rPr>
              <a:t>We carefully select and preprocess input features such as meteorological data, census data, and geographical information to train the predictive model.</a:t>
            </a:r>
          </a:p>
          <a:p>
            <a:pPr algn="l">
              <a:buFont typeface="Arial" panose="020B0604020202020204" pitchFamily="34" charset="0"/>
              <a:buChar char="•"/>
            </a:pPr>
            <a:r>
              <a:rPr lang="en-US" sz="2800" b="0" i="0" dirty="0">
                <a:solidFill>
                  <a:schemeClr val="tx1"/>
                </a:solidFill>
                <a:effectLst/>
                <a:latin typeface="Söhne"/>
              </a:rPr>
              <a:t>The model undergoes extensive hyperparameter tuning and cross-validation to optimize its performance and generalization capabilities.</a:t>
            </a:r>
          </a:p>
          <a:p>
            <a:pPr marL="0" marR="0" lvl="0" indent="0" algn="l" rtl="0">
              <a:spcBef>
                <a:spcPts val="0"/>
              </a:spcBef>
              <a:spcAft>
                <a:spcPts val="0"/>
              </a:spcAft>
              <a:buNone/>
            </a:pPr>
            <a:endParaRPr sz="2000" dirty="0">
              <a:solidFill>
                <a:schemeClr val="dk1"/>
              </a:solidFill>
              <a:latin typeface="Lustria"/>
              <a:ea typeface="Lustria"/>
              <a:cs typeface="Lustria"/>
              <a:sym typeface="Lustria"/>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735</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Söhne</vt:lpstr>
      <vt:lpstr>Trebuchet MS</vt:lpstr>
      <vt:lpstr>Calibri</vt:lpstr>
      <vt:lpstr>Times New Roman</vt:lpstr>
      <vt:lpstr>Lustria</vt:lpstr>
      <vt:lpstr>Office Theme</vt:lpstr>
      <vt:lpstr>ANITHA Reg no: 211521104010 </vt:lpstr>
      <vt:lpstr>  PROJECT TITLE</vt:lpstr>
      <vt:lpstr>AGENDA</vt:lpstr>
      <vt:lpstr> PROBLEM STATEMENT</vt:lpstr>
      <vt:lpstr>     PROJECT OVERVIEW</vt:lpstr>
      <vt:lpstr>PowerPoint Presentation</vt:lpstr>
      <vt:lpstr>PowerPoint Presentation</vt:lpstr>
      <vt:lpstr>THE WOW IN YOUR SOLUTION</vt:lpstr>
      <vt:lpstr>MODELING</vt:lpstr>
      <vt:lpstr>RESULT </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ANITHA</dc:title>
  <dc:creator>Aravind Anitha</dc:creator>
  <cp:lastModifiedBy>Aravind Anitha</cp:lastModifiedBy>
  <cp:revision>2</cp:revision>
  <dcterms:modified xsi:type="dcterms:W3CDTF">2024-04-03T17:25:13Z</dcterms:modified>
</cp:coreProperties>
</file>