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9"/>
  </p:normalViewPr>
  <p:slideViewPr>
    <p:cSldViewPr snapToGrid="0" snapToObjects="1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CC792-9573-4343-B2C0-DBB358E9B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0B8A3-80D5-2B49-933E-5B1BBEDC62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7BE04-A2A8-4245-A527-4033D2E10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6220E-7A2E-C744-B912-00D3FCE83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38C3E-2A78-4C45-BCFE-BE5AEC113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151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A5A98-5519-2446-8088-B5EDF587E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F45163-9433-DD4E-9F76-4F29543308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F79B9-527E-5745-B515-2AB473ACE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4CAF6-244F-5840-8C69-F4A1E7476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06150-9F51-F348-8EC8-97B9DE9E7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21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949328-3106-264D-83AA-D56C977520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C216AE-E410-004B-BBA8-6AD8732F51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A1F5D-9B9B-AF47-B97E-889441D6C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8F176-698F-CB41-ABE7-D3262D4CC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5974E-58F8-F949-B1FE-E1068EA8C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19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0DAD6-3B58-B440-A6AF-513B677C7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948A4-8A9B-224E-81E5-A7F3CE732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965AA-7120-2A44-8DFD-C545C9170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7FC7D-2F61-7C4E-9F93-CED08150C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0C75A-3801-A648-8761-648627A8C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70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2378C-6572-004B-B15C-2DA80DBFD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A1F31-5A4D-3E42-9C6E-A5FF09C2F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24CD7-4C47-1D41-934F-C52282A19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79073-39E5-8C4E-A370-4144A9C43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F6D34-55EF-794B-B115-2C697403C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400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D6BFA-0F98-5344-868F-52D450C87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C7B1E-A9F7-F841-A8BF-3E78F0B8DD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370A4E-45BC-8F4F-A726-121109FB1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48D34-F717-AC4A-9198-40F4A5B63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D9C3C-E7E0-314F-9A2D-CC1146F1E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0E1EC-4E0E-294D-BD27-E65689354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425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6FBF3-A434-2240-A07B-DA78F4DBE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F0849-3139-5F47-B1A9-E33D123BE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CAE8D8-826A-0B4D-8D14-622E778D0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D5652B-E24B-1543-9C2B-EFD0F29A03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9C1D75-8172-034A-A30E-8960526817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5DCDA4-E0A2-5343-8944-9A1092070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6A3E72-076F-734F-98D9-B4F8EF997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0B76A4-0EED-CA4D-A12B-2FBD0F9AB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766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2D69E-04AD-EC48-BC94-262D859B8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8B3941-3F34-DD48-ADC4-E7C387EF7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DF66A6-BA62-184B-BC74-6EA12F0BE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5F0F8D-FA3B-FE4E-8853-7F4B4F20B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741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A7D006-B085-6A44-A175-53D99B050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F276F9-8E68-DE43-86FA-2207890CA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BC361-2B7F-6043-893A-330693572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21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B2D9A-1320-2148-A559-42DA48E07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F7203-706B-0142-AEEF-697318033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7A9CD4-B290-9348-A9EB-750975122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0304F-9449-E844-B747-495ADEBEA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0B12AD-5B0D-9443-AD50-EFE7168A1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4FB93-603F-4747-B9B5-E1FAD700B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95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F8741-01C2-F243-A03E-DF9C364D8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5C6ED1-451B-524A-BA9D-E96C42BB4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673811-0ECD-AB4B-9992-9B2A0DDE6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AFBA5-6A71-0347-886C-97471A664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DC40-FA5B-4042-B53E-C238E2BACF7B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949771-FCE8-7D4F-98BC-BF198EC19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5A569-534A-6648-AB10-64EDD15F9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71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702CFC-C2A1-104D-A46D-DAA30092F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AA981-E9A2-9142-A578-5BA2648B6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0DEA6-900A-0249-B112-03AC5F13E5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5DC40-FA5B-4042-B53E-C238E2BACF7B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BEA6E-EAD1-2D43-8C59-70C188CA71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0169A-4025-4346-99C2-CD4B2EC837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10A46-794D-2442-A916-A973D8318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05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9CFAEB0-E8BF-EC43-882F-E38BA8719D61}"/>
              </a:ext>
            </a:extLst>
          </p:cNvPr>
          <p:cNvSpPr/>
          <p:nvPr/>
        </p:nvSpPr>
        <p:spPr>
          <a:xfrm>
            <a:off x="5042189" y="3611009"/>
            <a:ext cx="2004646" cy="86750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Xero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A49BAA-2901-E94C-B812-36D7F51E5154}"/>
              </a:ext>
            </a:extLst>
          </p:cNvPr>
          <p:cNvSpPr txBox="1"/>
          <p:nvPr/>
        </p:nvSpPr>
        <p:spPr>
          <a:xfrm>
            <a:off x="-246730" y="1020264"/>
            <a:ext cx="1370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End users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56B32A-235C-8F48-A25E-61916EC6CF37}"/>
              </a:ext>
            </a:extLst>
          </p:cNvPr>
          <p:cNvSpPr txBox="1"/>
          <p:nvPr/>
        </p:nvSpPr>
        <p:spPr>
          <a:xfrm>
            <a:off x="244291" y="5578079"/>
            <a:ext cx="1474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Account Manager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DCAFF87-0629-B246-B594-A00795C08DA9}"/>
              </a:ext>
            </a:extLst>
          </p:cNvPr>
          <p:cNvCxnSpPr>
            <a:cxnSpLocks/>
          </p:cNvCxnSpPr>
          <p:nvPr/>
        </p:nvCxnSpPr>
        <p:spPr>
          <a:xfrm>
            <a:off x="881131" y="989404"/>
            <a:ext cx="4201407" cy="257366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071421E-B993-E84A-8CD9-C36E696559EC}"/>
              </a:ext>
            </a:extLst>
          </p:cNvPr>
          <p:cNvSpPr txBox="1"/>
          <p:nvPr/>
        </p:nvSpPr>
        <p:spPr>
          <a:xfrm rot="1955711">
            <a:off x="1982987" y="2148168"/>
            <a:ext cx="3227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Job Requests and Status Updates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1FB3C80-ED56-7E4D-945C-7BB4C7E8C0F6}"/>
              </a:ext>
            </a:extLst>
          </p:cNvPr>
          <p:cNvCxnSpPr>
            <a:cxnSpLocks/>
          </p:cNvCxnSpPr>
          <p:nvPr/>
        </p:nvCxnSpPr>
        <p:spPr>
          <a:xfrm flipH="1" flipV="1">
            <a:off x="815383" y="1229291"/>
            <a:ext cx="4146219" cy="255663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5929129-1365-944E-9BE0-51DF72DD82FC}"/>
              </a:ext>
            </a:extLst>
          </p:cNvPr>
          <p:cNvCxnSpPr>
            <a:cxnSpLocks/>
          </p:cNvCxnSpPr>
          <p:nvPr/>
        </p:nvCxnSpPr>
        <p:spPr>
          <a:xfrm flipV="1">
            <a:off x="1677404" y="4003209"/>
            <a:ext cx="3323385" cy="185648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E54397C-4DDB-FC4B-9979-60B715290730}"/>
              </a:ext>
            </a:extLst>
          </p:cNvPr>
          <p:cNvSpPr txBox="1"/>
          <p:nvPr/>
        </p:nvSpPr>
        <p:spPr>
          <a:xfrm rot="1964068">
            <a:off x="1202877" y="2734286"/>
            <a:ext cx="3227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Job Completion Notifications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2F07E2-1F24-4547-BEC1-0A0321844518}"/>
              </a:ext>
            </a:extLst>
          </p:cNvPr>
          <p:cNvSpPr txBox="1"/>
          <p:nvPr/>
        </p:nvSpPr>
        <p:spPr>
          <a:xfrm rot="5400000">
            <a:off x="5709312" y="2518135"/>
            <a:ext cx="15287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Extracts data for accurate accounting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9AC7EE-FC4E-844C-8400-5B01D12C962A}"/>
              </a:ext>
            </a:extLst>
          </p:cNvPr>
          <p:cNvSpPr txBox="1"/>
          <p:nvPr/>
        </p:nvSpPr>
        <p:spPr>
          <a:xfrm rot="5400000">
            <a:off x="5700950" y="4884238"/>
            <a:ext cx="15287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Enhances reporting and analysis</a:t>
            </a:r>
            <a:endParaRPr 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6678234-40B5-2D4F-B87A-4FF2991CAD81}"/>
              </a:ext>
            </a:extLst>
          </p:cNvPr>
          <p:cNvSpPr txBox="1"/>
          <p:nvPr/>
        </p:nvSpPr>
        <p:spPr>
          <a:xfrm>
            <a:off x="4171239" y="109644"/>
            <a:ext cx="3937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Context Diagram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90CE41C-D702-C648-8578-52235CDDACCF}"/>
              </a:ext>
            </a:extLst>
          </p:cNvPr>
          <p:cNvGrpSpPr/>
          <p:nvPr/>
        </p:nvGrpSpPr>
        <p:grpSpPr>
          <a:xfrm>
            <a:off x="481808" y="362439"/>
            <a:ext cx="414549" cy="537369"/>
            <a:chOff x="935472" y="1852219"/>
            <a:chExt cx="414549" cy="537369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5347B05-2B58-174E-BE01-E2F4BEB1D671}"/>
                </a:ext>
              </a:extLst>
            </p:cNvPr>
            <p:cNvSpPr/>
            <p:nvPr/>
          </p:nvSpPr>
          <p:spPr>
            <a:xfrm>
              <a:off x="952051" y="1852219"/>
              <a:ext cx="347699" cy="18831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BAE93C5-E5F1-E94D-8E8D-06A3BEA36019}"/>
                </a:ext>
              </a:extLst>
            </p:cNvPr>
            <p:cNvCxnSpPr>
              <a:stCxn id="40" idx="4"/>
            </p:cNvCxnSpPr>
            <p:nvPr/>
          </p:nvCxnSpPr>
          <p:spPr>
            <a:xfrm flipH="1">
              <a:off x="1124491" y="2040538"/>
              <a:ext cx="1410" cy="26082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31E8268-9E70-824E-B875-099E6F12E03F}"/>
                </a:ext>
              </a:extLst>
            </p:cNvPr>
            <p:cNvCxnSpPr/>
            <p:nvPr/>
          </p:nvCxnSpPr>
          <p:spPr>
            <a:xfrm flipH="1">
              <a:off x="952051" y="2089260"/>
              <a:ext cx="173850" cy="90393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1EAF816-5832-3E49-8CC8-3617CB72B833}"/>
                </a:ext>
              </a:extLst>
            </p:cNvPr>
            <p:cNvCxnSpPr/>
            <p:nvPr/>
          </p:nvCxnSpPr>
          <p:spPr>
            <a:xfrm flipH="1">
              <a:off x="935472" y="2299195"/>
              <a:ext cx="173850" cy="90393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5E5981E-FE56-284C-BDF3-EBB52837B5A4}"/>
                </a:ext>
              </a:extLst>
            </p:cNvPr>
            <p:cNvCxnSpPr>
              <a:stCxn id="40" idx="4"/>
              <a:endCxn id="40" idx="4"/>
            </p:cNvCxnSpPr>
            <p:nvPr/>
          </p:nvCxnSpPr>
          <p:spPr>
            <a:xfrm>
              <a:off x="1125900" y="2040538"/>
              <a:ext cx="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A61693E-3294-D84E-BA91-B9F7B0770C64}"/>
                </a:ext>
              </a:extLst>
            </p:cNvPr>
            <p:cNvCxnSpPr/>
            <p:nvPr/>
          </p:nvCxnSpPr>
          <p:spPr>
            <a:xfrm>
              <a:off x="1125900" y="2072382"/>
              <a:ext cx="206276" cy="98567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F5F6730-1F03-474B-B5F6-11EB88C0FF24}"/>
                </a:ext>
              </a:extLst>
            </p:cNvPr>
            <p:cNvCxnSpPr/>
            <p:nvPr/>
          </p:nvCxnSpPr>
          <p:spPr>
            <a:xfrm>
              <a:off x="1143745" y="2288357"/>
              <a:ext cx="206276" cy="98567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7FF4CB4-674C-F541-97DF-5D772701F3F1}"/>
              </a:ext>
            </a:extLst>
          </p:cNvPr>
          <p:cNvGrpSpPr/>
          <p:nvPr/>
        </p:nvGrpSpPr>
        <p:grpSpPr>
          <a:xfrm>
            <a:off x="64960" y="5639528"/>
            <a:ext cx="414549" cy="537369"/>
            <a:chOff x="935472" y="1852219"/>
            <a:chExt cx="414549" cy="537369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237F0D4-54E9-DB42-A527-51FB986620B0}"/>
                </a:ext>
              </a:extLst>
            </p:cNvPr>
            <p:cNvSpPr/>
            <p:nvPr/>
          </p:nvSpPr>
          <p:spPr>
            <a:xfrm>
              <a:off x="952051" y="1852219"/>
              <a:ext cx="347699" cy="18831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42ED66C-94BF-DB42-9577-B1A95A99B5B9}"/>
                </a:ext>
              </a:extLst>
            </p:cNvPr>
            <p:cNvCxnSpPr>
              <a:stCxn id="48" idx="4"/>
            </p:cNvCxnSpPr>
            <p:nvPr/>
          </p:nvCxnSpPr>
          <p:spPr>
            <a:xfrm flipH="1">
              <a:off x="1124491" y="2040538"/>
              <a:ext cx="1410" cy="26082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719E410-BA0D-BD4D-BE72-8A45DF2FC83C}"/>
                </a:ext>
              </a:extLst>
            </p:cNvPr>
            <p:cNvCxnSpPr/>
            <p:nvPr/>
          </p:nvCxnSpPr>
          <p:spPr>
            <a:xfrm flipH="1">
              <a:off x="952051" y="2089260"/>
              <a:ext cx="173850" cy="90393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8EF4AA9-490A-3348-9ABB-B4EFB1B19B09}"/>
                </a:ext>
              </a:extLst>
            </p:cNvPr>
            <p:cNvCxnSpPr/>
            <p:nvPr/>
          </p:nvCxnSpPr>
          <p:spPr>
            <a:xfrm flipH="1">
              <a:off x="935472" y="2299195"/>
              <a:ext cx="173850" cy="90393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89FAC34-D1FA-0645-9B84-3B52FED93835}"/>
                </a:ext>
              </a:extLst>
            </p:cNvPr>
            <p:cNvCxnSpPr>
              <a:stCxn id="48" idx="4"/>
              <a:endCxn id="48" idx="4"/>
            </p:cNvCxnSpPr>
            <p:nvPr/>
          </p:nvCxnSpPr>
          <p:spPr>
            <a:xfrm>
              <a:off x="1125900" y="2040538"/>
              <a:ext cx="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EE67323-E989-A34F-BAD7-11E4F541DBEE}"/>
                </a:ext>
              </a:extLst>
            </p:cNvPr>
            <p:cNvCxnSpPr/>
            <p:nvPr/>
          </p:nvCxnSpPr>
          <p:spPr>
            <a:xfrm>
              <a:off x="1125900" y="2072382"/>
              <a:ext cx="206276" cy="98567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DD7AE8A-1804-DB41-A1B4-E4C728D0ED38}"/>
                </a:ext>
              </a:extLst>
            </p:cNvPr>
            <p:cNvCxnSpPr/>
            <p:nvPr/>
          </p:nvCxnSpPr>
          <p:spPr>
            <a:xfrm>
              <a:off x="1143745" y="2288357"/>
              <a:ext cx="206276" cy="98567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223DC740-3191-B749-908D-FD06346DAB1A}"/>
              </a:ext>
            </a:extLst>
          </p:cNvPr>
          <p:cNvSpPr txBox="1"/>
          <p:nvPr/>
        </p:nvSpPr>
        <p:spPr>
          <a:xfrm rot="2013545">
            <a:off x="8130437" y="5110515"/>
            <a:ext cx="1592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Automates invoice data extraction.</a:t>
            </a:r>
            <a:endParaRPr lang="en-US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431808B-3CC5-4047-B536-30192DEACECD}"/>
              </a:ext>
            </a:extLst>
          </p:cNvPr>
          <p:cNvSpPr txBox="1"/>
          <p:nvPr/>
        </p:nvSpPr>
        <p:spPr>
          <a:xfrm rot="19747888">
            <a:off x="7241941" y="2389290"/>
            <a:ext cx="15287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i="0" dirty="0">
                <a:solidFill>
                  <a:srgbClr val="D1D2D3"/>
                </a:solidFill>
                <a:effectLst/>
                <a:latin typeface="Slack-Lato"/>
              </a:rPr>
              <a:t> </a:t>
            </a:r>
            <a:r>
              <a:rPr lang="en-US" sz="1400" dirty="0"/>
              <a:t>Imports</a:t>
            </a:r>
            <a:r>
              <a:rPr lang="en-US" sz="1400" b="0" i="0" dirty="0">
                <a:solidFill>
                  <a:srgbClr val="D1D2D3"/>
                </a:solidFill>
                <a:effectLst/>
                <a:latin typeface="Slack-Lato"/>
              </a:rPr>
              <a:t> </a:t>
            </a:r>
            <a:r>
              <a:rPr lang="en-US" sz="1400" dirty="0"/>
              <a:t>and reconciles expense data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30EE728-F53C-3C48-ABDF-FD3557064092}"/>
              </a:ext>
            </a:extLst>
          </p:cNvPr>
          <p:cNvSpPr txBox="1"/>
          <p:nvPr/>
        </p:nvSpPr>
        <p:spPr>
          <a:xfrm rot="165969">
            <a:off x="8152155" y="3589128"/>
            <a:ext cx="19121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i="0" dirty="0">
                <a:solidFill>
                  <a:srgbClr val="D1D2D3"/>
                </a:solidFill>
                <a:effectLst/>
                <a:latin typeface="Slack-Lato"/>
              </a:rPr>
              <a:t> </a:t>
            </a:r>
            <a:r>
              <a:rPr lang="en-US" sz="1400" dirty="0"/>
              <a:t>Manages inventory and updates purchase orders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F01081E-BF55-C24C-AA19-9A9AC4929912}"/>
              </a:ext>
            </a:extLst>
          </p:cNvPr>
          <p:cNvSpPr txBox="1"/>
          <p:nvPr/>
        </p:nvSpPr>
        <p:spPr>
          <a:xfrm rot="19750614">
            <a:off x="1460346" y="4670616"/>
            <a:ext cx="3227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/>
              <a:t>User Management and Configuration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979A138-86DE-2301-43C2-D09FCA44BC16}"/>
              </a:ext>
            </a:extLst>
          </p:cNvPr>
          <p:cNvCxnSpPr>
            <a:cxnSpLocks/>
          </p:cNvCxnSpPr>
          <p:nvPr/>
        </p:nvCxnSpPr>
        <p:spPr>
          <a:xfrm>
            <a:off x="6112815" y="1772791"/>
            <a:ext cx="0" cy="18202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F2B60FC-43EF-F032-2102-732D25DF4A8A}"/>
              </a:ext>
            </a:extLst>
          </p:cNvPr>
          <p:cNvCxnSpPr>
            <a:cxnSpLocks/>
          </p:cNvCxnSpPr>
          <p:nvPr/>
        </p:nvCxnSpPr>
        <p:spPr>
          <a:xfrm flipH="1">
            <a:off x="7046835" y="2446423"/>
            <a:ext cx="2093004" cy="12478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FFB2338-4396-6C1E-0FF9-B59D398568FB}"/>
              </a:ext>
            </a:extLst>
          </p:cNvPr>
          <p:cNvCxnSpPr>
            <a:cxnSpLocks/>
          </p:cNvCxnSpPr>
          <p:nvPr/>
        </p:nvCxnSpPr>
        <p:spPr>
          <a:xfrm flipH="1" flipV="1">
            <a:off x="7046835" y="4214553"/>
            <a:ext cx="2875545" cy="572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75E59FC-5CBB-7084-B5E5-42E99E32CD05}"/>
              </a:ext>
            </a:extLst>
          </p:cNvPr>
          <p:cNvCxnSpPr>
            <a:cxnSpLocks/>
          </p:cNvCxnSpPr>
          <p:nvPr/>
        </p:nvCxnSpPr>
        <p:spPr>
          <a:xfrm flipH="1" flipV="1">
            <a:off x="7046835" y="4415889"/>
            <a:ext cx="2344113" cy="15423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F096671-229C-634F-C4D0-E9CEA0602F23}"/>
              </a:ext>
            </a:extLst>
          </p:cNvPr>
          <p:cNvCxnSpPr>
            <a:cxnSpLocks/>
            <a:stCxn id="30" idx="0"/>
            <a:endCxn id="2" idx="2"/>
          </p:cNvCxnSpPr>
          <p:nvPr/>
        </p:nvCxnSpPr>
        <p:spPr>
          <a:xfrm flipV="1">
            <a:off x="6021970" y="4478517"/>
            <a:ext cx="22542" cy="16116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57644B5-EC2D-CE77-FC05-98CDDDEB5807}"/>
              </a:ext>
            </a:extLst>
          </p:cNvPr>
          <p:cNvCxnSpPr/>
          <p:nvPr/>
        </p:nvCxnSpPr>
        <p:spPr>
          <a:xfrm flipH="1">
            <a:off x="1644978" y="4355869"/>
            <a:ext cx="3389997" cy="18183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F9DED9D-3BF2-1E68-19E2-78FAD8FCBEB6}"/>
              </a:ext>
            </a:extLst>
          </p:cNvPr>
          <p:cNvSpPr txBox="1"/>
          <p:nvPr/>
        </p:nvSpPr>
        <p:spPr>
          <a:xfrm rot="19916082">
            <a:off x="2046784" y="5426711"/>
            <a:ext cx="2305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 status &amp; Reports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4814CA6-F382-7AC5-F517-21C85885FD42}"/>
              </a:ext>
            </a:extLst>
          </p:cNvPr>
          <p:cNvCxnSpPr>
            <a:cxnSpLocks/>
          </p:cNvCxnSpPr>
          <p:nvPr/>
        </p:nvCxnSpPr>
        <p:spPr>
          <a:xfrm flipV="1">
            <a:off x="5984545" y="1762121"/>
            <a:ext cx="7214" cy="18308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CA68759-B7FD-7FB2-0636-6CD26D556568}"/>
              </a:ext>
            </a:extLst>
          </p:cNvPr>
          <p:cNvCxnSpPr/>
          <p:nvPr/>
        </p:nvCxnSpPr>
        <p:spPr>
          <a:xfrm flipV="1">
            <a:off x="7071082" y="2534882"/>
            <a:ext cx="2298255" cy="13057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E7AEB5F-26D3-9C8C-7E34-A03D968BFA61}"/>
              </a:ext>
            </a:extLst>
          </p:cNvPr>
          <p:cNvCxnSpPr>
            <a:cxnSpLocks/>
          </p:cNvCxnSpPr>
          <p:nvPr/>
        </p:nvCxnSpPr>
        <p:spPr>
          <a:xfrm>
            <a:off x="7046835" y="4300497"/>
            <a:ext cx="2970039" cy="1008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ECA6D00-F4EB-49E0-6347-431D85E8CF60}"/>
              </a:ext>
            </a:extLst>
          </p:cNvPr>
          <p:cNvCxnSpPr>
            <a:cxnSpLocks/>
          </p:cNvCxnSpPr>
          <p:nvPr/>
        </p:nvCxnSpPr>
        <p:spPr>
          <a:xfrm>
            <a:off x="6969582" y="4457614"/>
            <a:ext cx="2434318" cy="16673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3F7EA6A-1D9E-6E3B-89CE-7CAAD4D3D888}"/>
              </a:ext>
            </a:extLst>
          </p:cNvPr>
          <p:cNvCxnSpPr>
            <a:cxnSpLocks/>
          </p:cNvCxnSpPr>
          <p:nvPr/>
        </p:nvCxnSpPr>
        <p:spPr>
          <a:xfrm flipH="1">
            <a:off x="5858793" y="4489188"/>
            <a:ext cx="28910" cy="15864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8DEBCF6-64A9-659C-6E1B-4D1C86B63D0A}"/>
              </a:ext>
            </a:extLst>
          </p:cNvPr>
          <p:cNvSpPr txBox="1"/>
          <p:nvPr/>
        </p:nvSpPr>
        <p:spPr>
          <a:xfrm rot="19826984">
            <a:off x="7101055" y="2952572"/>
            <a:ext cx="3049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Simplifies expense tracking and approvals</a:t>
            </a:r>
            <a:endParaRPr lang="en-IN" sz="1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B02D62A-FF3E-F7F5-8CFA-68726E37D7AE}"/>
              </a:ext>
            </a:extLst>
          </p:cNvPr>
          <p:cNvSpPr txBox="1"/>
          <p:nvPr/>
        </p:nvSpPr>
        <p:spPr>
          <a:xfrm rot="2001412">
            <a:off x="7329016" y="5533553"/>
            <a:ext cx="2307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Captures invoice data for faster processing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550388-F2FA-709C-4064-6EA4A44D1EF3}"/>
              </a:ext>
            </a:extLst>
          </p:cNvPr>
          <p:cNvSpPr txBox="1"/>
          <p:nvPr/>
        </p:nvSpPr>
        <p:spPr>
          <a:xfrm rot="5400000">
            <a:off x="4711344" y="4997304"/>
            <a:ext cx="16957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Provides customizable financial insights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C82B3F8-B98F-28C6-7DE0-AD09A0070AA1}"/>
              </a:ext>
            </a:extLst>
          </p:cNvPr>
          <p:cNvSpPr txBox="1"/>
          <p:nvPr/>
        </p:nvSpPr>
        <p:spPr>
          <a:xfrm rot="5400000">
            <a:off x="4644522" y="2264205"/>
            <a:ext cx="172694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Automates bill and receipt data extraction</a:t>
            </a:r>
            <a:endParaRPr lang="en-IN" sz="14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EEFB0ED-4AC9-7F80-524D-0942C1AF5F58}"/>
              </a:ext>
            </a:extLst>
          </p:cNvPr>
          <p:cNvSpPr txBox="1"/>
          <p:nvPr/>
        </p:nvSpPr>
        <p:spPr>
          <a:xfrm rot="213955">
            <a:off x="7717609" y="4329078"/>
            <a:ext cx="2197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Tracks inventory and handles purchase orders</a:t>
            </a:r>
            <a:endParaRPr lang="en-IN" sz="14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C942232-38A0-5660-70B3-523F29CA756A}"/>
              </a:ext>
            </a:extLst>
          </p:cNvPr>
          <p:cNvSpPr/>
          <p:nvPr/>
        </p:nvSpPr>
        <p:spPr>
          <a:xfrm>
            <a:off x="4870527" y="900669"/>
            <a:ext cx="2115238" cy="80124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Hubdoc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0F125AF-B5DF-73EE-A2FA-DDA8D730EC46}"/>
              </a:ext>
            </a:extLst>
          </p:cNvPr>
          <p:cNvSpPr/>
          <p:nvPr/>
        </p:nvSpPr>
        <p:spPr>
          <a:xfrm>
            <a:off x="9139839" y="1762121"/>
            <a:ext cx="2171030" cy="944762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Expensify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A9F5F15-21FE-05FF-B59D-71B8EC930750}"/>
              </a:ext>
            </a:extLst>
          </p:cNvPr>
          <p:cNvSpPr/>
          <p:nvPr/>
        </p:nvSpPr>
        <p:spPr>
          <a:xfrm>
            <a:off x="9439368" y="5795162"/>
            <a:ext cx="1753986" cy="659573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EzzyBills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097EB87-3093-279E-7081-1DE0D23DF5A4}"/>
              </a:ext>
            </a:extLst>
          </p:cNvPr>
          <p:cNvSpPr/>
          <p:nvPr/>
        </p:nvSpPr>
        <p:spPr>
          <a:xfrm>
            <a:off x="10072779" y="3840680"/>
            <a:ext cx="1948741" cy="85706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Unleashed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C7846A5-4AAA-55A7-7574-C9AC6B467B75}"/>
              </a:ext>
            </a:extLst>
          </p:cNvPr>
          <p:cNvSpPr/>
          <p:nvPr/>
        </p:nvSpPr>
        <p:spPr>
          <a:xfrm>
            <a:off x="5197028" y="6090168"/>
            <a:ext cx="1649883" cy="665752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Fathom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2561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7F0A1EA-B746-6F48-94D6-CD0B6F576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901348"/>
              </p:ext>
            </p:extLst>
          </p:nvPr>
        </p:nvGraphicFramePr>
        <p:xfrm>
          <a:off x="556953" y="570114"/>
          <a:ext cx="10966512" cy="4206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659">
                  <a:extLst>
                    <a:ext uri="{9D8B030D-6E8A-4147-A177-3AD203B41FA5}">
                      <a16:colId xmlns:a16="http://schemas.microsoft.com/office/drawing/2014/main" val="2108296042"/>
                    </a:ext>
                  </a:extLst>
                </a:gridCol>
                <a:gridCol w="1907238">
                  <a:extLst>
                    <a:ext uri="{9D8B030D-6E8A-4147-A177-3AD203B41FA5}">
                      <a16:colId xmlns:a16="http://schemas.microsoft.com/office/drawing/2014/main" val="3416005322"/>
                    </a:ext>
                  </a:extLst>
                </a:gridCol>
                <a:gridCol w="1699564">
                  <a:extLst>
                    <a:ext uri="{9D8B030D-6E8A-4147-A177-3AD203B41FA5}">
                      <a16:colId xmlns:a16="http://schemas.microsoft.com/office/drawing/2014/main" val="782379248"/>
                    </a:ext>
                  </a:extLst>
                </a:gridCol>
                <a:gridCol w="1031913">
                  <a:extLst>
                    <a:ext uri="{9D8B030D-6E8A-4147-A177-3AD203B41FA5}">
                      <a16:colId xmlns:a16="http://schemas.microsoft.com/office/drawing/2014/main" val="638384040"/>
                    </a:ext>
                  </a:extLst>
                </a:gridCol>
                <a:gridCol w="1195754">
                  <a:extLst>
                    <a:ext uri="{9D8B030D-6E8A-4147-A177-3AD203B41FA5}">
                      <a16:colId xmlns:a16="http://schemas.microsoft.com/office/drawing/2014/main" val="4213154033"/>
                    </a:ext>
                  </a:extLst>
                </a:gridCol>
                <a:gridCol w="4513384">
                  <a:extLst>
                    <a:ext uri="{9D8B030D-6E8A-4147-A177-3AD203B41FA5}">
                      <a16:colId xmlns:a16="http://schemas.microsoft.com/office/drawing/2014/main" val="1303853610"/>
                    </a:ext>
                  </a:extLst>
                </a:gridCol>
              </a:tblGrid>
              <a:tr h="375376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75093"/>
                  </a:ext>
                </a:extLst>
              </a:tr>
              <a:tr h="79661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Job Scheduling &amp; Invoicing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ServiceM8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Xero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Real-time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Ensure job requests are properly formatted and  validate invoice amounts and payment status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3618495"/>
                  </a:ext>
                </a:extLst>
              </a:tr>
              <a:tr h="584435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Time Tracking &amp; Cost Management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WorkflowMax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Validate employee timesheets and expense entries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5961755"/>
                  </a:ext>
                </a:extLst>
              </a:tr>
              <a:tr h="752608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Payment Transactions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Stripe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Real-time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Ensure payment validation, fraud checks &amp; reconciliation alignment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2377548"/>
                  </a:ext>
                </a:extLst>
              </a:tr>
              <a:tr h="796612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Financial Reports &amp; Forecasts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VFD Pro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Weekly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Cross-check financial reports against Xero records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310166"/>
                  </a:ext>
                </a:extLst>
              </a:tr>
              <a:tr h="726934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Job Management &amp; Quoting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Tradify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On-demand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Validate job quotes with pricing structure &amp; approval workflow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30950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32DEF47-E235-664E-BF3E-C565BA7A4373}"/>
              </a:ext>
            </a:extLst>
          </p:cNvPr>
          <p:cNvSpPr txBox="1"/>
          <p:nvPr/>
        </p:nvSpPr>
        <p:spPr>
          <a:xfrm>
            <a:off x="4114801" y="0"/>
            <a:ext cx="2988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System Interface Table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6A31B50-25DE-7A75-4527-5ABD5EE76E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777463"/>
              </p:ext>
            </p:extLst>
          </p:nvPr>
        </p:nvGraphicFramePr>
        <p:xfrm>
          <a:off x="556953" y="570113"/>
          <a:ext cx="10966512" cy="5553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659">
                  <a:extLst>
                    <a:ext uri="{9D8B030D-6E8A-4147-A177-3AD203B41FA5}">
                      <a16:colId xmlns:a16="http://schemas.microsoft.com/office/drawing/2014/main" val="2108296042"/>
                    </a:ext>
                  </a:extLst>
                </a:gridCol>
                <a:gridCol w="1907238">
                  <a:extLst>
                    <a:ext uri="{9D8B030D-6E8A-4147-A177-3AD203B41FA5}">
                      <a16:colId xmlns:a16="http://schemas.microsoft.com/office/drawing/2014/main" val="3416005322"/>
                    </a:ext>
                  </a:extLst>
                </a:gridCol>
                <a:gridCol w="1699564">
                  <a:extLst>
                    <a:ext uri="{9D8B030D-6E8A-4147-A177-3AD203B41FA5}">
                      <a16:colId xmlns:a16="http://schemas.microsoft.com/office/drawing/2014/main" val="782379248"/>
                    </a:ext>
                  </a:extLst>
                </a:gridCol>
                <a:gridCol w="1031913">
                  <a:extLst>
                    <a:ext uri="{9D8B030D-6E8A-4147-A177-3AD203B41FA5}">
                      <a16:colId xmlns:a16="http://schemas.microsoft.com/office/drawing/2014/main" val="638384040"/>
                    </a:ext>
                  </a:extLst>
                </a:gridCol>
                <a:gridCol w="1195754">
                  <a:extLst>
                    <a:ext uri="{9D8B030D-6E8A-4147-A177-3AD203B41FA5}">
                      <a16:colId xmlns:a16="http://schemas.microsoft.com/office/drawing/2014/main" val="4213154033"/>
                    </a:ext>
                  </a:extLst>
                </a:gridCol>
                <a:gridCol w="4513384">
                  <a:extLst>
                    <a:ext uri="{9D8B030D-6E8A-4147-A177-3AD203B41FA5}">
                      <a16:colId xmlns:a16="http://schemas.microsoft.com/office/drawing/2014/main" val="1303853610"/>
                    </a:ext>
                  </a:extLst>
                </a:gridCol>
              </a:tblGrid>
              <a:tr h="399236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75093"/>
                  </a:ext>
                </a:extLst>
              </a:tr>
              <a:tr h="97252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Syncs invoice data for payment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Ezzy Bills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Xero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Real-time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Validates that invoice data, such as vendor, amounts, and dates, are correctly extracted and formatted before syncing.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3618495"/>
                  </a:ext>
                </a:extLst>
              </a:tr>
              <a:tr h="97252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Tracks and approves expenses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Expensify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Real-time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Ensures that receipt data and expense claims match in terms of amounts, vendors, and dates, and approves them accordingly.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5961755"/>
                  </a:ext>
                </a:extLst>
              </a:tr>
              <a:tr h="972521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Manages inventory and purchase orders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Unleashed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Real-time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Validates that inventory counts are accurate and that purchase orders are correctly generated with the right quantities and prices.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2377548"/>
                  </a:ext>
                </a:extLst>
              </a:tr>
              <a:tr h="1264277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Extracts bill data from documents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Hubdoc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Real-time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Verifies that the extracted data from receipts is accurate (vendor, amount, date) and matches the original bill format before syncing with Xero.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310166"/>
                  </a:ext>
                </a:extLst>
              </a:tr>
              <a:tr h="972521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Creates financial reports and analysis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Fathom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Schedule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Checks for data integrity and correctness in profit and loss statements, balance sheets, and financial ratios to ensure report accuracy.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309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2069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5736</TotalTime>
  <Words>350</Words>
  <Application>Microsoft Office PowerPoint</Application>
  <PresentationFormat>Widescreen</PresentationFormat>
  <Paragraphs>96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Slack-Lato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Goti, Harshil Hiteshbhai</cp:lastModifiedBy>
  <cp:revision>47</cp:revision>
  <cp:lastPrinted>2018-10-02T13:37:47Z</cp:lastPrinted>
  <dcterms:created xsi:type="dcterms:W3CDTF">2018-09-27T21:41:54Z</dcterms:created>
  <dcterms:modified xsi:type="dcterms:W3CDTF">2025-02-14T04:57:00Z</dcterms:modified>
</cp:coreProperties>
</file>