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1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9BAA-2901-E94C-B812-36D7F51E5154}"/>
              </a:ext>
            </a:extLst>
          </p:cNvPr>
          <p:cNvSpPr txBox="1"/>
          <p:nvPr/>
        </p:nvSpPr>
        <p:spPr>
          <a:xfrm>
            <a:off x="-246730" y="1020264"/>
            <a:ext cx="13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6B32A-235C-8F48-A25E-61916EC6CF37}"/>
              </a:ext>
            </a:extLst>
          </p:cNvPr>
          <p:cNvSpPr txBox="1"/>
          <p:nvPr/>
        </p:nvSpPr>
        <p:spPr>
          <a:xfrm>
            <a:off x="244291" y="5578079"/>
            <a:ext cx="147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CAFF87-0629-B246-B594-A00795C08DA9}"/>
              </a:ext>
            </a:extLst>
          </p:cNvPr>
          <p:cNvCxnSpPr>
            <a:cxnSpLocks/>
          </p:cNvCxnSpPr>
          <p:nvPr/>
        </p:nvCxnSpPr>
        <p:spPr>
          <a:xfrm>
            <a:off x="881131" y="989404"/>
            <a:ext cx="4201407" cy="2573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71421E-B993-E84A-8CD9-C36E696559EC}"/>
              </a:ext>
            </a:extLst>
          </p:cNvPr>
          <p:cNvSpPr txBox="1"/>
          <p:nvPr/>
        </p:nvSpPr>
        <p:spPr>
          <a:xfrm rot="1955711">
            <a:off x="1982987" y="2148168"/>
            <a:ext cx="322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Requests and Status Updates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B3C80-ED56-7E4D-945C-7BB4C7E8C0F6}"/>
              </a:ext>
            </a:extLst>
          </p:cNvPr>
          <p:cNvCxnSpPr>
            <a:cxnSpLocks/>
          </p:cNvCxnSpPr>
          <p:nvPr/>
        </p:nvCxnSpPr>
        <p:spPr>
          <a:xfrm flipH="1" flipV="1">
            <a:off x="815383" y="1229291"/>
            <a:ext cx="4146219" cy="25566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929129-1365-944E-9BE0-51DF72DD82FC}"/>
              </a:ext>
            </a:extLst>
          </p:cNvPr>
          <p:cNvCxnSpPr>
            <a:cxnSpLocks/>
          </p:cNvCxnSpPr>
          <p:nvPr/>
        </p:nvCxnSpPr>
        <p:spPr>
          <a:xfrm flipV="1">
            <a:off x="1677404" y="4003209"/>
            <a:ext cx="3323385" cy="1856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4397C-4DDB-FC4B-9979-60B715290730}"/>
              </a:ext>
            </a:extLst>
          </p:cNvPr>
          <p:cNvSpPr txBox="1"/>
          <p:nvPr/>
        </p:nvSpPr>
        <p:spPr>
          <a:xfrm rot="1964068">
            <a:off x="1202877" y="2734286"/>
            <a:ext cx="322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Completion Notifications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F07E2-1F24-4547-BEC1-0A0321844518}"/>
              </a:ext>
            </a:extLst>
          </p:cNvPr>
          <p:cNvSpPr txBox="1"/>
          <p:nvPr/>
        </p:nvSpPr>
        <p:spPr>
          <a:xfrm rot="5400000">
            <a:off x="5709312" y="2518135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Extracts data for accurate accounting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AC7EE-FC4E-844C-8400-5B01D12C962A}"/>
              </a:ext>
            </a:extLst>
          </p:cNvPr>
          <p:cNvSpPr txBox="1"/>
          <p:nvPr/>
        </p:nvSpPr>
        <p:spPr>
          <a:xfrm rot="5400000">
            <a:off x="5700950" y="4884238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Enhances reporting and analysis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8234-40B5-2D4F-B87A-4FF2991CAD81}"/>
              </a:ext>
            </a:extLst>
          </p:cNvPr>
          <p:cNvSpPr txBox="1"/>
          <p:nvPr/>
        </p:nvSpPr>
        <p:spPr>
          <a:xfrm>
            <a:off x="4171239" y="109644"/>
            <a:ext cx="393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Context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0CE41C-D702-C648-8578-52235CDDACCF}"/>
              </a:ext>
            </a:extLst>
          </p:cNvPr>
          <p:cNvGrpSpPr/>
          <p:nvPr/>
        </p:nvGrpSpPr>
        <p:grpSpPr>
          <a:xfrm>
            <a:off x="481808" y="362439"/>
            <a:ext cx="414549" cy="537369"/>
            <a:chOff x="935472" y="1852219"/>
            <a:chExt cx="414549" cy="53736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347B05-2B58-174E-BE01-E2F4BEB1D671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AE93C5-E5F1-E94D-8E8D-06A3BEA36019}"/>
                </a:ext>
              </a:extLst>
            </p:cNvPr>
            <p:cNvCxnSpPr>
              <a:stCxn id="40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1E8268-9E70-824E-B875-099E6F12E03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EAF816-5832-3E49-8CC8-3617CB72B83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E5981E-FE56-284C-BDF3-EBB52837B5A4}"/>
                </a:ext>
              </a:extLst>
            </p:cNvPr>
            <p:cNvCxnSpPr>
              <a:stCxn id="40" idx="4"/>
              <a:endCxn id="40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61693E-3294-D84E-BA91-B9F7B0770C64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5F6730-1F03-474B-B5F6-11EB88C0FF2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F4CB4-674C-F541-97DF-5D772701F3F1}"/>
              </a:ext>
            </a:extLst>
          </p:cNvPr>
          <p:cNvGrpSpPr/>
          <p:nvPr/>
        </p:nvGrpSpPr>
        <p:grpSpPr>
          <a:xfrm>
            <a:off x="64960" y="5639528"/>
            <a:ext cx="414549" cy="537369"/>
            <a:chOff x="935472" y="1852219"/>
            <a:chExt cx="414549" cy="5373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237F0D4-54E9-DB42-A527-51FB986620B0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2ED66C-94BF-DB42-9577-B1A95A99B5B9}"/>
                </a:ext>
              </a:extLst>
            </p:cNvPr>
            <p:cNvCxnSpPr>
              <a:stCxn id="4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19E410-BA0D-BD4D-BE72-8A45DF2FC83C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8EF4AA9-490A-3348-9ABB-B4EFB1B19B09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9FAC34-D1FA-0645-9B84-3B52FED93835}"/>
                </a:ext>
              </a:extLst>
            </p:cNvPr>
            <p:cNvCxnSpPr>
              <a:stCxn id="48" idx="4"/>
              <a:endCxn id="4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E67323-E989-A34F-BAD7-11E4F541DBEE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D7AE8A-1804-DB41-A1B4-E4C728D0ED38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DC740-3191-B749-908D-FD06346DAB1A}"/>
              </a:ext>
            </a:extLst>
          </p:cNvPr>
          <p:cNvSpPr txBox="1"/>
          <p:nvPr/>
        </p:nvSpPr>
        <p:spPr>
          <a:xfrm rot="2013545">
            <a:off x="8130437" y="5110515"/>
            <a:ext cx="159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Automates invoice data extraction.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31808B-3CC5-4047-B536-30192DEACECD}"/>
              </a:ext>
            </a:extLst>
          </p:cNvPr>
          <p:cNvSpPr txBox="1"/>
          <p:nvPr/>
        </p:nvSpPr>
        <p:spPr>
          <a:xfrm rot="19747888">
            <a:off x="7241941" y="2389290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lang="en-US" sz="1400" dirty="0"/>
              <a:t>Imports</a:t>
            </a:r>
            <a:r>
              <a:rPr lang="en-US" sz="1400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sz="1400" dirty="0"/>
              <a:t>and reconciles expense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0EE728-F53C-3C48-ABDF-FD3557064092}"/>
              </a:ext>
            </a:extLst>
          </p:cNvPr>
          <p:cNvSpPr txBox="1"/>
          <p:nvPr/>
        </p:nvSpPr>
        <p:spPr>
          <a:xfrm rot="165969">
            <a:off x="8152155" y="3589128"/>
            <a:ext cx="1912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lang="en-US" sz="1400" dirty="0"/>
              <a:t>Manages inventory and updates purchase orders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01081E-BF55-C24C-AA19-9A9AC4929912}"/>
              </a:ext>
            </a:extLst>
          </p:cNvPr>
          <p:cNvSpPr txBox="1"/>
          <p:nvPr/>
        </p:nvSpPr>
        <p:spPr>
          <a:xfrm rot="19750614">
            <a:off x="1460346" y="4670616"/>
            <a:ext cx="3227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User Management and Configuration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79A138-86DE-2301-43C2-D09FCA44BC16}"/>
              </a:ext>
            </a:extLst>
          </p:cNvPr>
          <p:cNvCxnSpPr>
            <a:cxnSpLocks/>
          </p:cNvCxnSpPr>
          <p:nvPr/>
        </p:nvCxnSpPr>
        <p:spPr>
          <a:xfrm>
            <a:off x="6112815" y="1772791"/>
            <a:ext cx="0" cy="1820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2B60FC-43EF-F032-2102-732D25DF4A8A}"/>
              </a:ext>
            </a:extLst>
          </p:cNvPr>
          <p:cNvCxnSpPr>
            <a:cxnSpLocks/>
          </p:cNvCxnSpPr>
          <p:nvPr/>
        </p:nvCxnSpPr>
        <p:spPr>
          <a:xfrm flipH="1">
            <a:off x="7046835" y="2446423"/>
            <a:ext cx="2093004" cy="1247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FB2338-4396-6C1E-0FF9-B59D398568FB}"/>
              </a:ext>
            </a:extLst>
          </p:cNvPr>
          <p:cNvCxnSpPr>
            <a:cxnSpLocks/>
          </p:cNvCxnSpPr>
          <p:nvPr/>
        </p:nvCxnSpPr>
        <p:spPr>
          <a:xfrm flipH="1" flipV="1">
            <a:off x="7046835" y="4214553"/>
            <a:ext cx="2875545" cy="57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5E59FC-5CBB-7084-B5E5-42E99E32CD05}"/>
              </a:ext>
            </a:extLst>
          </p:cNvPr>
          <p:cNvCxnSpPr>
            <a:cxnSpLocks/>
          </p:cNvCxnSpPr>
          <p:nvPr/>
        </p:nvCxnSpPr>
        <p:spPr>
          <a:xfrm flipH="1" flipV="1">
            <a:off x="7046835" y="4415889"/>
            <a:ext cx="2344113" cy="1542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096671-229C-634F-C4D0-E9CEA0602F23}"/>
              </a:ext>
            </a:extLst>
          </p:cNvPr>
          <p:cNvCxnSpPr>
            <a:cxnSpLocks/>
            <a:stCxn id="30" idx="0"/>
            <a:endCxn id="2" idx="2"/>
          </p:cNvCxnSpPr>
          <p:nvPr/>
        </p:nvCxnSpPr>
        <p:spPr>
          <a:xfrm flipV="1">
            <a:off x="6021970" y="4478517"/>
            <a:ext cx="22542" cy="16116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7644B5-EC2D-CE77-FC05-98CDDDEB5807}"/>
              </a:ext>
            </a:extLst>
          </p:cNvPr>
          <p:cNvCxnSpPr/>
          <p:nvPr/>
        </p:nvCxnSpPr>
        <p:spPr>
          <a:xfrm flipH="1">
            <a:off x="1644978" y="4355869"/>
            <a:ext cx="3389997" cy="1818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9DED9D-3BF2-1E68-19E2-78FAD8FCBEB6}"/>
              </a:ext>
            </a:extLst>
          </p:cNvPr>
          <p:cNvSpPr txBox="1"/>
          <p:nvPr/>
        </p:nvSpPr>
        <p:spPr>
          <a:xfrm rot="19916082">
            <a:off x="2046784" y="5426711"/>
            <a:ext cx="230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status &amp; Reports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814CA6-F382-7AC5-F517-21C85885FD42}"/>
              </a:ext>
            </a:extLst>
          </p:cNvPr>
          <p:cNvCxnSpPr>
            <a:cxnSpLocks/>
          </p:cNvCxnSpPr>
          <p:nvPr/>
        </p:nvCxnSpPr>
        <p:spPr>
          <a:xfrm flipV="1">
            <a:off x="5984545" y="1762121"/>
            <a:ext cx="7214" cy="1830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A68759-B7FD-7FB2-0636-6CD26D556568}"/>
              </a:ext>
            </a:extLst>
          </p:cNvPr>
          <p:cNvCxnSpPr/>
          <p:nvPr/>
        </p:nvCxnSpPr>
        <p:spPr>
          <a:xfrm flipV="1">
            <a:off x="7071082" y="2534882"/>
            <a:ext cx="2298255" cy="1305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7AEB5F-26D3-9C8C-7E34-A03D968BFA61}"/>
              </a:ext>
            </a:extLst>
          </p:cNvPr>
          <p:cNvCxnSpPr>
            <a:cxnSpLocks/>
          </p:cNvCxnSpPr>
          <p:nvPr/>
        </p:nvCxnSpPr>
        <p:spPr>
          <a:xfrm>
            <a:off x="7046835" y="4300497"/>
            <a:ext cx="2970039" cy="100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CA6D00-F4EB-49E0-6347-431D85E8CF60}"/>
              </a:ext>
            </a:extLst>
          </p:cNvPr>
          <p:cNvCxnSpPr>
            <a:cxnSpLocks/>
          </p:cNvCxnSpPr>
          <p:nvPr/>
        </p:nvCxnSpPr>
        <p:spPr>
          <a:xfrm>
            <a:off x="6969582" y="4457614"/>
            <a:ext cx="2434318" cy="1667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F7EA6A-1D9E-6E3B-89CE-7CAAD4D3D888}"/>
              </a:ext>
            </a:extLst>
          </p:cNvPr>
          <p:cNvCxnSpPr>
            <a:cxnSpLocks/>
          </p:cNvCxnSpPr>
          <p:nvPr/>
        </p:nvCxnSpPr>
        <p:spPr>
          <a:xfrm flipH="1">
            <a:off x="5858793" y="4489188"/>
            <a:ext cx="28910" cy="1586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DEBCF6-64A9-659C-6E1B-4D1C86B63D0A}"/>
              </a:ext>
            </a:extLst>
          </p:cNvPr>
          <p:cNvSpPr txBox="1"/>
          <p:nvPr/>
        </p:nvSpPr>
        <p:spPr>
          <a:xfrm rot="19826984">
            <a:off x="7101055" y="2952572"/>
            <a:ext cx="3049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Simplifies expense tracking and approvals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02D62A-FF3E-F7F5-8CFA-68726E37D7AE}"/>
              </a:ext>
            </a:extLst>
          </p:cNvPr>
          <p:cNvSpPr txBox="1"/>
          <p:nvPr/>
        </p:nvSpPr>
        <p:spPr>
          <a:xfrm rot="2001412">
            <a:off x="7329016" y="5533553"/>
            <a:ext cx="230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Captures invoice data for faster processing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50388-F2FA-709C-4064-6EA4A44D1EF3}"/>
              </a:ext>
            </a:extLst>
          </p:cNvPr>
          <p:cNvSpPr txBox="1"/>
          <p:nvPr/>
        </p:nvSpPr>
        <p:spPr>
          <a:xfrm rot="5400000">
            <a:off x="4711344" y="4997304"/>
            <a:ext cx="1695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Provides customizable financial insights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82B3F8-B98F-28C6-7DE0-AD09A0070AA1}"/>
              </a:ext>
            </a:extLst>
          </p:cNvPr>
          <p:cNvSpPr txBox="1"/>
          <p:nvPr/>
        </p:nvSpPr>
        <p:spPr>
          <a:xfrm rot="5400000">
            <a:off x="4644522" y="2264205"/>
            <a:ext cx="17269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Automates bill and receipt data extraction</a:t>
            </a:r>
            <a:endParaRPr lang="en-IN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EFB0ED-4AC9-7F80-524D-0942C1AF5F58}"/>
              </a:ext>
            </a:extLst>
          </p:cNvPr>
          <p:cNvSpPr txBox="1"/>
          <p:nvPr/>
        </p:nvSpPr>
        <p:spPr>
          <a:xfrm rot="213955">
            <a:off x="7717609" y="4329078"/>
            <a:ext cx="2197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Tracks inventory and handles purchase orders</a:t>
            </a:r>
            <a:endParaRPr lang="en-IN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942232-38A0-5660-70B3-523F29CA756A}"/>
              </a:ext>
            </a:extLst>
          </p:cNvPr>
          <p:cNvSpPr/>
          <p:nvPr/>
        </p:nvSpPr>
        <p:spPr>
          <a:xfrm>
            <a:off x="4870527" y="900669"/>
            <a:ext cx="2115238" cy="80124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Hubdoc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F125AF-B5DF-73EE-A2FA-DDA8D730EC46}"/>
              </a:ext>
            </a:extLst>
          </p:cNvPr>
          <p:cNvSpPr/>
          <p:nvPr/>
        </p:nvSpPr>
        <p:spPr>
          <a:xfrm>
            <a:off x="9139839" y="1762121"/>
            <a:ext cx="2171030" cy="94476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Expensify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9F5F15-21FE-05FF-B59D-71B8EC930750}"/>
              </a:ext>
            </a:extLst>
          </p:cNvPr>
          <p:cNvSpPr/>
          <p:nvPr/>
        </p:nvSpPr>
        <p:spPr>
          <a:xfrm>
            <a:off x="9439368" y="5795162"/>
            <a:ext cx="1753986" cy="6595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EzzyBills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97EB87-3093-279E-7081-1DE0D23DF5A4}"/>
              </a:ext>
            </a:extLst>
          </p:cNvPr>
          <p:cNvSpPr/>
          <p:nvPr/>
        </p:nvSpPr>
        <p:spPr>
          <a:xfrm>
            <a:off x="10072779" y="3840680"/>
            <a:ext cx="1948741" cy="85706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Unleashed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7846A5-4AAA-55A7-7574-C9AC6B467B75}"/>
              </a:ext>
            </a:extLst>
          </p:cNvPr>
          <p:cNvSpPr/>
          <p:nvPr/>
        </p:nvSpPr>
        <p:spPr>
          <a:xfrm>
            <a:off x="5197028" y="6090168"/>
            <a:ext cx="1649883" cy="66575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Fathom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5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01348"/>
              </p:ext>
            </p:extLst>
          </p:nvPr>
        </p:nvGraphicFramePr>
        <p:xfrm>
          <a:off x="556953" y="570114"/>
          <a:ext cx="10966512" cy="42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59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1907238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699564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031913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4513384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7537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Scheduling &amp; Invoicing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ServiceM8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Xero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 job requests are properly formatted and  validate invoice amounts and payment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Tracking &amp; Cost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WorkflowMax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employee timesheets and expense entries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752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Payment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Ensure payment validation, fraud checks &amp; reconciliation alignment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377548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Financial Reports &amp; Forecasts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VFD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Cross-check financial reports against Xero records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72693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Management &amp; Quoting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Tradify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On-demand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job quotes with pricing structure &amp; approval workflow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3095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 Interface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A31B50-25DE-7A75-4527-5ABD5EE76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77463"/>
              </p:ext>
            </p:extLst>
          </p:nvPr>
        </p:nvGraphicFramePr>
        <p:xfrm>
          <a:off x="556953" y="570113"/>
          <a:ext cx="10966512" cy="555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59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1907238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699564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031913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4513384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9923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97252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Syncs invoice data for payment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Ezzy Bills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Xero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Validates that invoice data, such as vendor, amounts, and dates, are correctly extracted and formatted before syncing.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97252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Tracks and approves expenses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Expensify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that receipt data and expense claims match in terms of amounts, vendors, and dates, and approves them accordingly.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97252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 inventory and purchase orders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Unleashed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Validates that inventory counts are accurate and that purchase orders are correctly generated with the right quantities and prices.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377548"/>
                  </a:ext>
                </a:extLst>
              </a:tr>
              <a:tr h="126427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Extracts bill data from documents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Hubdoc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Verifies that the extracted data from receipts is accurate (vendor, amount, date) and matches the original bill format before syncing with Xero.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97252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financial reports and analysis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Fathom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for data integrity and correctness in profit and loss statements, balance sheets, and financial ratios to ensure report accuracy.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30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350</Words>
  <Application>Microsoft Macintosh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Bale, Ms. Anitha Raj</cp:lastModifiedBy>
  <cp:revision>47</cp:revision>
  <cp:lastPrinted>2018-10-02T13:37:47Z</cp:lastPrinted>
  <dcterms:created xsi:type="dcterms:W3CDTF">2018-09-27T21:41:54Z</dcterms:created>
  <dcterms:modified xsi:type="dcterms:W3CDTF">2025-05-07T04:02:04Z</dcterms:modified>
</cp:coreProperties>
</file>