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74" userDrawn="1">
          <p15:clr>
            <a:srgbClr val="A4A3A4"/>
          </p15:clr>
        </p15:guide>
        <p15:guide id="2" pos="21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74"/>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p:nvPr/>
        </p:nvSpPr>
        <p:spPr>
          <a:xfrm>
            <a:off x="6396735" y="2067305"/>
            <a:ext cx="2599690" cy="508635"/>
          </a:xfrm>
          <a:prstGeom prst="rect">
            <a:avLst/>
          </a:prstGeom>
        </p:spPr>
        <p:txBody>
          <a:bodyPr vert="horz" wrap="square" lIns="0" tIns="16510" rIns="0" bIns="0" rtlCol="0">
            <a:spAutoFit/>
          </a:bodyPr>
          <a:lstStyle/>
          <a:p>
            <a:pPr marL="12700">
              <a:lnSpc>
                <a:spcPct val="100000"/>
              </a:lnSpc>
              <a:spcBef>
                <a:spcPts val="130"/>
              </a:spcBef>
            </a:pPr>
            <a:r>
              <a:rPr lang="en-US" altLang="" sz="3200">
                <a:latin typeface="Trebuchet MS" panose="020B0603020202020204"/>
                <a:cs typeface="Trebuchet MS" panose="020B0603020202020204"/>
              </a:rPr>
              <a:t>Anitharani K</a:t>
            </a:r>
            <a:endParaRPr lang="en-US" altLang="" sz="3200">
              <a:latin typeface="Trebuchet MS" panose="020B0603020202020204"/>
              <a:cs typeface="Trebuchet MS" panose="020B0603020202020204"/>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panose="020B0603020202020204"/>
                <a:cs typeface="Trebuchet MS" panose="020B0603020202020204"/>
              </a:rPr>
              <a:t>Final</a:t>
            </a:r>
            <a:r>
              <a:rPr sz="2400" b="1" spc="-4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p:nvPr/>
        </p:nvSpPr>
        <p:spPr>
          <a:xfrm>
            <a:off x="607060" y="6188075"/>
            <a:ext cx="3367405" cy="213995"/>
          </a:xfrm>
          <a:prstGeom prst="rect">
            <a:avLst/>
          </a:prstGeom>
        </p:spPr>
        <p:txBody>
          <a:bodyPr vert="horz" wrap="square" lIns="0" tIns="16510" rIns="0" bIns="0" rtlCol="0">
            <a:noAutofit/>
          </a:bodyPr>
          <a:lstStyle/>
          <a:p>
            <a:pPr marL="12700">
              <a:lnSpc>
                <a:spcPct val="100000"/>
              </a:lnSpc>
              <a:spcBef>
                <a:spcPts val="130"/>
              </a:spcBef>
            </a:pPr>
            <a:r>
              <a:rPr sz="1000">
                <a:latin typeface="Trebuchet MS" panose="020B0603020202020204"/>
                <a:cs typeface="Trebuchet MS" panose="020B0603020202020204"/>
              </a:rPr>
              <a:t>https://github.com/Anitharanik/TNSDC-Generative-AI</a:t>
            </a:r>
            <a:endParaRPr sz="1000">
              <a:latin typeface="Trebuchet MS" panose="020B0603020202020204"/>
              <a:cs typeface="Trebuchet MS" panose="020B0603020202020204"/>
            </a:endParaRPr>
          </a:p>
        </p:txBody>
      </p:sp>
      <p:sp>
        <p:nvSpPr>
          <p:cNvPr id="10" name="Text Box 9"/>
          <p:cNvSpPr txBox="1"/>
          <p:nvPr/>
        </p:nvSpPr>
        <p:spPr>
          <a:xfrm>
            <a:off x="1524000" y="1429385"/>
            <a:ext cx="8754745" cy="4095750"/>
          </a:xfrm>
          <a:prstGeom prst="rect">
            <a:avLst/>
          </a:prstGeom>
          <a:noFill/>
        </p:spPr>
        <p:txBody>
          <a:bodyPr wrap="square" rtlCol="0">
            <a:noAutofit/>
          </a:bodyPr>
          <a:p>
            <a:pPr algn="just">
              <a:lnSpc>
                <a:spcPct val="160000"/>
              </a:lnSpc>
            </a:pPr>
            <a:r>
              <a:rPr lang="en-US"/>
              <a:t>The program initializes the essential libraries for data processing and model evaluation. The program imports a dataset called "demand.csv", which likely contains data that is pertinent to predicting demand. Once the data has been divided into separate training and testing sets, the training data is used to train a linear regression model. The model is assessed on the testing data using metrics such as mean squared error, mean absolute error, and R-squared to gain insights into its predictive performance. These evaluation metrics aid in assessing the precision and dependability of the model in predicting demand based on the given features.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558165" y="385444"/>
            <a:ext cx="9764395" cy="1113790"/>
          </a:xfrm>
          <a:prstGeom prst="rect">
            <a:avLst/>
          </a:prstGeom>
        </p:spPr>
        <p:txBody>
          <a:bodyPr vert="horz" wrap="square" lIns="0" tIns="460692" rIns="0" bIns="0" rtlCol="0">
            <a:spAutoFit/>
          </a:bodyPr>
          <a:lstStyle/>
          <a:p>
            <a:pPr marL="193675">
              <a:lnSpc>
                <a:spcPct val="100000"/>
              </a:lnSpc>
              <a:spcBef>
                <a:spcPts val="130"/>
              </a:spcBef>
            </a:pPr>
            <a:r>
              <a:rPr lang="en-US" sz="4250"/>
              <a:t>PRODUCT DEMAND PREDICTION</a:t>
            </a:r>
            <a:endParaRPr lang="en-US"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3" name="Text Box 22"/>
          <p:cNvSpPr txBox="1"/>
          <p:nvPr/>
        </p:nvSpPr>
        <p:spPr>
          <a:xfrm>
            <a:off x="2473960" y="1459865"/>
            <a:ext cx="7203440" cy="4225290"/>
          </a:xfrm>
          <a:prstGeom prst="rect">
            <a:avLst/>
          </a:prstGeom>
          <a:noFill/>
        </p:spPr>
        <p:txBody>
          <a:bodyPr wrap="square" rtlCol="0">
            <a:spAutoFit/>
          </a:bodyPr>
          <a:p>
            <a:pPr marL="285750" indent="-285750">
              <a:lnSpc>
                <a:spcPct val="160000"/>
              </a:lnSpc>
              <a:buFont typeface="Arial" panose="020B0604020202020204" pitchFamily="34" charset="0"/>
              <a:buChar char="•"/>
            </a:pPr>
            <a:r>
              <a:rPr lang="en-US" sz="2400"/>
              <a:t>Problem statement</a:t>
            </a:r>
            <a:endParaRPr lang="en-US" sz="2400"/>
          </a:p>
          <a:p>
            <a:pPr marL="285750" indent="-285750">
              <a:lnSpc>
                <a:spcPct val="160000"/>
              </a:lnSpc>
              <a:buFont typeface="Arial" panose="020B0604020202020204" pitchFamily="34" charset="0"/>
              <a:buChar char="•"/>
            </a:pPr>
            <a:r>
              <a:rPr lang="en-US" sz="2400"/>
              <a:t>Project overview</a:t>
            </a:r>
            <a:endParaRPr lang="en-US" sz="2400"/>
          </a:p>
          <a:p>
            <a:pPr marL="285750" indent="-285750">
              <a:lnSpc>
                <a:spcPct val="160000"/>
              </a:lnSpc>
              <a:buFont typeface="Arial" panose="020B0604020202020204" pitchFamily="34" charset="0"/>
              <a:buChar char="•"/>
            </a:pPr>
            <a:r>
              <a:rPr lang="en-US" sz="2400"/>
              <a:t>Who are the end users?</a:t>
            </a:r>
            <a:endParaRPr lang="en-US" sz="2400"/>
          </a:p>
          <a:p>
            <a:pPr marL="285750" indent="-285750">
              <a:lnSpc>
                <a:spcPct val="160000"/>
              </a:lnSpc>
              <a:buFont typeface="Arial" panose="020B0604020202020204" pitchFamily="34" charset="0"/>
              <a:buChar char="•"/>
            </a:pPr>
            <a:r>
              <a:rPr lang="en-US" sz="2400"/>
              <a:t>Your solution and its value proposition</a:t>
            </a:r>
            <a:endParaRPr lang="en-US" sz="2400"/>
          </a:p>
          <a:p>
            <a:pPr marL="285750" indent="-285750">
              <a:lnSpc>
                <a:spcPct val="160000"/>
              </a:lnSpc>
              <a:buFont typeface="Arial" panose="020B0604020202020204" pitchFamily="34" charset="0"/>
              <a:buChar char="•"/>
            </a:pPr>
            <a:r>
              <a:rPr lang="en-US" sz="2400"/>
              <a:t>The wow in your solution</a:t>
            </a:r>
            <a:endParaRPr lang="en-US" sz="2400"/>
          </a:p>
          <a:p>
            <a:pPr marL="285750" indent="-285750">
              <a:lnSpc>
                <a:spcPct val="160000"/>
              </a:lnSpc>
              <a:buFont typeface="Arial" panose="020B0604020202020204" pitchFamily="34" charset="0"/>
              <a:buChar char="•"/>
            </a:pPr>
            <a:r>
              <a:rPr lang="en-US" sz="2400"/>
              <a:t>Modelling</a:t>
            </a:r>
            <a:endParaRPr lang="en-US" sz="2400"/>
          </a:p>
          <a:p>
            <a:pPr marL="285750" indent="-285750">
              <a:lnSpc>
                <a:spcPct val="160000"/>
              </a:lnSpc>
              <a:buFont typeface="Arial" panose="020B0604020202020204" pitchFamily="34" charset="0"/>
              <a:buChar char="•"/>
            </a:pPr>
            <a:r>
              <a:rPr lang="en-US" sz="2400"/>
              <a:t>Results</a:t>
            </a:r>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058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 Box 10"/>
          <p:cNvSpPr txBox="1"/>
          <p:nvPr/>
        </p:nvSpPr>
        <p:spPr>
          <a:xfrm>
            <a:off x="670560" y="2231390"/>
            <a:ext cx="8215630" cy="2557780"/>
          </a:xfrm>
          <a:prstGeom prst="rect">
            <a:avLst/>
          </a:prstGeom>
          <a:noFill/>
        </p:spPr>
        <p:txBody>
          <a:bodyPr wrap="square" rtlCol="0">
            <a:noAutofit/>
          </a:bodyPr>
          <a:p>
            <a:pPr algn="just">
              <a:lnSpc>
                <a:spcPct val="150000"/>
              </a:lnSpc>
            </a:pPr>
            <a:r>
              <a:rPr lang="en-US" sz="1800"/>
              <a:t>To develop a machine learning solution to predict product demand accurately using historical sales data. The objective is to optimize inventory management, reduce stockouts, and enhance operational efficiency for businesses by forecasting future demand trends based on key factors such as price, promotions, store location, and historical sales patterns.</a:t>
            </a:r>
            <a:endParaRPr lang="en-US" sz="1800"/>
          </a:p>
          <a:p>
            <a:pPr algn="just">
              <a:lnSpc>
                <a:spcPct val="140000"/>
              </a:lnSpc>
            </a:pPr>
            <a:endParaRPr lang="en-US" sz="1800"/>
          </a:p>
          <a:p>
            <a:pPr algn="just">
              <a:lnSpc>
                <a:spcPct val="140000"/>
              </a:lnSpc>
            </a:pPr>
            <a:endParaRPr lang="en-US" sz="1800"/>
          </a:p>
          <a:p>
            <a:pPr algn="just">
              <a:lnSpc>
                <a:spcPct val="140000"/>
              </a:lnSpc>
            </a:pPr>
            <a:endParaRPr lang="en-US" sz="1800"/>
          </a:p>
          <a:p>
            <a:pPr algn="just">
              <a:lnSpc>
                <a:spcPct val="140000"/>
              </a:lnSpc>
            </a:pPr>
            <a:endParaRPr lang="en-US" sz="1800"/>
          </a:p>
          <a:p>
            <a:pPr algn="just">
              <a:lnSpc>
                <a:spcPct val="140000"/>
              </a:lnSpc>
            </a:pPr>
            <a:endParaRPr lang="en-US" sz="1800"/>
          </a:p>
          <a:p>
            <a:pPr algn="just">
              <a:lnSpc>
                <a:spcPct val="140000"/>
              </a:lnSpc>
            </a:pPr>
            <a:endParaRPr 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 Box 10"/>
          <p:cNvSpPr txBox="1"/>
          <p:nvPr/>
        </p:nvSpPr>
        <p:spPr>
          <a:xfrm>
            <a:off x="1360170" y="1932940"/>
            <a:ext cx="6924040" cy="3909695"/>
          </a:xfrm>
          <a:prstGeom prst="rect">
            <a:avLst/>
          </a:prstGeom>
          <a:noFill/>
        </p:spPr>
        <p:txBody>
          <a:bodyPr wrap="square" rtlCol="0">
            <a:noAutofit/>
          </a:bodyPr>
          <a:p>
            <a:pPr algn="just">
              <a:lnSpc>
                <a:spcPct val="170000"/>
              </a:lnSpc>
            </a:pPr>
            <a:r>
              <a:rPr lang="en-US" sz="1800"/>
              <a:t>This project seeks to develop a machine learning solution utilizing linear regression to forecast product demand by analyzing historical sales data. Through a meticulous examination of crucial elements like pricing, promotional strategies, store placement, and past sales data, the model will accurately predict future trends in demand. The objective is to maximize inventory management, reduce stockouts, and improve operational efficiency for businesses.</a:t>
            </a:r>
            <a:endParaRPr lang="en-US" sz="1800"/>
          </a:p>
          <a:p>
            <a:pPr algn="just">
              <a:lnSpc>
                <a:spcPct val="170000"/>
              </a:lnSpc>
            </a:pPr>
            <a:endParaRPr lang="en-US" sz="1800"/>
          </a:p>
          <a:p>
            <a:pPr algn="just">
              <a:lnSpc>
                <a:spcPct val="170000"/>
              </a:lnSpc>
            </a:pPr>
            <a:endParaRPr lang="en-US" sz="1800"/>
          </a:p>
          <a:p>
            <a:pPr algn="just">
              <a:lnSpc>
                <a:spcPct val="170000"/>
              </a:lnSpc>
            </a:pPr>
            <a:endParaRPr lang="en-US" sz="1800"/>
          </a:p>
          <a:p>
            <a:pPr algn="just">
              <a:lnSpc>
                <a:spcPct val="170000"/>
              </a:lnSpc>
            </a:pPr>
            <a:endParaRPr lang="en-US" sz="1800"/>
          </a:p>
          <a:p>
            <a:pPr algn="just">
              <a:lnSpc>
                <a:spcPct val="170000"/>
              </a:lnSpc>
            </a:pPr>
            <a:endParaRPr lang="en-US"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9" name="Text Box 8"/>
          <p:cNvSpPr txBox="1"/>
          <p:nvPr/>
        </p:nvSpPr>
        <p:spPr>
          <a:xfrm>
            <a:off x="1557655" y="1996440"/>
            <a:ext cx="5300345" cy="3636010"/>
          </a:xfrm>
          <a:prstGeom prst="rect">
            <a:avLst/>
          </a:prstGeom>
          <a:noFill/>
        </p:spPr>
        <p:txBody>
          <a:bodyPr wrap="square" rtlCol="0">
            <a:spAutoFit/>
          </a:bodyPr>
          <a:p>
            <a:pPr marL="285750" indent="-285750">
              <a:lnSpc>
                <a:spcPct val="160000"/>
              </a:lnSpc>
              <a:buFont typeface="Arial" panose="020B0604020202020204" pitchFamily="34" charset="0"/>
              <a:buChar char="•"/>
            </a:pPr>
            <a:r>
              <a:rPr lang="en-US" sz="1800"/>
              <a:t>Retail managers</a:t>
            </a:r>
            <a:endParaRPr lang="en-US" sz="1800"/>
          </a:p>
          <a:p>
            <a:pPr marL="285750" indent="-285750">
              <a:lnSpc>
                <a:spcPct val="160000"/>
              </a:lnSpc>
              <a:buFont typeface="Arial" panose="020B0604020202020204" pitchFamily="34" charset="0"/>
              <a:buChar char="•"/>
            </a:pPr>
            <a:r>
              <a:rPr lang="en-US" sz="1800"/>
              <a:t>Supply chain managers</a:t>
            </a:r>
            <a:endParaRPr lang="en-US" sz="1800"/>
          </a:p>
          <a:p>
            <a:pPr marL="285750" indent="-285750">
              <a:lnSpc>
                <a:spcPct val="160000"/>
              </a:lnSpc>
              <a:buFont typeface="Arial" panose="020B0604020202020204" pitchFamily="34" charset="0"/>
              <a:buChar char="•"/>
            </a:pPr>
            <a:r>
              <a:rPr lang="en-US" sz="1800"/>
              <a:t>Inventory managers</a:t>
            </a:r>
            <a:endParaRPr lang="en-US" sz="1800"/>
          </a:p>
          <a:p>
            <a:pPr marL="285750" indent="-285750">
              <a:lnSpc>
                <a:spcPct val="160000"/>
              </a:lnSpc>
              <a:buFont typeface="Arial" panose="020B0604020202020204" pitchFamily="34" charset="0"/>
              <a:buChar char="•"/>
            </a:pPr>
            <a:r>
              <a:rPr lang="en-US" sz="1800"/>
              <a:t>Sales and marketing teams</a:t>
            </a:r>
            <a:endParaRPr lang="en-US" sz="1800"/>
          </a:p>
          <a:p>
            <a:pPr marL="285750" indent="-285750">
              <a:lnSpc>
                <a:spcPct val="160000"/>
              </a:lnSpc>
              <a:buFont typeface="Arial" panose="020B0604020202020204" pitchFamily="34" charset="0"/>
              <a:buChar char="•"/>
            </a:pPr>
            <a:r>
              <a:rPr lang="en-US" sz="1800"/>
              <a:t>Operations managers</a:t>
            </a:r>
            <a:endParaRPr lang="en-US" sz="1800"/>
          </a:p>
          <a:p>
            <a:pPr marL="285750" indent="-285750">
              <a:lnSpc>
                <a:spcPct val="160000"/>
              </a:lnSpc>
              <a:buFont typeface="Arial" panose="020B0604020202020204" pitchFamily="34" charset="0"/>
              <a:buChar char="•"/>
            </a:pPr>
            <a:r>
              <a:rPr lang="en-US" sz="1800"/>
              <a:t>Logistics managers</a:t>
            </a:r>
            <a:endParaRPr lang="en-US" sz="1800"/>
          </a:p>
          <a:p>
            <a:pPr marL="285750" indent="-285750">
              <a:lnSpc>
                <a:spcPct val="160000"/>
              </a:lnSpc>
              <a:buFont typeface="Arial" panose="020B0604020202020204" pitchFamily="34" charset="0"/>
              <a:buChar char="•"/>
            </a:pPr>
            <a:r>
              <a:rPr lang="en-US" sz="1800"/>
              <a:t>Demand planning analysts</a:t>
            </a:r>
            <a:endParaRPr lang="en-US" sz="1800"/>
          </a:p>
          <a:p>
            <a:pPr marL="285750" indent="-285750">
              <a:lnSpc>
                <a:spcPct val="160000"/>
              </a:lnSpc>
              <a:buFont typeface="Arial" panose="020B0604020202020204" pitchFamily="34" charset="0"/>
              <a:buChar char="•"/>
            </a:pPr>
            <a:r>
              <a:rPr lang="en-US" sz="1800"/>
              <a:t>Business executives</a:t>
            </a:r>
            <a:endParaRPr 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0" name="Text Box 9"/>
          <p:cNvSpPr txBox="1"/>
          <p:nvPr/>
        </p:nvSpPr>
        <p:spPr>
          <a:xfrm>
            <a:off x="3169285" y="1801495"/>
            <a:ext cx="8184515" cy="4076700"/>
          </a:xfrm>
          <a:prstGeom prst="rect">
            <a:avLst/>
          </a:prstGeom>
          <a:noFill/>
        </p:spPr>
        <p:txBody>
          <a:bodyPr wrap="square" rtlCol="0">
            <a:spAutoFit/>
          </a:bodyPr>
          <a:p>
            <a:pPr>
              <a:lnSpc>
                <a:spcPct val="120000"/>
              </a:lnSpc>
            </a:pPr>
            <a:r>
              <a:rPr lang="en-US" b="0" u="none"/>
              <a:t>Our approach uses machine learning techniques, especially linear regression, to very accurately guess how much of a product people will want to buy. Our model tells businesses what the demand will be in the future by looking at past sales data that includes things like price, discounts, shop location, and yearly trends.</a:t>
            </a:r>
            <a:endParaRPr lang="en-US" b="0" u="none"/>
          </a:p>
          <a:p>
            <a:pPr>
              <a:lnSpc>
                <a:spcPct val="120000"/>
              </a:lnSpc>
            </a:pPr>
            <a:endParaRPr lang="en-US" b="1" u="sng"/>
          </a:p>
          <a:p>
            <a:pPr>
              <a:lnSpc>
                <a:spcPct val="120000"/>
              </a:lnSpc>
            </a:pPr>
            <a:r>
              <a:rPr lang="en-US" b="1" u="sng"/>
              <a:t>Key features:</a:t>
            </a:r>
            <a:endParaRPr lang="en-US" b="1" u="sng"/>
          </a:p>
          <a:p>
            <a:pPr marL="285750" indent="-285750">
              <a:lnSpc>
                <a:spcPct val="120000"/>
              </a:lnSpc>
              <a:buFont typeface="Arial" panose="020B0604020202020204" pitchFamily="34" charset="0"/>
              <a:buChar char="•"/>
            </a:pPr>
            <a:r>
              <a:rPr lang="en-US" b="0" u="none"/>
              <a:t>Accurate Demand Prediction</a:t>
            </a:r>
            <a:endParaRPr lang="en-US" b="0" u="none"/>
          </a:p>
          <a:p>
            <a:pPr marL="285750" indent="-285750">
              <a:lnSpc>
                <a:spcPct val="120000"/>
              </a:lnSpc>
              <a:buFont typeface="Arial" panose="020B0604020202020204" pitchFamily="34" charset="0"/>
              <a:buChar char="•"/>
            </a:pPr>
            <a:r>
              <a:rPr lang="en-US" b="0" u="none"/>
              <a:t>Optimized Inventory Management</a:t>
            </a:r>
            <a:endParaRPr lang="en-US" b="0" u="none"/>
          </a:p>
          <a:p>
            <a:pPr marL="285750" indent="-285750">
              <a:lnSpc>
                <a:spcPct val="120000"/>
              </a:lnSpc>
              <a:buFont typeface="Arial" panose="020B0604020202020204" pitchFamily="34" charset="0"/>
              <a:buChar char="•"/>
            </a:pPr>
            <a:r>
              <a:rPr lang="en-US" b="0" u="none"/>
              <a:t>Enhanced Operational Efficiency</a:t>
            </a:r>
            <a:endParaRPr lang="en-US" b="0" u="none"/>
          </a:p>
          <a:p>
            <a:pPr marL="285750" indent="-285750">
              <a:lnSpc>
                <a:spcPct val="120000"/>
              </a:lnSpc>
              <a:buFont typeface="Arial" panose="020B0604020202020204" pitchFamily="34" charset="0"/>
              <a:buChar char="•"/>
            </a:pPr>
            <a:r>
              <a:rPr lang="en-US" b="0" u="none"/>
              <a:t>Cost Reduction</a:t>
            </a:r>
            <a:endParaRPr lang="en-US" b="0" u="none"/>
          </a:p>
          <a:p>
            <a:pPr marL="285750" indent="-285750">
              <a:lnSpc>
                <a:spcPct val="120000"/>
              </a:lnSpc>
              <a:buFont typeface="Arial" panose="020B0604020202020204" pitchFamily="34" charset="0"/>
              <a:buChar char="•"/>
            </a:pPr>
            <a:r>
              <a:rPr lang="en-US" b="0" u="none"/>
              <a:t>Easy Integration</a:t>
            </a:r>
            <a:endParaRPr lang="en-US" b="0" u="none"/>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9" name="Text Box 8"/>
          <p:cNvSpPr txBox="1"/>
          <p:nvPr/>
        </p:nvSpPr>
        <p:spPr>
          <a:xfrm>
            <a:off x="2628265" y="2073910"/>
            <a:ext cx="7049135" cy="3189605"/>
          </a:xfrm>
          <a:prstGeom prst="rect">
            <a:avLst/>
          </a:prstGeom>
          <a:noFill/>
        </p:spPr>
        <p:txBody>
          <a:bodyPr wrap="square" rtlCol="0">
            <a:spAutoFit/>
          </a:bodyPr>
          <a:p>
            <a:pPr marL="285750" indent="-285750" algn="just">
              <a:lnSpc>
                <a:spcPct val="140000"/>
              </a:lnSpc>
              <a:buFont typeface="Arial" panose="020B0604020202020204" pitchFamily="34" charset="0"/>
              <a:buChar char="•"/>
            </a:pPr>
            <a:r>
              <a:rPr lang="en-US"/>
              <a:t>Machine Learning-Powered Demand Forecasting</a:t>
            </a:r>
            <a:endParaRPr lang="en-US"/>
          </a:p>
          <a:p>
            <a:pPr marL="285750" indent="-285750" algn="just">
              <a:lnSpc>
                <a:spcPct val="140000"/>
              </a:lnSpc>
              <a:buFont typeface="Arial" panose="020B0604020202020204" pitchFamily="34" charset="0"/>
              <a:buChar char="•"/>
            </a:pPr>
            <a:r>
              <a:rPr lang="en-US"/>
              <a:t>Comprehensive Data Analysis</a:t>
            </a:r>
            <a:endParaRPr lang="en-US"/>
          </a:p>
          <a:p>
            <a:pPr marL="285750" indent="-285750" algn="just">
              <a:lnSpc>
                <a:spcPct val="140000"/>
              </a:lnSpc>
              <a:buFont typeface="Arial" panose="020B0604020202020204" pitchFamily="34" charset="0"/>
              <a:buChar char="•"/>
            </a:pPr>
            <a:r>
              <a:rPr lang="en-US"/>
              <a:t>Optimized Inventory Management</a:t>
            </a:r>
            <a:endParaRPr lang="en-US"/>
          </a:p>
          <a:p>
            <a:pPr marL="285750" indent="-285750" algn="just">
              <a:lnSpc>
                <a:spcPct val="140000"/>
              </a:lnSpc>
              <a:buFont typeface="Arial" panose="020B0604020202020204" pitchFamily="34" charset="0"/>
              <a:buChar char="•"/>
            </a:pPr>
            <a:r>
              <a:rPr lang="en-US"/>
              <a:t>Enhanced Operational Efficiency:</a:t>
            </a:r>
            <a:endParaRPr lang="en-US"/>
          </a:p>
          <a:p>
            <a:pPr marL="285750" indent="-285750" algn="just">
              <a:lnSpc>
                <a:spcPct val="140000"/>
              </a:lnSpc>
              <a:buFont typeface="Arial" panose="020B0604020202020204" pitchFamily="34" charset="0"/>
              <a:buChar char="•"/>
            </a:pPr>
            <a:r>
              <a:rPr lang="en-US"/>
              <a:t>Improved Decision Making</a:t>
            </a:r>
            <a:endParaRPr lang="en-US"/>
          </a:p>
          <a:p>
            <a:pPr marL="285750" indent="-285750" algn="just">
              <a:lnSpc>
                <a:spcPct val="140000"/>
              </a:lnSpc>
              <a:buFont typeface="Arial" panose="020B0604020202020204" pitchFamily="34" charset="0"/>
              <a:buChar char="•"/>
            </a:pPr>
            <a:r>
              <a:rPr lang="en-US"/>
              <a:t>User-Friendly Integration</a:t>
            </a:r>
            <a:endParaRPr lang="en-US"/>
          </a:p>
          <a:p>
            <a:pPr marL="285750" indent="-285750" algn="just">
              <a:lnSpc>
                <a:spcPct val="140000"/>
              </a:lnSpc>
              <a:buFont typeface="Arial" panose="020B0604020202020204" pitchFamily="34" charset="0"/>
              <a:buChar char="•"/>
            </a:pPr>
            <a:r>
              <a:rPr lang="en-US"/>
              <a:t>Scalability and Flexibility</a:t>
            </a:r>
            <a:endParaRPr lang="en-US"/>
          </a:p>
          <a:p>
            <a:pPr marL="285750" indent="-285750" algn="just">
              <a:lnSpc>
                <a:spcPct val="140000"/>
              </a:lnSpc>
              <a:buFont typeface="Arial" panose="020B0604020202020204" pitchFamily="34" charset="0"/>
              <a:buChar char="•"/>
            </a:pPr>
            <a:r>
              <a:rPr lang="en-US"/>
              <a:t>Cost Reduction</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endParaRPr spc="-10" dirty="0"/>
          </a:p>
        </p:txBody>
      </p:sp>
      <p:sp>
        <p:nvSpPr>
          <p:cNvPr id="10" name="Text Box 9"/>
          <p:cNvSpPr txBox="1"/>
          <p:nvPr/>
        </p:nvSpPr>
        <p:spPr>
          <a:xfrm>
            <a:off x="1135380" y="1325880"/>
            <a:ext cx="7856220" cy="4246245"/>
          </a:xfrm>
          <a:prstGeom prst="rect">
            <a:avLst/>
          </a:prstGeom>
          <a:noFill/>
        </p:spPr>
        <p:txBody>
          <a:bodyPr wrap="square" rtlCol="0">
            <a:spAutoFit/>
          </a:bodyPr>
          <a:p>
            <a:pPr marL="285750" indent="-285750" algn="just">
              <a:lnSpc>
                <a:spcPct val="150000"/>
              </a:lnSpc>
              <a:buFont typeface="Arial" panose="020B0604020202020204" pitchFamily="34" charset="0"/>
              <a:buChar char="•"/>
            </a:pPr>
            <a:r>
              <a:rPr lang="en-US" b="1"/>
              <a:t>Step 1:</a:t>
            </a:r>
            <a:r>
              <a:rPr lang="en-US"/>
              <a:t> Brings in the libraries that are needed.</a:t>
            </a:r>
            <a:endParaRPr lang="en-US"/>
          </a:p>
          <a:p>
            <a:pPr marL="285750" indent="-285750" algn="just">
              <a:lnSpc>
                <a:spcPct val="150000"/>
              </a:lnSpc>
              <a:buFont typeface="Arial" panose="020B0604020202020204" pitchFamily="34" charset="0"/>
              <a:buChar char="•"/>
            </a:pPr>
            <a:r>
              <a:rPr lang="en-US" b="1"/>
              <a:t>Step 2:</a:t>
            </a:r>
            <a:r>
              <a:rPr lang="en-US"/>
              <a:t> The dataset is loaded.</a:t>
            </a:r>
            <a:endParaRPr lang="en-US"/>
          </a:p>
          <a:p>
            <a:pPr marL="285750" indent="-285750" algn="just">
              <a:lnSpc>
                <a:spcPct val="150000"/>
              </a:lnSpc>
              <a:buFont typeface="Arial" panose="020B0604020202020204" pitchFamily="34" charset="0"/>
              <a:buChar char="•"/>
            </a:pPr>
            <a:r>
              <a:rPr lang="en-US" b="1"/>
              <a:t>Steps 3 through 4:</a:t>
            </a:r>
            <a:r>
              <a:rPr lang="en-US"/>
              <a:t> Prepare the data and divide it into training and testing sets.</a:t>
            </a:r>
            <a:endParaRPr lang="en-US"/>
          </a:p>
          <a:p>
            <a:pPr marL="285750" indent="-285750" algn="just">
              <a:lnSpc>
                <a:spcPct val="150000"/>
              </a:lnSpc>
              <a:buFont typeface="Arial" panose="020B0604020202020204" pitchFamily="34" charset="0"/>
              <a:buChar char="•"/>
            </a:pPr>
            <a:r>
              <a:rPr lang="en-US" b="1"/>
              <a:t>Step 5:</a:t>
            </a:r>
            <a:r>
              <a:rPr lang="en-US"/>
              <a:t> Use the training data to teach a linear regression model what to do.</a:t>
            </a:r>
            <a:endParaRPr lang="en-US"/>
          </a:p>
          <a:p>
            <a:pPr marL="285750" indent="-285750" algn="just">
              <a:lnSpc>
                <a:spcPct val="150000"/>
              </a:lnSpc>
              <a:buFont typeface="Arial" panose="020B0604020202020204" pitchFamily="34" charset="0"/>
              <a:buChar char="•"/>
            </a:pPr>
            <a:r>
              <a:rPr lang="en-US" b="1"/>
              <a:t>Step 6:</a:t>
            </a:r>
            <a:r>
              <a:rPr lang="en-US"/>
              <a:t> Uses mean squared error, mean absolute error, and R-squared to judge how well the model works.</a:t>
            </a:r>
            <a:endParaRPr lang="en-US"/>
          </a:p>
          <a:p>
            <a:pPr marL="285750" indent="-285750" algn="just">
              <a:lnSpc>
                <a:spcPct val="150000"/>
              </a:lnSpc>
              <a:buFont typeface="Arial" panose="020B0604020202020204" pitchFamily="34" charset="0"/>
              <a:buChar char="•"/>
            </a:pPr>
            <a:r>
              <a:rPr lang="en-US" b="1"/>
              <a:t>Step 7:</a:t>
            </a:r>
            <a:r>
              <a:rPr lang="en-US"/>
              <a:t> Use the testing data and the training data to make predictions about the testing data.</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3344</Words>
  <Application>WPS Presentation</Application>
  <PresentationFormat>On-screen Show (4:3)</PresentationFormat>
  <Paragraphs>123</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Trebuchet MS</vt:lpstr>
      <vt:lpstr>Microsoft YaHei</vt:lpstr>
      <vt:lpstr>Arial Unicode MS</vt:lpstr>
      <vt:lpstr>Calibri</vt:lpstr>
      <vt:lpstr>Office Theme</vt:lpstr>
      <vt:lpstr>PowerPoint 演示文稿</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Anitha Rani</cp:lastModifiedBy>
  <cp:revision>5</cp:revision>
  <dcterms:created xsi:type="dcterms:W3CDTF">2024-04-04T15:58:02Z</dcterms:created>
  <dcterms:modified xsi:type="dcterms:W3CDTF">2024-04-04T16:42:52Z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2024-04-04T05:30:00Z</vt:filetime>
  </property>
  <property fmtid="{D5CDD505-2E9C-101B-9397-08002B2CF9AE}" pid="4" name="ICV">
    <vt:lpwstr>3F2DB5079AB0430F853D025B1319008A_12</vt:lpwstr>
  </property>
  <property fmtid="{D5CDD505-2E9C-101B-9397-08002B2CF9AE}" pid="5" name="KSOProductBuildVer">
    <vt:lpwstr>1033-12.2.0.13489</vt:lpwstr>
  </property>
</Properties>
</file>