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66" r:id="rId3"/>
    <p:sldId id="270" r:id="rId4"/>
    <p:sldId id="261" r:id="rId5"/>
    <p:sldId id="262" r:id="rId6"/>
    <p:sldId id="263" r:id="rId7"/>
    <p:sldId id="275" r:id="rId8"/>
    <p:sldId id="273" r:id="rId9"/>
    <p:sldId id="274"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D6DD0-203C-4D70-8A87-A9DBE0643857}" type="datetimeFigureOut">
              <a:rPr lang="en-GB" smtClean="0"/>
              <a:t>05/11/2023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6E051-06E4-4C40-8AE6-10D4A18E53D7}" type="slidenum">
              <a:rPr lang="en-GB" smtClean="0"/>
              <a:t>‹#›</a:t>
            </a:fld>
            <a:endParaRPr lang="en-GB"/>
          </a:p>
        </p:txBody>
      </p:sp>
    </p:spTree>
    <p:extLst>
      <p:ext uri="{BB962C8B-B14F-4D97-AF65-F5344CB8AC3E}">
        <p14:creationId xmlns:p14="http://schemas.microsoft.com/office/powerpoint/2010/main" val="3052958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Your company is launching a shopping list web app. Through the site, customers can add, edit, view, and remove items such as food and household needs from their list.</a:t>
            </a:r>
          </a:p>
          <a:p>
            <a:endParaRPr/>
          </a:p>
          <a:p>
            <a:pPr>
              <a:spcBef>
                <a:spcPct val="43750"/>
              </a:spcBef>
              <a:spcAft>
                <a:spcPct val="43750"/>
              </a:spcAft>
            </a:pPr>
            <a:r>
              <a:t>The site and APIs need to be secure to ensure customer privacy. Your users will be distributed all over the world, and you want everyone to get great performance. You'd prefer a solution that removes as much of the infrastructure work, including building and publishing, as possible so you can concentrate on features and user experience.</a:t>
            </a:r>
          </a:p>
          <a:p>
            <a:endParaRPr/>
          </a:p>
          <a:p>
            <a:pPr>
              <a:spcBef>
                <a:spcPct val="43750"/>
              </a:spcBef>
              <a:spcAft>
                <a:spcPct val="43750"/>
              </a:spcAft>
            </a:pPr>
            <a:r>
              <a:t>You could deploy your web assets to cloud storage, create, and assign your own SSL certificate, create your API on a cloud server, establish a reverse proxy that allows your app to make calls to the API, distribute the app globally, and set up your own CI/CD process.</a:t>
            </a:r>
          </a:p>
          <a:p>
            <a:endParaRPr/>
          </a:p>
          <a:p>
            <a:pPr>
              <a:spcBef>
                <a:spcPct val="43750"/>
              </a:spcBef>
              <a:spcAft>
                <a:spcPct val="43750"/>
              </a:spcAft>
            </a:pPr>
            <a:r>
              <a:t>When you use Azure Static Web Apps, you get all of this out of the box.</a:t>
            </a: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305045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292884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517700-7F13-46E2-9B3F-E46F0854FE1C}" type="datetimeFigureOut">
              <a:rPr lang="en-GB" smtClean="0"/>
              <a:t>05/11/2023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259255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69010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5523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1754112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1008318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4202755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1191375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1237395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03955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615418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115429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9193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517700-7F13-46E2-9B3F-E46F0854FE1C}" type="datetimeFigureOut">
              <a:rPr lang="en-GB" smtClean="0"/>
              <a:t>05/11/2023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423378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517700-7F13-46E2-9B3F-E46F0854FE1C}" type="datetimeFigureOut">
              <a:rPr lang="en-GB" smtClean="0"/>
              <a:t>05/11/2023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304829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211755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115671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A517700-7F13-46E2-9B3F-E46F0854FE1C}" type="datetimeFigureOut">
              <a:rPr lang="en-GB" smtClean="0"/>
              <a:t>05/11/2023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71771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517700-7F13-46E2-9B3F-E46F0854FE1C}" type="datetimeFigureOut">
              <a:rPr lang="en-GB" smtClean="0"/>
              <a:t>05/11/2023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AC25B7-8BEE-4EA5-B562-F487A1F4B6F0}" type="slidenum">
              <a:rPr lang="en-GB" smtClean="0"/>
              <a:t>‹#›</a:t>
            </a:fld>
            <a:endParaRPr lang="en-GB"/>
          </a:p>
        </p:txBody>
      </p:sp>
    </p:spTree>
    <p:extLst>
      <p:ext uri="{BB962C8B-B14F-4D97-AF65-F5344CB8AC3E}">
        <p14:creationId xmlns:p14="http://schemas.microsoft.com/office/powerpoint/2010/main" val="283541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517700-7F13-46E2-9B3F-E46F0854FE1C}" type="datetimeFigureOut">
              <a:rPr lang="en-GB" smtClean="0"/>
              <a:t>05/11/2023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AC25B7-8BEE-4EA5-B562-F487A1F4B6F0}" type="slidenum">
              <a:rPr lang="en-GB" smtClean="0"/>
              <a:t>‹#›</a:t>
            </a:fld>
            <a:endParaRPr lang="en-GB"/>
          </a:p>
        </p:txBody>
      </p:sp>
    </p:spTree>
    <p:extLst>
      <p:ext uri="{BB962C8B-B14F-4D97-AF65-F5344CB8AC3E}">
        <p14:creationId xmlns:p14="http://schemas.microsoft.com/office/powerpoint/2010/main" val="212574148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8"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hyperlink" Target="https://code.visualstudio.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358BDF-D505-45FA-A394-91320DEF4C59}"/>
              </a:ext>
            </a:extLst>
          </p:cNvPr>
          <p:cNvSpPr>
            <a:spLocks noGrp="1"/>
          </p:cNvSpPr>
          <p:nvPr>
            <p:ph type="title"/>
          </p:nvPr>
        </p:nvSpPr>
        <p:spPr>
          <a:xfrm>
            <a:off x="1153907" y="2057398"/>
            <a:ext cx="5092906" cy="1151967"/>
          </a:xfrm>
        </p:spPr>
        <p:txBody>
          <a:bodyPr>
            <a:normAutofit/>
          </a:bodyPr>
          <a:lstStyle/>
          <a:p>
            <a:r>
              <a:rPr lang="en-GB" sz="2800" b="1" dirty="0"/>
              <a:t>Site Reliability Engineering (SRE)</a:t>
            </a:r>
          </a:p>
        </p:txBody>
      </p:sp>
      <p:pic>
        <p:nvPicPr>
          <p:cNvPr id="7" name="Picture Placeholder 6">
            <a:extLst>
              <a:ext uri="{FF2B5EF4-FFF2-40B4-BE49-F238E27FC236}">
                <a16:creationId xmlns:a16="http://schemas.microsoft.com/office/drawing/2014/main" id="{1A3DC0BD-84FE-415D-9AB0-97C84A1032D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09" r="2409"/>
          <a:stretch>
            <a:fillRect/>
          </a:stretch>
        </p:blipFill>
        <p:spPr>
          <a:xfrm>
            <a:off x="7433641" y="2057398"/>
            <a:ext cx="2328925" cy="2846296"/>
          </a:xfrm>
        </p:spPr>
      </p:pic>
      <p:sp>
        <p:nvSpPr>
          <p:cNvPr id="5" name="Content Placeholder 4">
            <a:extLst>
              <a:ext uri="{FF2B5EF4-FFF2-40B4-BE49-F238E27FC236}">
                <a16:creationId xmlns:a16="http://schemas.microsoft.com/office/drawing/2014/main" id="{66933ED4-7D5F-4897-A695-90E9281637B9}"/>
              </a:ext>
            </a:extLst>
          </p:cNvPr>
          <p:cNvSpPr>
            <a:spLocks noGrp="1"/>
          </p:cNvSpPr>
          <p:nvPr>
            <p:ph type="body" sz="half" idx="2"/>
          </p:nvPr>
        </p:nvSpPr>
        <p:spPr>
          <a:xfrm>
            <a:off x="7433641" y="5154706"/>
            <a:ext cx="2391678" cy="421341"/>
          </a:xfrm>
        </p:spPr>
        <p:txBody>
          <a:bodyPr>
            <a:normAutofit/>
          </a:bodyPr>
          <a:lstStyle/>
          <a:p>
            <a:r>
              <a:rPr lang="en-GB" sz="2000" b="1" dirty="0" err="1"/>
              <a:t>Anitha</a:t>
            </a:r>
            <a:r>
              <a:rPr lang="en-GB" sz="2000" b="1" dirty="0"/>
              <a:t> S</a:t>
            </a:r>
          </a:p>
        </p:txBody>
      </p:sp>
    </p:spTree>
    <p:extLst>
      <p:ext uri="{BB962C8B-B14F-4D97-AF65-F5344CB8AC3E}">
        <p14:creationId xmlns:p14="http://schemas.microsoft.com/office/powerpoint/2010/main" val="3990148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sz="2800" dirty="0"/>
              <a:t>Thank you</a:t>
            </a:r>
          </a:p>
        </p:txBody>
      </p:sp>
      <p:sp>
        <p:nvSpPr>
          <p:cNvPr id="3" name="Subtitle"/>
          <p:cNvSpPr>
            <a:spLocks noGrp="1"/>
          </p:cNvSpPr>
          <p:nvPr>
            <p:ph type="body" sz="quarter" idx="11"/>
          </p:nvPr>
        </p:nvSpPr>
        <p:spPr>
          <a:xfrm>
            <a:off x="4353496" y="2420888"/>
            <a:ext cx="7253288" cy="548640"/>
          </a:xfrm>
        </p:spPr>
        <p:txBody>
          <a:bodyPr anchor="t">
            <a:noAutofit/>
          </a:bodyPr>
          <a:lstStyle>
            <a:lvl1pPr marL="231775" indent="-231775">
              <a:spcAft>
                <a:spcPts val="600"/>
              </a:spcAft>
              <a:buFont typeface="Wingdings" panose="05000000000000000000" pitchFamily="2" charset="2"/>
              <a:buChar char=""/>
              <a:defRPr/>
            </a:lvl1pPr>
          </a:lstStyle>
          <a:p>
            <a:pPr lvl="1"/>
            <a:r>
              <a:rPr lang="en-GB" u="sng" dirty="0"/>
              <a:t>QA</a:t>
            </a:r>
            <a:endParaRPr u="sng" dirty="0"/>
          </a:p>
        </p:txBody>
      </p:sp>
    </p:spTree>
    <p:extLst>
      <p:ext uri="{BB962C8B-B14F-4D97-AF65-F5344CB8AC3E}">
        <p14:creationId xmlns:p14="http://schemas.microsoft.com/office/powerpoint/2010/main" val="23536051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sz="2800" dirty="0"/>
              <a:t>Prerequisites</a:t>
            </a:r>
          </a:p>
        </p:txBody>
      </p:sp>
      <p:sp>
        <p:nvSpPr>
          <p:cNvPr id="3" name="Subtitle"/>
          <p:cNvSpPr>
            <a:spLocks noGrp="1"/>
          </p:cNvSpPr>
          <p:nvPr>
            <p:ph type="body" sz="quarter" idx="11"/>
          </p:nvPr>
        </p:nvSpPr>
        <p:spPr>
          <a:xfrm>
            <a:off x="4353496" y="2420888"/>
            <a:ext cx="7253288" cy="2411088"/>
          </a:xfrm>
        </p:spPr>
        <p:txBody>
          <a:bodyPr anchor="t">
            <a:noAutofit/>
          </a:bodyPr>
          <a:lstStyle>
            <a:lvl1pPr marL="231775" indent="-231775">
              <a:spcAft>
                <a:spcPts val="600"/>
              </a:spcAft>
              <a:buFont typeface="Wingdings" panose="05000000000000000000" pitchFamily="2" charset="2"/>
              <a:buChar char=""/>
              <a:defRPr/>
            </a:lvl1pPr>
          </a:lstStyle>
          <a:p>
            <a:pPr lvl="1"/>
            <a:r>
              <a:rPr lang="en-GB" sz="1600" u="sng" dirty="0"/>
              <a:t>Microsoft Azure</a:t>
            </a:r>
            <a:endParaRPr sz="1600" u="sng" dirty="0"/>
          </a:p>
          <a:p>
            <a:pPr lvl="1"/>
            <a:r>
              <a:rPr lang="en-GB" sz="1600" u="sng" dirty="0">
                <a:hlinkClick r:id="rId3">
                  <a:extLst>
                    <a:ext uri="{A12FA001-AC4F-418D-AE19-62706E023703}">
                      <ahyp:hlinkClr xmlns:ahyp="http://schemas.microsoft.com/office/drawing/2018/hyperlinkcolor" val="tx"/>
                    </a:ext>
                  </a:extLst>
                </a:hlinkClick>
              </a:rPr>
              <a:t>Azure </a:t>
            </a:r>
            <a:r>
              <a:rPr lang="en-GB" sz="1600" u="sng" dirty="0" err="1">
                <a:hlinkClick r:id="rId3">
                  <a:extLst>
                    <a:ext uri="{A12FA001-AC4F-418D-AE19-62706E023703}">
                      <ahyp:hlinkClr xmlns:ahyp="http://schemas.microsoft.com/office/drawing/2018/hyperlinkcolor" val="tx"/>
                    </a:ext>
                  </a:extLst>
                </a:hlinkClick>
              </a:rPr>
              <a:t>Devops</a:t>
            </a:r>
            <a:r>
              <a:rPr lang="en-GB" sz="1600" u="sng" dirty="0">
                <a:hlinkClick r:id="rId3">
                  <a:extLst>
                    <a:ext uri="{A12FA001-AC4F-418D-AE19-62706E023703}">
                      <ahyp:hlinkClr xmlns:ahyp="http://schemas.microsoft.com/office/drawing/2018/hyperlinkcolor" val="tx"/>
                    </a:ext>
                  </a:extLst>
                </a:hlinkClick>
              </a:rPr>
              <a:t>/(CI/CD)</a:t>
            </a:r>
          </a:p>
          <a:p>
            <a:pPr lvl="1"/>
            <a:r>
              <a:rPr lang="en-GB" sz="1600" u="sng" dirty="0">
                <a:hlinkClick r:id="rId3">
                  <a:extLst>
                    <a:ext uri="{A12FA001-AC4F-418D-AE19-62706E023703}">
                      <ahyp:hlinkClr xmlns:ahyp="http://schemas.microsoft.com/office/drawing/2018/hyperlinkcolor" val="tx"/>
                    </a:ext>
                  </a:extLst>
                </a:hlinkClick>
              </a:rPr>
              <a:t>IAC(Terraform/</a:t>
            </a:r>
            <a:r>
              <a:rPr lang="en-GB" sz="1600" u="sng" dirty="0" err="1">
                <a:hlinkClick r:id="rId3">
                  <a:extLst>
                    <a:ext uri="{A12FA001-AC4F-418D-AE19-62706E023703}">
                      <ahyp:hlinkClr xmlns:ahyp="http://schemas.microsoft.com/office/drawing/2018/hyperlinkcolor" val="tx"/>
                    </a:ext>
                  </a:extLst>
                </a:hlinkClick>
              </a:rPr>
              <a:t>Pulumi</a:t>
            </a:r>
            <a:r>
              <a:rPr lang="en-GB" sz="1600" u="sng" dirty="0">
                <a:hlinkClick r:id="rId3">
                  <a:extLst>
                    <a:ext uri="{A12FA001-AC4F-418D-AE19-62706E023703}">
                      <ahyp:hlinkClr xmlns:ahyp="http://schemas.microsoft.com/office/drawing/2018/hyperlinkcolor" val="tx"/>
                    </a:ext>
                  </a:extLst>
                </a:hlinkClick>
              </a:rPr>
              <a:t>/Bicep)</a:t>
            </a:r>
            <a:endParaRPr sz="1600" u="sng" dirty="0">
              <a:hlinkClick r:id="rId3">
                <a:extLst>
                  <a:ext uri="{A12FA001-AC4F-418D-AE19-62706E023703}">
                    <ahyp:hlinkClr xmlns:ahyp="http://schemas.microsoft.com/office/drawing/2018/hyperlinkcolor" val="tx"/>
                  </a:ext>
                </a:extLst>
              </a:hlinkClick>
            </a:endParaRPr>
          </a:p>
          <a:p>
            <a:pPr lvl="1"/>
            <a:r>
              <a:rPr sz="1600" u="sng" dirty="0">
                <a:hlinkClick r:id="rId4">
                  <a:extLst>
                    <a:ext uri="{A12FA001-AC4F-418D-AE19-62706E023703}">
                      <ahyp:hlinkClr xmlns:ahyp="http://schemas.microsoft.com/office/drawing/2018/hyperlinkcolor" val="tx"/>
                    </a:ext>
                  </a:extLst>
                </a:hlinkClick>
              </a:rPr>
              <a:t>Visual Studio Code</a:t>
            </a:r>
            <a:r>
              <a:rPr lang="en-GB" sz="1600" u="sng" dirty="0">
                <a:hlinkClick r:id="rId4">
                  <a:extLst>
                    <a:ext uri="{A12FA001-AC4F-418D-AE19-62706E023703}">
                      <ahyp:hlinkClr xmlns:ahyp="http://schemas.microsoft.com/office/drawing/2018/hyperlinkcolor" val="tx"/>
                    </a:ext>
                  </a:extLst>
                </a:hlinkClick>
              </a:rPr>
              <a:t>/Visual Studio</a:t>
            </a:r>
          </a:p>
          <a:p>
            <a:pPr lvl="1"/>
            <a:r>
              <a:rPr lang="en-GB" sz="1600" u="sng" dirty="0">
                <a:hlinkClick r:id="rId4">
                  <a:extLst>
                    <a:ext uri="{A12FA001-AC4F-418D-AE19-62706E023703}">
                      <ahyp:hlinkClr xmlns:ahyp="http://schemas.microsoft.com/office/drawing/2018/hyperlinkcolor" val="tx"/>
                    </a:ext>
                  </a:extLst>
                </a:hlinkClick>
              </a:rPr>
              <a:t>Monitoring (Datadog/Dynatrace)</a:t>
            </a:r>
          </a:p>
          <a:p>
            <a:pPr lvl="1"/>
            <a:r>
              <a:rPr lang="en-GB" sz="1600" u="sng" dirty="0" err="1">
                <a:hlinkClick r:id="rId4">
                  <a:extLst>
                    <a:ext uri="{A12FA001-AC4F-418D-AE19-62706E023703}">
                      <ahyp:hlinkClr xmlns:ahyp="http://schemas.microsoft.com/office/drawing/2018/hyperlinkcolor" val="tx"/>
                    </a:ext>
                  </a:extLst>
                </a:hlinkClick>
              </a:rPr>
              <a:t>Pagerduty</a:t>
            </a:r>
            <a:endParaRPr sz="1600" u="sng" dirty="0">
              <a:hlinkClick r:id="rId4">
                <a:extLst>
                  <a:ext uri="{A12FA001-AC4F-418D-AE19-62706E023703}">
                    <ahyp:hlinkClr xmlns:ahyp="http://schemas.microsoft.com/office/drawing/2018/hyperlinkcolor" val="tx"/>
                  </a:ext>
                </a:extLst>
              </a:hlinkClick>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588963"/>
            <a:ext cx="4745737" cy="719884"/>
          </a:xfrm>
        </p:spPr>
        <p:txBody>
          <a:bodyPr wrap="square" anchor="b">
            <a:normAutofit fontScale="90000"/>
          </a:bodyPr>
          <a:lstStyle>
            <a:lvl1pPr>
              <a:defRPr>
                <a:solidFill>
                  <a:schemeClr val="tx1"/>
                </a:solidFill>
              </a:defRPr>
            </a:lvl1pPr>
          </a:lstStyle>
          <a:p>
            <a:r>
              <a:rPr lang="en-US" dirty="0"/>
              <a:t>Scenario</a:t>
            </a:r>
          </a:p>
        </p:txBody>
      </p:sp>
      <p:sp>
        <p:nvSpPr>
          <p:cNvPr id="3" name="Subtitle"/>
          <p:cNvSpPr>
            <a:spLocks noGrp="1"/>
          </p:cNvSpPr>
          <p:nvPr>
            <p:ph type="body" sz="quarter" idx="10"/>
          </p:nvPr>
        </p:nvSpPr>
        <p:spPr>
          <a:xfrm>
            <a:off x="584200" y="1703295"/>
            <a:ext cx="4162425" cy="1846730"/>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GB" sz="2400" b="1" dirty="0"/>
              <a:t>Case Study </a:t>
            </a:r>
            <a:r>
              <a:rPr lang="en-GB" sz="2400" dirty="0"/>
              <a:t>| Design a Solution, ensuring it’s available, reliable and monitored</a:t>
            </a:r>
            <a:endParaRPr dirty="0"/>
          </a:p>
        </p:txBody>
      </p:sp>
      <p:pic>
        <p:nvPicPr>
          <p:cNvPr id="5" name="Picture 4" descr="Students using laptops in classroom">
            <a:extLst>
              <a:ext uri="{FF2B5EF4-FFF2-40B4-BE49-F238E27FC236}">
                <a16:creationId xmlns:a16="http://schemas.microsoft.com/office/drawing/2014/main" id="{20D32EBE-6D35-0D4E-8FB3-A9E148150437}"/>
              </a:ext>
            </a:extLst>
          </p:cNvPr>
          <p:cNvPicPr>
            <a:picLocks noChangeAspect="1"/>
          </p:cNvPicPr>
          <p:nvPr/>
        </p:nvPicPr>
        <p:blipFill rotWithShape="1">
          <a:blip r:embed="rId3">
            <a:extLst>
              <a:ext uri="{28A0092B-C50C-407E-A947-70E740481C1C}">
                <a14:useLocalDpi xmlns:a14="http://schemas.microsoft.com/office/drawing/2010/main" val="0"/>
              </a:ext>
            </a:extLst>
          </a:blip>
          <a:srcRect l="11221" r="22028" b="-1"/>
          <a:stretch/>
        </p:blipFill>
        <p:spPr>
          <a:xfrm>
            <a:off x="5334000" y="10"/>
            <a:ext cx="6858000" cy="685799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358BDF-D505-45FA-A394-91320DEF4C59}"/>
              </a:ext>
            </a:extLst>
          </p:cNvPr>
          <p:cNvSpPr>
            <a:spLocks noGrp="1"/>
          </p:cNvSpPr>
          <p:nvPr>
            <p:ph type="title"/>
          </p:nvPr>
        </p:nvSpPr>
        <p:spPr>
          <a:xfrm>
            <a:off x="1097280" y="989012"/>
            <a:ext cx="10058400" cy="543952"/>
          </a:xfrm>
        </p:spPr>
        <p:txBody>
          <a:bodyPr>
            <a:normAutofit fontScale="90000"/>
          </a:bodyPr>
          <a:lstStyle/>
          <a:p>
            <a:r>
              <a:rPr lang="en-GB" sz="2800" b="1" dirty="0"/>
              <a:t>Architecture – Web application deployment using App service</a:t>
            </a:r>
          </a:p>
        </p:txBody>
      </p:sp>
      <p:pic>
        <p:nvPicPr>
          <p:cNvPr id="2" name="Content Placeholder 1">
            <a:extLst>
              <a:ext uri="{FF2B5EF4-FFF2-40B4-BE49-F238E27FC236}">
                <a16:creationId xmlns:a16="http://schemas.microsoft.com/office/drawing/2014/main" id="{179001A6-7B15-4D77-A4CC-3EEC161614E8}"/>
              </a:ext>
            </a:extLst>
          </p:cNvPr>
          <p:cNvPicPr>
            <a:picLocks noGrp="1" noChangeAspect="1"/>
          </p:cNvPicPr>
          <p:nvPr>
            <p:ph idx="1"/>
          </p:nvPr>
        </p:nvPicPr>
        <p:blipFill>
          <a:blip r:embed="rId2"/>
          <a:stretch>
            <a:fillRect/>
          </a:stretch>
        </p:blipFill>
        <p:spPr>
          <a:xfrm>
            <a:off x="2017058" y="2008094"/>
            <a:ext cx="8113059" cy="3860894"/>
          </a:xfrm>
          <a:prstGeom prst="rect">
            <a:avLst/>
          </a:prstGeom>
        </p:spPr>
      </p:pic>
    </p:spTree>
    <p:extLst>
      <p:ext uri="{BB962C8B-B14F-4D97-AF65-F5344CB8AC3E}">
        <p14:creationId xmlns:p14="http://schemas.microsoft.com/office/powerpoint/2010/main" val="389191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A5AE-E696-401D-987B-D4399585F356}"/>
              </a:ext>
            </a:extLst>
          </p:cNvPr>
          <p:cNvSpPr>
            <a:spLocks noGrp="1"/>
          </p:cNvSpPr>
          <p:nvPr>
            <p:ph type="title"/>
          </p:nvPr>
        </p:nvSpPr>
        <p:spPr>
          <a:xfrm>
            <a:off x="1097280" y="636494"/>
            <a:ext cx="10058400" cy="770966"/>
          </a:xfrm>
        </p:spPr>
        <p:txBody>
          <a:bodyPr/>
          <a:lstStyle/>
          <a:p>
            <a:r>
              <a:rPr lang="en-GB" sz="2400" b="1" dirty="0"/>
              <a:t>Architecture</a:t>
            </a:r>
            <a:r>
              <a:rPr lang="en-GB" sz="2800" b="1" dirty="0"/>
              <a:t> – Web application deployment using AKS</a:t>
            </a:r>
            <a:endParaRPr lang="en-GB" sz="2800" dirty="0"/>
          </a:p>
        </p:txBody>
      </p:sp>
      <p:pic>
        <p:nvPicPr>
          <p:cNvPr id="4" name="Content Placeholder 3">
            <a:extLst>
              <a:ext uri="{FF2B5EF4-FFF2-40B4-BE49-F238E27FC236}">
                <a16:creationId xmlns:a16="http://schemas.microsoft.com/office/drawing/2014/main" id="{918FA8F4-78DC-4917-BE5D-89924D41C77C}"/>
              </a:ext>
            </a:extLst>
          </p:cNvPr>
          <p:cNvPicPr>
            <a:picLocks noGrp="1" noChangeAspect="1"/>
          </p:cNvPicPr>
          <p:nvPr>
            <p:ph idx="1"/>
          </p:nvPr>
        </p:nvPicPr>
        <p:blipFill>
          <a:blip r:embed="rId2"/>
          <a:stretch>
            <a:fillRect/>
          </a:stretch>
        </p:blipFill>
        <p:spPr>
          <a:xfrm>
            <a:off x="1174376" y="1846263"/>
            <a:ext cx="9332259" cy="4303525"/>
          </a:xfrm>
          <a:prstGeom prst="rect">
            <a:avLst/>
          </a:prstGeom>
        </p:spPr>
      </p:pic>
    </p:spTree>
    <p:extLst>
      <p:ext uri="{BB962C8B-B14F-4D97-AF65-F5344CB8AC3E}">
        <p14:creationId xmlns:p14="http://schemas.microsoft.com/office/powerpoint/2010/main" val="199377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A5AE-E696-401D-987B-D4399585F356}"/>
              </a:ext>
            </a:extLst>
          </p:cNvPr>
          <p:cNvSpPr>
            <a:spLocks noGrp="1"/>
          </p:cNvSpPr>
          <p:nvPr>
            <p:ph type="title"/>
          </p:nvPr>
        </p:nvSpPr>
        <p:spPr>
          <a:xfrm>
            <a:off x="1097280" y="636494"/>
            <a:ext cx="10058400" cy="770966"/>
          </a:xfrm>
        </p:spPr>
        <p:txBody>
          <a:bodyPr/>
          <a:lstStyle/>
          <a:p>
            <a:r>
              <a:rPr lang="en-GB" dirty="0"/>
              <a:t>Architecture – From Microsoft</a:t>
            </a:r>
          </a:p>
        </p:txBody>
      </p:sp>
      <p:pic>
        <p:nvPicPr>
          <p:cNvPr id="6" name="Content Placeholder 5">
            <a:extLst>
              <a:ext uri="{FF2B5EF4-FFF2-40B4-BE49-F238E27FC236}">
                <a16:creationId xmlns:a16="http://schemas.microsoft.com/office/drawing/2014/main" id="{A2798A53-76B1-42C4-9E8B-CD120E9A8D61}"/>
              </a:ext>
            </a:extLst>
          </p:cNvPr>
          <p:cNvPicPr>
            <a:picLocks noGrp="1" noChangeAspect="1"/>
          </p:cNvPicPr>
          <p:nvPr>
            <p:ph idx="1"/>
          </p:nvPr>
        </p:nvPicPr>
        <p:blipFill>
          <a:blip r:embed="rId2"/>
          <a:stretch>
            <a:fillRect/>
          </a:stretch>
        </p:blipFill>
        <p:spPr>
          <a:xfrm>
            <a:off x="1461247" y="1846263"/>
            <a:ext cx="7862047" cy="4022725"/>
          </a:xfrm>
          <a:prstGeom prst="rect">
            <a:avLst/>
          </a:prstGeom>
        </p:spPr>
      </p:pic>
    </p:spTree>
    <p:extLst>
      <p:ext uri="{BB962C8B-B14F-4D97-AF65-F5344CB8AC3E}">
        <p14:creationId xmlns:p14="http://schemas.microsoft.com/office/powerpoint/2010/main" val="334498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E591-D995-4EC0-8CE0-11CF56611729}"/>
              </a:ext>
            </a:extLst>
          </p:cNvPr>
          <p:cNvSpPr>
            <a:spLocks noGrp="1"/>
          </p:cNvSpPr>
          <p:nvPr>
            <p:ph type="title"/>
          </p:nvPr>
        </p:nvSpPr>
        <p:spPr>
          <a:xfrm>
            <a:off x="1154954" y="1093694"/>
            <a:ext cx="8825659" cy="2111188"/>
          </a:xfrm>
        </p:spPr>
        <p:txBody>
          <a:bodyPr/>
          <a:lstStyle/>
          <a:p>
            <a:r>
              <a:rPr lang="en-US" sz="2000" b="1" dirty="0"/>
              <a:t>Frontend API management</a:t>
            </a:r>
            <a:br>
              <a:rPr lang="en-US" sz="2000" b="1" dirty="0"/>
            </a:br>
            <a:br>
              <a:rPr lang="en-US" sz="2000" b="1" dirty="0"/>
            </a:br>
            <a:r>
              <a:rPr lang="en-US" sz="1600" dirty="0"/>
              <a:t>1. We can put API management in frontend.( internet request directly hit azure API management). </a:t>
            </a:r>
            <a:br>
              <a:rPr lang="en-US" sz="1600" dirty="0"/>
            </a:br>
            <a:r>
              <a:rPr lang="en-US" sz="1600" dirty="0"/>
              <a:t> </a:t>
            </a:r>
            <a:br>
              <a:rPr lang="en-US" sz="1600" dirty="0"/>
            </a:br>
            <a:r>
              <a:rPr lang="en-US" sz="1600" dirty="0"/>
              <a:t>2. When API’s are consuming by other applications by our B2B customers, in the case we will put API management is frontend.</a:t>
            </a:r>
            <a:br>
              <a:rPr lang="en-US" sz="1600" dirty="0"/>
            </a:br>
            <a:endParaRPr lang="en-US" sz="1600" b="1" dirty="0"/>
          </a:p>
        </p:txBody>
      </p:sp>
      <p:sp>
        <p:nvSpPr>
          <p:cNvPr id="3" name="Text Placeholder 2">
            <a:extLst>
              <a:ext uri="{FF2B5EF4-FFF2-40B4-BE49-F238E27FC236}">
                <a16:creationId xmlns:a16="http://schemas.microsoft.com/office/drawing/2014/main" id="{72E71755-09DA-49B9-ACCD-04320B4B4814}"/>
              </a:ext>
            </a:extLst>
          </p:cNvPr>
          <p:cNvSpPr>
            <a:spLocks noGrp="1"/>
          </p:cNvSpPr>
          <p:nvPr>
            <p:ph type="body" sz="half" idx="2"/>
          </p:nvPr>
        </p:nvSpPr>
        <p:spPr>
          <a:xfrm>
            <a:off x="1154954" y="3429000"/>
            <a:ext cx="8825659" cy="2111188"/>
          </a:xfrm>
        </p:spPr>
        <p:txBody>
          <a:bodyPr/>
          <a:lstStyle/>
          <a:p>
            <a:r>
              <a:rPr lang="en-US" b="1" dirty="0"/>
              <a:t>Middle API management</a:t>
            </a:r>
          </a:p>
          <a:p>
            <a:r>
              <a:rPr lang="en-US" sz="1600" dirty="0"/>
              <a:t>1. In the below scenarios, we will put API management service  between frontend application and our multiple API’,</a:t>
            </a:r>
          </a:p>
          <a:p>
            <a:r>
              <a:rPr lang="en-US" sz="1600" dirty="0"/>
              <a:t>2. If our API’s are not used third party applications from internet in that case we will put API management service  between frontend and backend API’s </a:t>
            </a:r>
          </a:p>
          <a:p>
            <a:endParaRPr lang="en-GB" b="1" dirty="0"/>
          </a:p>
        </p:txBody>
      </p:sp>
    </p:spTree>
    <p:extLst>
      <p:ext uri="{BB962C8B-B14F-4D97-AF65-F5344CB8AC3E}">
        <p14:creationId xmlns:p14="http://schemas.microsoft.com/office/powerpoint/2010/main" val="197243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A5AE-E696-401D-987B-D4399585F356}"/>
              </a:ext>
            </a:extLst>
          </p:cNvPr>
          <p:cNvSpPr>
            <a:spLocks noGrp="1"/>
          </p:cNvSpPr>
          <p:nvPr>
            <p:ph type="title"/>
          </p:nvPr>
        </p:nvSpPr>
        <p:spPr>
          <a:xfrm>
            <a:off x="1097280" y="636494"/>
            <a:ext cx="8916296" cy="770966"/>
          </a:xfrm>
        </p:spPr>
        <p:txBody>
          <a:bodyPr/>
          <a:lstStyle/>
          <a:p>
            <a:r>
              <a:rPr lang="en-GB" sz="2400" b="1" dirty="0"/>
              <a:t>AppService vs AKS</a:t>
            </a:r>
            <a:endParaRPr lang="en-GB" sz="2800" dirty="0"/>
          </a:p>
        </p:txBody>
      </p:sp>
      <p:pic>
        <p:nvPicPr>
          <p:cNvPr id="8" name="Content Placeholder 7">
            <a:extLst>
              <a:ext uri="{FF2B5EF4-FFF2-40B4-BE49-F238E27FC236}">
                <a16:creationId xmlns:a16="http://schemas.microsoft.com/office/drawing/2014/main" id="{8A46B24B-9A93-4A5E-AEB9-3E61C3C91087}"/>
              </a:ext>
            </a:extLst>
          </p:cNvPr>
          <p:cNvPicPr>
            <a:picLocks noGrp="1"/>
          </p:cNvPicPr>
          <p:nvPr>
            <p:ph idx="1"/>
          </p:nvPr>
        </p:nvPicPr>
        <p:blipFill>
          <a:blip r:embed="rId2"/>
          <a:stretch>
            <a:fillRect/>
          </a:stretch>
        </p:blipFill>
        <p:spPr>
          <a:xfrm>
            <a:off x="1246094" y="1326777"/>
            <a:ext cx="8767482" cy="4921624"/>
          </a:xfrm>
          <a:prstGeom prst="rect">
            <a:avLst/>
          </a:prstGeom>
        </p:spPr>
      </p:pic>
    </p:spTree>
    <p:extLst>
      <p:ext uri="{BB962C8B-B14F-4D97-AF65-F5344CB8AC3E}">
        <p14:creationId xmlns:p14="http://schemas.microsoft.com/office/powerpoint/2010/main" val="365510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E591-D995-4EC0-8CE0-11CF56611729}"/>
              </a:ext>
            </a:extLst>
          </p:cNvPr>
          <p:cNvSpPr>
            <a:spLocks noGrp="1"/>
          </p:cNvSpPr>
          <p:nvPr>
            <p:ph type="title"/>
          </p:nvPr>
        </p:nvSpPr>
        <p:spPr>
          <a:xfrm>
            <a:off x="1154954" y="1447800"/>
            <a:ext cx="8825659" cy="1636059"/>
          </a:xfrm>
        </p:spPr>
        <p:txBody>
          <a:bodyPr/>
          <a:lstStyle/>
          <a:p>
            <a:r>
              <a:rPr lang="en-US" sz="2000" b="1" dirty="0"/>
              <a:t>When to choose App Service</a:t>
            </a:r>
            <a:br>
              <a:rPr lang="en-US" sz="2000" b="1" dirty="0"/>
            </a:br>
            <a:br>
              <a:rPr lang="en-US" sz="1600" dirty="0"/>
            </a:br>
            <a:r>
              <a:rPr lang="en-US" sz="1600" dirty="0"/>
              <a:t>1. When we need the solution in PAAS service in cloud.</a:t>
            </a:r>
            <a:br>
              <a:rPr lang="en-US" sz="1600" dirty="0"/>
            </a:br>
            <a:br>
              <a:rPr lang="en-US" sz="1600" dirty="0"/>
            </a:br>
            <a:r>
              <a:rPr lang="en-US" sz="1600" dirty="0"/>
              <a:t>2. </a:t>
            </a:r>
            <a:r>
              <a:rPr lang="en-GB" sz="1600" dirty="0"/>
              <a:t>Azure App Service is an excellent choice for various scenarios, primarily when you            require a straightforward and managed platform to host and deploy web applications, APIs, or mobile backends.</a:t>
            </a:r>
            <a:br>
              <a:rPr lang="en-GB" sz="1600" dirty="0"/>
            </a:br>
            <a:br>
              <a:rPr lang="en-US" sz="1600" dirty="0"/>
            </a:br>
            <a:endParaRPr lang="en-GB" sz="1600" dirty="0"/>
          </a:p>
        </p:txBody>
      </p:sp>
      <p:sp>
        <p:nvSpPr>
          <p:cNvPr id="3" name="Text Placeholder 2">
            <a:extLst>
              <a:ext uri="{FF2B5EF4-FFF2-40B4-BE49-F238E27FC236}">
                <a16:creationId xmlns:a16="http://schemas.microsoft.com/office/drawing/2014/main" id="{72E71755-09DA-49B9-ACCD-04320B4B4814}"/>
              </a:ext>
            </a:extLst>
          </p:cNvPr>
          <p:cNvSpPr>
            <a:spLocks noGrp="1"/>
          </p:cNvSpPr>
          <p:nvPr>
            <p:ph type="body" sz="half" idx="2"/>
          </p:nvPr>
        </p:nvSpPr>
        <p:spPr>
          <a:xfrm>
            <a:off x="1154954" y="3191435"/>
            <a:ext cx="8825659" cy="2348753"/>
          </a:xfrm>
        </p:spPr>
        <p:txBody>
          <a:bodyPr/>
          <a:lstStyle/>
          <a:p>
            <a:r>
              <a:rPr lang="en-US" b="1" dirty="0"/>
              <a:t>When to choose Azure AKS</a:t>
            </a:r>
          </a:p>
          <a:p>
            <a:r>
              <a:rPr lang="en-GB" sz="1600" dirty="0"/>
              <a:t>Choose Azure Kubernetes Service when dealing with complex applications, containerized workloads, microservices architecture, and when you need fine-grained control over your infrastructure and deployment strategy. AKS is well-suited for enterprises that need flexibility, efficiency, and scalability for their container-based applications.</a:t>
            </a:r>
            <a:endParaRPr lang="en-US" sz="1600" dirty="0"/>
          </a:p>
          <a:p>
            <a:endParaRPr lang="en-GB" b="1" dirty="0"/>
          </a:p>
        </p:txBody>
      </p:sp>
    </p:spTree>
    <p:extLst>
      <p:ext uri="{BB962C8B-B14F-4D97-AF65-F5344CB8AC3E}">
        <p14:creationId xmlns:p14="http://schemas.microsoft.com/office/powerpoint/2010/main" val="1907974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962</TotalTime>
  <Words>468</Words>
  <Application>Microsoft Office PowerPoint</Application>
  <PresentationFormat>Widescreen</PresentationFormat>
  <Paragraphs>34</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Segoe UI</vt:lpstr>
      <vt:lpstr>Wingdings</vt:lpstr>
      <vt:lpstr>Wingdings 3</vt:lpstr>
      <vt:lpstr>Ion</vt:lpstr>
      <vt:lpstr>Site Reliability Engineering (SRE)</vt:lpstr>
      <vt:lpstr>Prerequisites</vt:lpstr>
      <vt:lpstr>Scenario</vt:lpstr>
      <vt:lpstr>Architecture – Web application deployment using App service</vt:lpstr>
      <vt:lpstr>Architecture – Web application deployment using AKS</vt:lpstr>
      <vt:lpstr>Architecture – From Microsoft</vt:lpstr>
      <vt:lpstr>Frontend API management  1. We can put API management in frontend.( internet request directly hit azure API management).    2. When API’s are consuming by other applications by our B2B customers, in the case we will put API management is frontend. </vt:lpstr>
      <vt:lpstr>AppService vs AKS</vt:lpstr>
      <vt:lpstr>When to choose App Service  1. When we need the solution in PAAS service in cloud.  2. Azure App Service is an excellent choice for various scenarios, primarily when you            require a straightforward and managed platform to host and deploy web applications, APIs, or mobile backends.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32</cp:revision>
  <dcterms:created xsi:type="dcterms:W3CDTF">2023-11-04T13:13:04Z</dcterms:created>
  <dcterms:modified xsi:type="dcterms:W3CDTF">2023-11-05T20:07:34Z</dcterms:modified>
</cp:coreProperties>
</file>