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89" r:id="rId14"/>
    <p:sldId id="290" r:id="rId15"/>
    <p:sldId id="291" r:id="rId16"/>
    <p:sldId id="258" r:id="rId17"/>
    <p:sldId id="273" r:id="rId18"/>
    <p:sldId id="274" r:id="rId19"/>
    <p:sldId id="275" r:id="rId20"/>
    <p:sldId id="272" r:id="rId21"/>
    <p:sldId id="257"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27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F5D8C9-7CBB-43AF-958B-DF9A9D628BF7}"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5EDCC-D72F-4FD4-9756-887E876EDF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28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5D8C9-7CBB-43AF-958B-DF9A9D628BF7}"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267087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5D8C9-7CBB-43AF-958B-DF9A9D628BF7}"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5EDCC-D72F-4FD4-9756-887E876EDF2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5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5D8C9-7CBB-43AF-958B-DF9A9D628BF7}"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352519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5D8C9-7CBB-43AF-958B-DF9A9D628BF7}"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5EDCC-D72F-4FD4-9756-887E876EDF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6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F5D8C9-7CBB-43AF-958B-DF9A9D628BF7}"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288353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F5D8C9-7CBB-43AF-958B-DF9A9D628BF7}"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301549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5D8C9-7CBB-43AF-958B-DF9A9D628BF7}"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9934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5D8C9-7CBB-43AF-958B-DF9A9D628BF7}"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77287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F5D8C9-7CBB-43AF-958B-DF9A9D628BF7}"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05EDCC-D72F-4FD4-9756-887E876EDF2B}" type="slidenum">
              <a:rPr lang="en-IN" smtClean="0"/>
              <a:t>‹#›</a:t>
            </a:fld>
            <a:endParaRPr lang="en-IN"/>
          </a:p>
        </p:txBody>
      </p:sp>
    </p:spTree>
    <p:extLst>
      <p:ext uri="{BB962C8B-B14F-4D97-AF65-F5344CB8AC3E}">
        <p14:creationId xmlns:p14="http://schemas.microsoft.com/office/powerpoint/2010/main" val="270053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5D8C9-7CBB-43AF-958B-DF9A9D628BF7}"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05EDCC-D72F-4FD4-9756-887E876EDF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35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F5D8C9-7CBB-43AF-958B-DF9A9D628BF7}" type="datetimeFigureOut">
              <a:rPr lang="en-IN" smtClean="0"/>
              <a:t>09-07-2023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05EDCC-D72F-4FD4-9756-887E876EDF2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061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css-tuto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javatpoint.com/css-tutoria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javatpoint.com/html-em-ta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javatpoint.com/css-full-fo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css-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143E-32A0-B091-0B93-5389EF7D7324}"/>
              </a:ext>
            </a:extLst>
          </p:cNvPr>
          <p:cNvSpPr>
            <a:spLocks noGrp="1"/>
          </p:cNvSpPr>
          <p:nvPr>
            <p:ph type="ctrTitle"/>
          </p:nvPr>
        </p:nvSpPr>
        <p:spPr/>
        <p:txBody>
          <a:bodyPr/>
          <a:lstStyle/>
          <a:p>
            <a:r>
              <a:rPr lang="en-IN" dirty="0"/>
              <a:t>CSS</a:t>
            </a:r>
            <a:br>
              <a:rPr lang="en-IN" dirty="0"/>
            </a:br>
            <a:r>
              <a:rPr lang="en-IN" dirty="0" err="1"/>
              <a:t>Simplilearn</a:t>
            </a:r>
            <a:endParaRPr lang="en-IN" dirty="0"/>
          </a:p>
        </p:txBody>
      </p:sp>
      <p:sp>
        <p:nvSpPr>
          <p:cNvPr id="3" name="Subtitle 2">
            <a:extLst>
              <a:ext uri="{FF2B5EF4-FFF2-40B4-BE49-F238E27FC236}">
                <a16:creationId xmlns:a16="http://schemas.microsoft.com/office/drawing/2014/main" id="{A8C65DB2-BC9C-7B29-B33E-4095CEB0E92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0399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2308-E4B5-F422-9E85-E506590EB2F7}"/>
              </a:ext>
            </a:extLst>
          </p:cNvPr>
          <p:cNvSpPr>
            <a:spLocks noGrp="1"/>
          </p:cNvSpPr>
          <p:nvPr>
            <p:ph type="title"/>
          </p:nvPr>
        </p:nvSpPr>
        <p:spPr/>
        <p:txBody>
          <a:bodyPr/>
          <a:lstStyle/>
          <a:p>
            <a:r>
              <a:rPr lang="en-US" dirty="0" err="1"/>
              <a:t>Css</a:t>
            </a:r>
            <a:r>
              <a:rPr lang="en-US" dirty="0"/>
              <a:t> group selector</a:t>
            </a:r>
            <a:endParaRPr lang="en-IN" dirty="0"/>
          </a:p>
        </p:txBody>
      </p:sp>
      <p:sp>
        <p:nvSpPr>
          <p:cNvPr id="3" name="Content Placeholder 2">
            <a:extLst>
              <a:ext uri="{FF2B5EF4-FFF2-40B4-BE49-F238E27FC236}">
                <a16:creationId xmlns:a16="http://schemas.microsoft.com/office/drawing/2014/main" id="{C3A198CE-A90F-56FC-A10E-9C7055C171C9}"/>
              </a:ext>
            </a:extLst>
          </p:cNvPr>
          <p:cNvSpPr>
            <a:spLocks noGrp="1"/>
          </p:cNvSpPr>
          <p:nvPr>
            <p:ph idx="1"/>
          </p:nvPr>
        </p:nvSpPr>
        <p:spPr/>
        <p:txBody>
          <a:bodyPr/>
          <a:lstStyle/>
          <a:p>
            <a:pPr algn="just"/>
            <a:r>
              <a:rPr lang="en-US" sz="1800" b="0" i="0" dirty="0">
                <a:solidFill>
                  <a:srgbClr val="333333"/>
                </a:solidFill>
                <a:effectLst/>
                <a:latin typeface="inter-regular"/>
              </a:rPr>
              <a:t>The grouping selector is used to select all the elements with the same style definitions.</a:t>
            </a:r>
          </a:p>
          <a:p>
            <a:pPr algn="just"/>
            <a:r>
              <a:rPr lang="en-US" sz="1800" b="0" i="0" dirty="0">
                <a:solidFill>
                  <a:srgbClr val="333333"/>
                </a:solidFill>
                <a:effectLst/>
                <a:latin typeface="inter-regular"/>
              </a:rPr>
              <a:t>Grouping selector is used to minimize the code. Commas are used to separate each selector in grouping.</a:t>
            </a:r>
          </a:p>
          <a:p>
            <a:pPr algn="just"/>
            <a:r>
              <a:rPr lang="en-US" sz="1800" b="0" i="0" dirty="0">
                <a:solidFill>
                  <a:srgbClr val="333333"/>
                </a:solidFill>
                <a:effectLst/>
                <a:latin typeface="inter-regular"/>
              </a:rPr>
              <a:t>Let's see the CSS code without group selector.</a:t>
            </a:r>
          </a:p>
          <a:p>
            <a:pPr algn="just"/>
            <a:endParaRPr lang="en-US" sz="1800" b="0" i="0" dirty="0">
              <a:solidFill>
                <a:srgbClr val="333333"/>
              </a:solidFill>
              <a:effectLst/>
              <a:latin typeface="inter-regular"/>
            </a:endParaRPr>
          </a:p>
          <a:p>
            <a:endParaRPr lang="en-IN" dirty="0"/>
          </a:p>
        </p:txBody>
      </p:sp>
      <p:pic>
        <p:nvPicPr>
          <p:cNvPr id="5" name="Picture 4">
            <a:extLst>
              <a:ext uri="{FF2B5EF4-FFF2-40B4-BE49-F238E27FC236}">
                <a16:creationId xmlns:a16="http://schemas.microsoft.com/office/drawing/2014/main" id="{B9CB8F91-6755-F62D-C0A9-92C8235AFB9C}"/>
              </a:ext>
            </a:extLst>
          </p:cNvPr>
          <p:cNvPicPr>
            <a:picLocks noChangeAspect="1"/>
          </p:cNvPicPr>
          <p:nvPr/>
        </p:nvPicPr>
        <p:blipFill>
          <a:blip r:embed="rId2"/>
          <a:stretch>
            <a:fillRect/>
          </a:stretch>
        </p:blipFill>
        <p:spPr>
          <a:xfrm>
            <a:off x="1150555" y="3784520"/>
            <a:ext cx="4945445" cy="2524840"/>
          </a:xfrm>
          <a:prstGeom prst="rect">
            <a:avLst/>
          </a:prstGeom>
        </p:spPr>
      </p:pic>
      <p:pic>
        <p:nvPicPr>
          <p:cNvPr id="7" name="Picture 6">
            <a:extLst>
              <a:ext uri="{FF2B5EF4-FFF2-40B4-BE49-F238E27FC236}">
                <a16:creationId xmlns:a16="http://schemas.microsoft.com/office/drawing/2014/main" id="{C9A1853E-AFFD-07D9-60AA-EEB9EC0F806F}"/>
              </a:ext>
            </a:extLst>
          </p:cNvPr>
          <p:cNvPicPr>
            <a:picLocks noChangeAspect="1"/>
          </p:cNvPicPr>
          <p:nvPr/>
        </p:nvPicPr>
        <p:blipFill>
          <a:blip r:embed="rId3"/>
          <a:stretch>
            <a:fillRect/>
          </a:stretch>
        </p:blipFill>
        <p:spPr>
          <a:xfrm>
            <a:off x="7193280" y="3889900"/>
            <a:ext cx="4500880" cy="2419459"/>
          </a:xfrm>
          <a:prstGeom prst="rect">
            <a:avLst/>
          </a:prstGeom>
        </p:spPr>
      </p:pic>
    </p:spTree>
    <p:extLst>
      <p:ext uri="{BB962C8B-B14F-4D97-AF65-F5344CB8AC3E}">
        <p14:creationId xmlns:p14="http://schemas.microsoft.com/office/powerpoint/2010/main" val="67513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1349-0B6E-2B76-5FB3-8A396351D6CA}"/>
              </a:ext>
            </a:extLst>
          </p:cNvPr>
          <p:cNvSpPr>
            <a:spLocks noGrp="1"/>
          </p:cNvSpPr>
          <p:nvPr>
            <p:ph type="title"/>
          </p:nvPr>
        </p:nvSpPr>
        <p:spPr/>
        <p:txBody>
          <a:bodyPr/>
          <a:lstStyle/>
          <a:p>
            <a:r>
              <a:rPr lang="en-US" dirty="0"/>
              <a:t>How to add </a:t>
            </a:r>
            <a:r>
              <a:rPr lang="en-US" dirty="0" err="1"/>
              <a:t>css</a:t>
            </a:r>
            <a:endParaRPr lang="en-IN" dirty="0"/>
          </a:p>
        </p:txBody>
      </p:sp>
      <p:sp>
        <p:nvSpPr>
          <p:cNvPr id="3" name="Content Placeholder 2">
            <a:extLst>
              <a:ext uri="{FF2B5EF4-FFF2-40B4-BE49-F238E27FC236}">
                <a16:creationId xmlns:a16="http://schemas.microsoft.com/office/drawing/2014/main" id="{3F097588-9049-E20F-D548-EB39F690EBB9}"/>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CSS is added to HTML pages to format the document according to information in the style sheet. There are three ways to insert CSS in HTML documents.</a:t>
            </a:r>
          </a:p>
          <a:p>
            <a:pPr algn="just">
              <a:buFont typeface="+mj-lt"/>
              <a:buAutoNum type="arabicPeriod"/>
            </a:pPr>
            <a:r>
              <a:rPr lang="en-US" b="0" i="0" dirty="0">
                <a:solidFill>
                  <a:srgbClr val="000000"/>
                </a:solidFill>
                <a:effectLst/>
                <a:latin typeface="inter-regular"/>
              </a:rPr>
              <a:t>Inline CSS</a:t>
            </a:r>
          </a:p>
          <a:p>
            <a:pPr algn="just">
              <a:buFont typeface="+mj-lt"/>
              <a:buAutoNum type="arabicPeriod"/>
            </a:pPr>
            <a:r>
              <a:rPr lang="en-US" b="0" i="0" dirty="0">
                <a:solidFill>
                  <a:srgbClr val="000000"/>
                </a:solidFill>
                <a:effectLst/>
                <a:latin typeface="inter-regular"/>
              </a:rPr>
              <a:t>Internal CSS</a:t>
            </a:r>
          </a:p>
          <a:p>
            <a:pPr algn="just">
              <a:buFont typeface="+mj-lt"/>
              <a:buAutoNum type="arabicPeriod"/>
            </a:pPr>
            <a:r>
              <a:rPr lang="en-US" b="0" i="0" dirty="0">
                <a:solidFill>
                  <a:srgbClr val="000000"/>
                </a:solidFill>
                <a:effectLst/>
                <a:latin typeface="inter-regular"/>
              </a:rPr>
              <a:t>External CSS</a:t>
            </a:r>
          </a:p>
          <a:p>
            <a:pPr>
              <a:buFont typeface="Wingdings" panose="05000000000000000000" pitchFamily="2" charset="2"/>
              <a:buChar char="q"/>
            </a:pPr>
            <a:r>
              <a:rPr lang="en-US" b="0" i="0" dirty="0">
                <a:solidFill>
                  <a:srgbClr val="333333"/>
                </a:solidFill>
                <a:effectLst/>
                <a:latin typeface="inter-regular"/>
              </a:rPr>
              <a:t>Inline CSS is used to apply CSS on a single line or element.</a:t>
            </a:r>
          </a:p>
          <a:p>
            <a:pPr>
              <a:buFont typeface="Wingdings" panose="05000000000000000000" pitchFamily="2" charset="2"/>
              <a:buChar char="q"/>
            </a:pPr>
            <a:r>
              <a:rPr lang="en-US" dirty="0">
                <a:solidFill>
                  <a:srgbClr val="333333"/>
                </a:solidFill>
                <a:latin typeface="inter-regular"/>
              </a:rPr>
              <a:t>I</a:t>
            </a:r>
            <a:r>
              <a:rPr lang="en-US" b="0" i="0" dirty="0">
                <a:solidFill>
                  <a:srgbClr val="333333"/>
                </a:solidFill>
                <a:effectLst/>
                <a:latin typeface="inter-regular"/>
              </a:rPr>
              <a:t>nternal CSS is used to apply CSS on a single document or page. It can affect all the elements of the page. It is written inside the style tag within head section of html.</a:t>
            </a:r>
          </a:p>
          <a:p>
            <a:pPr>
              <a:buFont typeface="Wingdings" panose="05000000000000000000" pitchFamily="2" charset="2"/>
              <a:buChar char="q"/>
            </a:pPr>
            <a:r>
              <a:rPr lang="en-US" b="0" i="0" dirty="0">
                <a:solidFill>
                  <a:srgbClr val="333333"/>
                </a:solidFill>
                <a:effectLst/>
                <a:latin typeface="inter-regular"/>
              </a:rPr>
              <a:t>External CSS is used to apply CSS on multiple pages or all pages. Here, we write all the CSS code in a </a:t>
            </a:r>
            <a:r>
              <a:rPr lang="en-US" b="0" i="0" dirty="0" err="1">
                <a:solidFill>
                  <a:srgbClr val="333333"/>
                </a:solidFill>
                <a:effectLst/>
                <a:latin typeface="inter-regular"/>
              </a:rPr>
              <a:t>css</a:t>
            </a:r>
            <a:r>
              <a:rPr lang="en-US" b="0" i="0" dirty="0">
                <a:solidFill>
                  <a:srgbClr val="333333"/>
                </a:solidFill>
                <a:effectLst/>
                <a:latin typeface="inter-regular"/>
              </a:rPr>
              <a:t> file. Its extension must be .</a:t>
            </a:r>
            <a:r>
              <a:rPr lang="en-US" b="0" i="0" dirty="0" err="1">
                <a:solidFill>
                  <a:srgbClr val="333333"/>
                </a:solidFill>
                <a:effectLst/>
                <a:latin typeface="inter-regular"/>
              </a:rPr>
              <a:t>css</a:t>
            </a:r>
            <a:r>
              <a:rPr lang="en-US" b="0" i="0" dirty="0">
                <a:solidFill>
                  <a:srgbClr val="333333"/>
                </a:solidFill>
                <a:effectLst/>
                <a:latin typeface="inter-regular"/>
              </a:rPr>
              <a:t> for example style.css.</a:t>
            </a:r>
            <a:endParaRPr lang="en-IN" dirty="0"/>
          </a:p>
        </p:txBody>
      </p:sp>
    </p:spTree>
    <p:extLst>
      <p:ext uri="{BB962C8B-B14F-4D97-AF65-F5344CB8AC3E}">
        <p14:creationId xmlns:p14="http://schemas.microsoft.com/office/powerpoint/2010/main" val="247613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A66B-4A01-B2C5-52C4-38CD6AF99DAC}"/>
              </a:ext>
            </a:extLst>
          </p:cNvPr>
          <p:cNvSpPr>
            <a:spLocks noGrp="1"/>
          </p:cNvSpPr>
          <p:nvPr>
            <p:ph type="title"/>
          </p:nvPr>
        </p:nvSpPr>
        <p:spPr/>
        <p:txBody>
          <a:bodyPr/>
          <a:lstStyle/>
          <a:p>
            <a:r>
              <a:rPr lang="en-US" dirty="0"/>
              <a:t>Inline </a:t>
            </a:r>
            <a:r>
              <a:rPr lang="en-US" dirty="0" err="1"/>
              <a:t>css</a:t>
            </a:r>
            <a:endParaRPr lang="en-IN" dirty="0"/>
          </a:p>
        </p:txBody>
      </p:sp>
      <p:sp>
        <p:nvSpPr>
          <p:cNvPr id="3" name="Content Placeholder 2">
            <a:extLst>
              <a:ext uri="{FF2B5EF4-FFF2-40B4-BE49-F238E27FC236}">
                <a16:creationId xmlns:a16="http://schemas.microsoft.com/office/drawing/2014/main" id="{506AF58A-880D-30E0-C3E3-2340912BB7F8}"/>
              </a:ext>
            </a:extLst>
          </p:cNvPr>
          <p:cNvSpPr>
            <a:spLocks noGrp="1"/>
          </p:cNvSpPr>
          <p:nvPr>
            <p:ph idx="1"/>
          </p:nvPr>
        </p:nvSpPr>
        <p:spPr/>
        <p:txBody>
          <a:bodyPr/>
          <a:lstStyle/>
          <a:p>
            <a:pPr algn="just"/>
            <a:r>
              <a:rPr lang="en-US" b="0" i="0" dirty="0">
                <a:solidFill>
                  <a:srgbClr val="333333"/>
                </a:solidFill>
                <a:effectLst/>
                <a:latin typeface="inter-regular"/>
              </a:rPr>
              <a:t>We can apply CSS in a single element by inline CSS technique.</a:t>
            </a:r>
          </a:p>
          <a:p>
            <a:pPr algn="just"/>
            <a:r>
              <a:rPr lang="en-US" b="0" i="0" dirty="0">
                <a:solidFill>
                  <a:srgbClr val="333333"/>
                </a:solidFill>
                <a:effectLst/>
                <a:latin typeface="inter-regular"/>
              </a:rPr>
              <a:t>The inline CSS is also a method to insert style sheets in HTML document. This method mitigates some advantages of style sheets so it is advised to use this method sparingly.</a:t>
            </a:r>
          </a:p>
          <a:p>
            <a:pPr algn="just"/>
            <a:r>
              <a:rPr lang="en-US" b="0" i="0" dirty="0">
                <a:solidFill>
                  <a:srgbClr val="333333"/>
                </a:solidFill>
                <a:effectLst/>
                <a:latin typeface="inter-regular"/>
              </a:rPr>
              <a:t>If you want to use inline CSS, you should use the style attribute to the relevant tag.</a:t>
            </a:r>
          </a:p>
          <a:p>
            <a:endParaRPr lang="en-IN" dirty="0"/>
          </a:p>
        </p:txBody>
      </p:sp>
      <p:pic>
        <p:nvPicPr>
          <p:cNvPr id="5" name="Picture 4">
            <a:extLst>
              <a:ext uri="{FF2B5EF4-FFF2-40B4-BE49-F238E27FC236}">
                <a16:creationId xmlns:a16="http://schemas.microsoft.com/office/drawing/2014/main" id="{04932720-F9C5-B39B-FE18-9D9BC223B2F4}"/>
              </a:ext>
            </a:extLst>
          </p:cNvPr>
          <p:cNvPicPr>
            <a:picLocks noChangeAspect="1"/>
          </p:cNvPicPr>
          <p:nvPr/>
        </p:nvPicPr>
        <p:blipFill>
          <a:blip r:embed="rId2"/>
          <a:stretch>
            <a:fillRect/>
          </a:stretch>
        </p:blipFill>
        <p:spPr>
          <a:xfrm>
            <a:off x="3191404" y="4297680"/>
            <a:ext cx="6206596" cy="2457576"/>
          </a:xfrm>
          <a:prstGeom prst="rect">
            <a:avLst/>
          </a:prstGeom>
        </p:spPr>
      </p:pic>
    </p:spTree>
    <p:extLst>
      <p:ext uri="{BB962C8B-B14F-4D97-AF65-F5344CB8AC3E}">
        <p14:creationId xmlns:p14="http://schemas.microsoft.com/office/powerpoint/2010/main" val="130686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609B-4E5A-A396-3B2B-6496FEB4CC68}"/>
              </a:ext>
            </a:extLst>
          </p:cNvPr>
          <p:cNvSpPr>
            <a:spLocks noGrp="1"/>
          </p:cNvSpPr>
          <p:nvPr>
            <p:ph type="title"/>
          </p:nvPr>
        </p:nvSpPr>
        <p:spPr/>
        <p:txBody>
          <a:bodyPr/>
          <a:lstStyle/>
          <a:p>
            <a:r>
              <a:rPr lang="en-IN" dirty="0"/>
              <a:t>Internal </a:t>
            </a:r>
            <a:r>
              <a:rPr lang="en-IN" dirty="0" err="1"/>
              <a:t>css</a:t>
            </a:r>
            <a:endParaRPr lang="en-IN" dirty="0"/>
          </a:p>
        </p:txBody>
      </p:sp>
      <p:sp>
        <p:nvSpPr>
          <p:cNvPr id="3" name="Content Placeholder 2">
            <a:extLst>
              <a:ext uri="{FF2B5EF4-FFF2-40B4-BE49-F238E27FC236}">
                <a16:creationId xmlns:a16="http://schemas.microsoft.com/office/drawing/2014/main" id="{A8120E79-AECA-3133-A44A-C2DC4A977C6E}"/>
              </a:ext>
            </a:extLst>
          </p:cNvPr>
          <p:cNvSpPr>
            <a:spLocks noGrp="1"/>
          </p:cNvSpPr>
          <p:nvPr>
            <p:ph idx="1"/>
          </p:nvPr>
        </p:nvSpPr>
        <p:spPr/>
        <p:txBody>
          <a:bodyPr/>
          <a:lstStyle/>
          <a:p>
            <a:r>
              <a:rPr lang="en-US" b="0" i="0" dirty="0">
                <a:solidFill>
                  <a:srgbClr val="333333"/>
                </a:solidFill>
                <a:effectLst/>
                <a:latin typeface="inter-regular"/>
              </a:rPr>
              <a:t>The internal style sheet is used to add a unique style for a single document. It is defined in &lt;head&gt; section of the HTML page inside the &lt;style&gt; tag.</a:t>
            </a:r>
          </a:p>
          <a:p>
            <a:endParaRPr lang="en-IN" dirty="0"/>
          </a:p>
        </p:txBody>
      </p:sp>
      <p:pic>
        <p:nvPicPr>
          <p:cNvPr id="5" name="Picture 4">
            <a:extLst>
              <a:ext uri="{FF2B5EF4-FFF2-40B4-BE49-F238E27FC236}">
                <a16:creationId xmlns:a16="http://schemas.microsoft.com/office/drawing/2014/main" id="{9B3817AD-B417-D314-0FA9-6757BD04EB25}"/>
              </a:ext>
            </a:extLst>
          </p:cNvPr>
          <p:cNvPicPr>
            <a:picLocks noChangeAspect="1"/>
          </p:cNvPicPr>
          <p:nvPr/>
        </p:nvPicPr>
        <p:blipFill>
          <a:blip r:embed="rId2"/>
          <a:stretch>
            <a:fillRect/>
          </a:stretch>
        </p:blipFill>
        <p:spPr>
          <a:xfrm>
            <a:off x="1447799" y="3005148"/>
            <a:ext cx="7777481" cy="3505380"/>
          </a:xfrm>
          <a:prstGeom prst="rect">
            <a:avLst/>
          </a:prstGeom>
        </p:spPr>
      </p:pic>
    </p:spTree>
    <p:extLst>
      <p:ext uri="{BB962C8B-B14F-4D97-AF65-F5344CB8AC3E}">
        <p14:creationId xmlns:p14="http://schemas.microsoft.com/office/powerpoint/2010/main" val="89812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0814-367A-E841-6A0D-EEF6F9E5817B}"/>
              </a:ext>
            </a:extLst>
          </p:cNvPr>
          <p:cNvSpPr>
            <a:spLocks noGrp="1"/>
          </p:cNvSpPr>
          <p:nvPr>
            <p:ph type="title"/>
          </p:nvPr>
        </p:nvSpPr>
        <p:spPr/>
        <p:txBody>
          <a:bodyPr/>
          <a:lstStyle/>
          <a:p>
            <a:r>
              <a:rPr lang="en-IN" dirty="0"/>
              <a:t>External </a:t>
            </a:r>
            <a:r>
              <a:rPr lang="en-IN" dirty="0" err="1"/>
              <a:t>css</a:t>
            </a:r>
            <a:endParaRPr lang="en-IN" dirty="0"/>
          </a:p>
        </p:txBody>
      </p:sp>
      <p:sp>
        <p:nvSpPr>
          <p:cNvPr id="3" name="Content Placeholder 2">
            <a:extLst>
              <a:ext uri="{FF2B5EF4-FFF2-40B4-BE49-F238E27FC236}">
                <a16:creationId xmlns:a16="http://schemas.microsoft.com/office/drawing/2014/main" id="{A62368F3-7D9F-F55C-BCBB-0408FD8C2F44}"/>
              </a:ext>
            </a:extLst>
          </p:cNvPr>
          <p:cNvSpPr>
            <a:spLocks noGrp="1"/>
          </p:cNvSpPr>
          <p:nvPr>
            <p:ph idx="1"/>
          </p:nvPr>
        </p:nvSpPr>
        <p:spPr/>
        <p:txBody>
          <a:bodyPr/>
          <a:lstStyle/>
          <a:p>
            <a:pPr algn="just"/>
            <a:r>
              <a:rPr lang="en-US" b="0" i="0" dirty="0">
                <a:solidFill>
                  <a:srgbClr val="333333"/>
                </a:solidFill>
                <a:effectLst/>
                <a:latin typeface="inter-regular"/>
              </a:rPr>
              <a:t>The external style sheet is generally used when you want to make changes on multiple pages. It is ideal for this condition because it facilitates you to change the look of the entire web site by changing just one file.</a:t>
            </a:r>
          </a:p>
          <a:p>
            <a:pPr algn="just"/>
            <a:r>
              <a:rPr lang="en-US" b="0" i="0" dirty="0">
                <a:solidFill>
                  <a:srgbClr val="333333"/>
                </a:solidFill>
                <a:effectLst/>
                <a:latin typeface="inter-regular"/>
              </a:rPr>
              <a:t>It uses the &lt;link&gt; tag on every pages and the &lt;link&gt; tag should be put inside the head section.</a:t>
            </a:r>
          </a:p>
          <a:p>
            <a:endParaRPr lang="en-IN" dirty="0"/>
          </a:p>
        </p:txBody>
      </p:sp>
      <p:pic>
        <p:nvPicPr>
          <p:cNvPr id="5" name="Picture 4">
            <a:extLst>
              <a:ext uri="{FF2B5EF4-FFF2-40B4-BE49-F238E27FC236}">
                <a16:creationId xmlns:a16="http://schemas.microsoft.com/office/drawing/2014/main" id="{CC1582D4-3979-96BA-4DC8-06DA9DE1BE99}"/>
              </a:ext>
            </a:extLst>
          </p:cNvPr>
          <p:cNvPicPr>
            <a:picLocks noChangeAspect="1"/>
          </p:cNvPicPr>
          <p:nvPr/>
        </p:nvPicPr>
        <p:blipFill>
          <a:blip r:embed="rId2"/>
          <a:stretch>
            <a:fillRect/>
          </a:stretch>
        </p:blipFill>
        <p:spPr>
          <a:xfrm>
            <a:off x="1289583" y="4297680"/>
            <a:ext cx="7762977" cy="2011680"/>
          </a:xfrm>
          <a:prstGeom prst="rect">
            <a:avLst/>
          </a:prstGeom>
        </p:spPr>
      </p:pic>
    </p:spTree>
    <p:extLst>
      <p:ext uri="{BB962C8B-B14F-4D97-AF65-F5344CB8AC3E}">
        <p14:creationId xmlns:p14="http://schemas.microsoft.com/office/powerpoint/2010/main" val="301936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3A92-C1E0-F0F1-7608-775519257CBB}"/>
              </a:ext>
            </a:extLst>
          </p:cNvPr>
          <p:cNvSpPr>
            <a:spLocks noGrp="1"/>
          </p:cNvSpPr>
          <p:nvPr>
            <p:ph type="title"/>
          </p:nvPr>
        </p:nvSpPr>
        <p:spPr/>
        <p:txBody>
          <a:bodyPr/>
          <a:lstStyle/>
          <a:p>
            <a:r>
              <a:rPr lang="en-IN" dirty="0" err="1"/>
              <a:t>Css</a:t>
            </a:r>
            <a:r>
              <a:rPr lang="en-IN" dirty="0"/>
              <a:t> comments</a:t>
            </a:r>
          </a:p>
        </p:txBody>
      </p:sp>
      <p:sp>
        <p:nvSpPr>
          <p:cNvPr id="3" name="Content Placeholder 2">
            <a:extLst>
              <a:ext uri="{FF2B5EF4-FFF2-40B4-BE49-F238E27FC236}">
                <a16:creationId xmlns:a16="http://schemas.microsoft.com/office/drawing/2014/main" id="{19830EEE-8D0A-EFE9-4F83-4827F661FC31}"/>
              </a:ext>
            </a:extLst>
          </p:cNvPr>
          <p:cNvSpPr>
            <a:spLocks noGrp="1"/>
          </p:cNvSpPr>
          <p:nvPr>
            <p:ph idx="1"/>
          </p:nvPr>
        </p:nvSpPr>
        <p:spPr/>
        <p:txBody>
          <a:bodyPr/>
          <a:lstStyle/>
          <a:p>
            <a:pPr algn="just"/>
            <a:r>
              <a:rPr lang="en-US" sz="1600" b="0" i="0" dirty="0">
                <a:solidFill>
                  <a:srgbClr val="333333"/>
                </a:solidFill>
                <a:effectLst/>
                <a:latin typeface="inter-regular"/>
              </a:rPr>
              <a:t>CSS comments are generally written to explain your code. It is very helpful for the users who reads your code so that they can easily understand the code.</a:t>
            </a:r>
          </a:p>
          <a:p>
            <a:pPr algn="just"/>
            <a:r>
              <a:rPr lang="en-US" sz="1600" b="0" i="0" dirty="0">
                <a:solidFill>
                  <a:srgbClr val="333333"/>
                </a:solidFill>
                <a:effectLst/>
                <a:latin typeface="inter-regular"/>
              </a:rPr>
              <a:t>Comments are ignored by browsers.</a:t>
            </a:r>
          </a:p>
          <a:p>
            <a:pPr algn="just"/>
            <a:r>
              <a:rPr lang="en-US" sz="1600" b="0" i="0" dirty="0">
                <a:solidFill>
                  <a:srgbClr val="333333"/>
                </a:solidFill>
                <a:effectLst/>
                <a:latin typeface="inter-regular"/>
              </a:rPr>
              <a:t>Comments are single or multiple lines statement and written within /*............*/ .</a:t>
            </a:r>
          </a:p>
          <a:p>
            <a:endParaRPr lang="en-IN" dirty="0"/>
          </a:p>
        </p:txBody>
      </p:sp>
      <p:pic>
        <p:nvPicPr>
          <p:cNvPr id="5" name="Picture 4">
            <a:extLst>
              <a:ext uri="{FF2B5EF4-FFF2-40B4-BE49-F238E27FC236}">
                <a16:creationId xmlns:a16="http://schemas.microsoft.com/office/drawing/2014/main" id="{49603701-D89A-CFDE-BDB3-9FD707B17EB2}"/>
              </a:ext>
            </a:extLst>
          </p:cNvPr>
          <p:cNvPicPr>
            <a:picLocks noChangeAspect="1"/>
          </p:cNvPicPr>
          <p:nvPr/>
        </p:nvPicPr>
        <p:blipFill>
          <a:blip r:embed="rId2"/>
          <a:stretch>
            <a:fillRect/>
          </a:stretch>
        </p:blipFill>
        <p:spPr>
          <a:xfrm>
            <a:off x="7088403" y="3647440"/>
            <a:ext cx="3968954" cy="2983964"/>
          </a:xfrm>
          <a:prstGeom prst="rect">
            <a:avLst/>
          </a:prstGeom>
        </p:spPr>
      </p:pic>
    </p:spTree>
    <p:extLst>
      <p:ext uri="{BB962C8B-B14F-4D97-AF65-F5344CB8AC3E}">
        <p14:creationId xmlns:p14="http://schemas.microsoft.com/office/powerpoint/2010/main" val="169100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6493-632B-D32B-3FF6-AF46E3F153B9}"/>
              </a:ext>
            </a:extLst>
          </p:cNvPr>
          <p:cNvSpPr>
            <a:spLocks noGrp="1"/>
          </p:cNvSpPr>
          <p:nvPr>
            <p:ph type="title"/>
          </p:nvPr>
        </p:nvSpPr>
        <p:spPr/>
        <p:txBody>
          <a:bodyPr/>
          <a:lstStyle/>
          <a:p>
            <a:r>
              <a:rPr lang="en-IN" dirty="0" err="1"/>
              <a:t>Css</a:t>
            </a:r>
            <a:r>
              <a:rPr lang="en-IN" dirty="0"/>
              <a:t> background </a:t>
            </a:r>
            <a:r>
              <a:rPr lang="en-IN" dirty="0" err="1"/>
              <a:t>color</a:t>
            </a:r>
            <a:endParaRPr lang="en-IN" dirty="0"/>
          </a:p>
        </p:txBody>
      </p:sp>
      <p:sp>
        <p:nvSpPr>
          <p:cNvPr id="3" name="Content Placeholder 2">
            <a:extLst>
              <a:ext uri="{FF2B5EF4-FFF2-40B4-BE49-F238E27FC236}">
                <a16:creationId xmlns:a16="http://schemas.microsoft.com/office/drawing/2014/main" id="{897A9D5A-6EBA-A346-30E1-0B0840109B48}"/>
              </a:ext>
            </a:extLst>
          </p:cNvPr>
          <p:cNvSpPr>
            <a:spLocks noGrp="1"/>
          </p:cNvSpPr>
          <p:nvPr>
            <p:ph idx="1"/>
          </p:nvPr>
        </p:nvSpPr>
        <p:spPr/>
        <p:txBody>
          <a:bodyPr/>
          <a:lstStyle/>
          <a:p>
            <a:pPr algn="just"/>
            <a:r>
              <a:rPr lang="en-US" sz="1600" b="0" i="0" dirty="0">
                <a:solidFill>
                  <a:srgbClr val="333333"/>
                </a:solidFill>
                <a:effectLst/>
                <a:latin typeface="inter-regular"/>
              </a:rPr>
              <a:t>The background-color property is used to specify the background color of the element.</a:t>
            </a:r>
          </a:p>
          <a:p>
            <a:pPr algn="just"/>
            <a:r>
              <a:rPr lang="en-US" sz="1600" b="0" i="0" dirty="0">
                <a:solidFill>
                  <a:srgbClr val="333333"/>
                </a:solidFill>
                <a:effectLst/>
                <a:latin typeface="inter-regular"/>
              </a:rPr>
              <a:t>You can set the background color like this:</a:t>
            </a:r>
          </a:p>
          <a:p>
            <a:endParaRPr lang="en-IN" dirty="0"/>
          </a:p>
        </p:txBody>
      </p:sp>
      <p:pic>
        <p:nvPicPr>
          <p:cNvPr id="5" name="Picture 4">
            <a:extLst>
              <a:ext uri="{FF2B5EF4-FFF2-40B4-BE49-F238E27FC236}">
                <a16:creationId xmlns:a16="http://schemas.microsoft.com/office/drawing/2014/main" id="{506D43FF-E208-ED4F-C72B-31CAD8A08273}"/>
              </a:ext>
            </a:extLst>
          </p:cNvPr>
          <p:cNvPicPr>
            <a:picLocks noChangeAspect="1"/>
          </p:cNvPicPr>
          <p:nvPr/>
        </p:nvPicPr>
        <p:blipFill>
          <a:blip r:embed="rId2"/>
          <a:stretch>
            <a:fillRect/>
          </a:stretch>
        </p:blipFill>
        <p:spPr>
          <a:xfrm>
            <a:off x="1024128" y="3075230"/>
            <a:ext cx="4655312" cy="3041090"/>
          </a:xfrm>
          <a:prstGeom prst="rect">
            <a:avLst/>
          </a:prstGeom>
        </p:spPr>
      </p:pic>
      <p:pic>
        <p:nvPicPr>
          <p:cNvPr id="7" name="Picture 6">
            <a:extLst>
              <a:ext uri="{FF2B5EF4-FFF2-40B4-BE49-F238E27FC236}">
                <a16:creationId xmlns:a16="http://schemas.microsoft.com/office/drawing/2014/main" id="{8D48977F-51E0-DF86-ADCA-D4F8235C4E67}"/>
              </a:ext>
            </a:extLst>
          </p:cNvPr>
          <p:cNvPicPr>
            <a:picLocks noChangeAspect="1"/>
          </p:cNvPicPr>
          <p:nvPr/>
        </p:nvPicPr>
        <p:blipFill>
          <a:blip r:embed="rId3"/>
          <a:stretch>
            <a:fillRect/>
          </a:stretch>
        </p:blipFill>
        <p:spPr>
          <a:xfrm>
            <a:off x="6512562" y="3300679"/>
            <a:ext cx="4968238" cy="2175561"/>
          </a:xfrm>
          <a:prstGeom prst="rect">
            <a:avLst/>
          </a:prstGeom>
        </p:spPr>
      </p:pic>
    </p:spTree>
    <p:extLst>
      <p:ext uri="{BB962C8B-B14F-4D97-AF65-F5344CB8AC3E}">
        <p14:creationId xmlns:p14="http://schemas.microsoft.com/office/powerpoint/2010/main" val="126410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07AA-44BF-4BDB-59BE-828A74E70F06}"/>
              </a:ext>
            </a:extLst>
          </p:cNvPr>
          <p:cNvSpPr>
            <a:spLocks noGrp="1"/>
          </p:cNvSpPr>
          <p:nvPr>
            <p:ph type="title"/>
          </p:nvPr>
        </p:nvSpPr>
        <p:spPr/>
        <p:txBody>
          <a:bodyPr/>
          <a:lstStyle/>
          <a:p>
            <a:r>
              <a:rPr lang="en-IN" dirty="0" err="1"/>
              <a:t>Css</a:t>
            </a:r>
            <a:r>
              <a:rPr lang="en-IN" dirty="0"/>
              <a:t> background image</a:t>
            </a:r>
          </a:p>
        </p:txBody>
      </p:sp>
      <p:sp>
        <p:nvSpPr>
          <p:cNvPr id="3" name="Content Placeholder 2">
            <a:extLst>
              <a:ext uri="{FF2B5EF4-FFF2-40B4-BE49-F238E27FC236}">
                <a16:creationId xmlns:a16="http://schemas.microsoft.com/office/drawing/2014/main" id="{66CB770A-5912-95A5-5569-E19183421CE8}"/>
              </a:ext>
            </a:extLst>
          </p:cNvPr>
          <p:cNvSpPr>
            <a:spLocks noGrp="1"/>
          </p:cNvSpPr>
          <p:nvPr>
            <p:ph idx="1"/>
          </p:nvPr>
        </p:nvSpPr>
        <p:spPr/>
        <p:txBody>
          <a:bodyPr>
            <a:normAutofit/>
          </a:bodyPr>
          <a:lstStyle/>
          <a:p>
            <a:r>
              <a:rPr lang="en-US" sz="2000" b="0" i="0" dirty="0">
                <a:solidFill>
                  <a:srgbClr val="333333"/>
                </a:solidFill>
                <a:effectLst/>
                <a:latin typeface="inter-regular"/>
              </a:rPr>
              <a:t>The background-image property is used to set an image as a background of an element. By default the image covers the entire element. You can set the background image for a page like this.</a:t>
            </a:r>
          </a:p>
          <a:p>
            <a:endParaRPr lang="en-IN" sz="2000" dirty="0"/>
          </a:p>
        </p:txBody>
      </p:sp>
      <p:pic>
        <p:nvPicPr>
          <p:cNvPr id="5" name="Picture 4">
            <a:extLst>
              <a:ext uri="{FF2B5EF4-FFF2-40B4-BE49-F238E27FC236}">
                <a16:creationId xmlns:a16="http://schemas.microsoft.com/office/drawing/2014/main" id="{32DD5377-3D52-E1DA-DFFA-D343428BD076}"/>
              </a:ext>
            </a:extLst>
          </p:cNvPr>
          <p:cNvPicPr>
            <a:picLocks noChangeAspect="1"/>
          </p:cNvPicPr>
          <p:nvPr/>
        </p:nvPicPr>
        <p:blipFill>
          <a:blip r:embed="rId2"/>
          <a:stretch>
            <a:fillRect/>
          </a:stretch>
        </p:blipFill>
        <p:spPr>
          <a:xfrm>
            <a:off x="1251526" y="3347720"/>
            <a:ext cx="4092634" cy="3256280"/>
          </a:xfrm>
          <a:prstGeom prst="rect">
            <a:avLst/>
          </a:prstGeom>
        </p:spPr>
      </p:pic>
      <p:sp>
        <p:nvSpPr>
          <p:cNvPr id="7" name="TextBox 6">
            <a:extLst>
              <a:ext uri="{FF2B5EF4-FFF2-40B4-BE49-F238E27FC236}">
                <a16:creationId xmlns:a16="http://schemas.microsoft.com/office/drawing/2014/main" id="{6B5A19F9-C115-AC66-4FE1-B1E777D4B1EE}"/>
              </a:ext>
            </a:extLst>
          </p:cNvPr>
          <p:cNvSpPr txBox="1"/>
          <p:nvPr/>
        </p:nvSpPr>
        <p:spPr>
          <a:xfrm>
            <a:off x="5571558" y="4052530"/>
            <a:ext cx="6096000" cy="923330"/>
          </a:xfrm>
          <a:prstGeom prst="rect">
            <a:avLst/>
          </a:prstGeom>
          <a:noFill/>
        </p:spPr>
        <p:txBody>
          <a:bodyPr wrap="square">
            <a:spAutoFit/>
          </a:bodyPr>
          <a:lstStyle/>
          <a:p>
            <a:r>
              <a:rPr lang="en-US" b="0" i="0" dirty="0">
                <a:solidFill>
                  <a:srgbClr val="333333"/>
                </a:solidFill>
                <a:effectLst/>
                <a:latin typeface="inter-regular"/>
              </a:rPr>
              <a:t>Note: The background image should be chosen according to text color. The bad combination of text and background image may be a cause of poor designed and not readable webpage.</a:t>
            </a:r>
            <a:endParaRPr lang="en-IN" dirty="0"/>
          </a:p>
        </p:txBody>
      </p:sp>
    </p:spTree>
    <p:extLst>
      <p:ext uri="{BB962C8B-B14F-4D97-AF65-F5344CB8AC3E}">
        <p14:creationId xmlns:p14="http://schemas.microsoft.com/office/powerpoint/2010/main" val="1719543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7F29-C57F-2AED-A86F-078CA3BC1435}"/>
              </a:ext>
            </a:extLst>
          </p:cNvPr>
          <p:cNvSpPr>
            <a:spLocks noGrp="1"/>
          </p:cNvSpPr>
          <p:nvPr>
            <p:ph type="title"/>
          </p:nvPr>
        </p:nvSpPr>
        <p:spPr/>
        <p:txBody>
          <a:bodyPr/>
          <a:lstStyle/>
          <a:p>
            <a:r>
              <a:rPr lang="en-IN" dirty="0" err="1"/>
              <a:t>css</a:t>
            </a:r>
            <a:r>
              <a:rPr lang="en-IN" dirty="0"/>
              <a:t> border</a:t>
            </a:r>
          </a:p>
        </p:txBody>
      </p:sp>
      <p:sp>
        <p:nvSpPr>
          <p:cNvPr id="3" name="Content Placeholder 2">
            <a:extLst>
              <a:ext uri="{FF2B5EF4-FFF2-40B4-BE49-F238E27FC236}">
                <a16:creationId xmlns:a16="http://schemas.microsoft.com/office/drawing/2014/main" id="{9F39606E-44D4-EB89-66AE-DA0A1A9B5449}"/>
              </a:ext>
            </a:extLst>
          </p:cNvPr>
          <p:cNvSpPr>
            <a:spLocks noGrp="1"/>
          </p:cNvSpPr>
          <p:nvPr>
            <p:ph idx="1"/>
          </p:nvPr>
        </p:nvSpPr>
        <p:spPr/>
        <p:txBody>
          <a:bodyPr/>
          <a:lstStyle/>
          <a:p>
            <a:pPr algn="just"/>
            <a:r>
              <a:rPr lang="en-US" b="0" i="0" dirty="0">
                <a:solidFill>
                  <a:srgbClr val="333333"/>
                </a:solidFill>
                <a:effectLst/>
                <a:latin typeface="inter-regular"/>
              </a:rPr>
              <a:t>The CSS border is a shorthand property used to set the border on an element.</a:t>
            </a:r>
          </a:p>
          <a:p>
            <a:pPr algn="just"/>
            <a:r>
              <a:rPr lang="en-US" b="0" i="0" dirty="0">
                <a:solidFill>
                  <a:srgbClr val="333333"/>
                </a:solidFill>
                <a:effectLst/>
                <a:latin typeface="inter-regular"/>
              </a:rPr>
              <a:t>The </a:t>
            </a:r>
            <a:r>
              <a:rPr lang="en-US" b="0" i="0" u="none" strike="noStrike" dirty="0">
                <a:solidFill>
                  <a:srgbClr val="008000"/>
                </a:solidFill>
                <a:effectLst/>
                <a:latin typeface="inter-regular"/>
                <a:hlinkClick r:id="rId2"/>
              </a:rPr>
              <a:t>CSS</a:t>
            </a:r>
            <a:r>
              <a:rPr lang="en-US" b="0" i="0" dirty="0">
                <a:solidFill>
                  <a:srgbClr val="333333"/>
                </a:solidFill>
                <a:effectLst/>
                <a:latin typeface="inter-regular"/>
              </a:rPr>
              <a:t> border properties are use to specify the style, color and size of the border of an element. The CSS border properties are given below</a:t>
            </a:r>
          </a:p>
          <a:p>
            <a:pPr algn="just">
              <a:buFont typeface="Arial" panose="020B0604020202020204" pitchFamily="34" charset="0"/>
              <a:buChar char="•"/>
            </a:pPr>
            <a:r>
              <a:rPr lang="en-US" b="0" i="0" dirty="0">
                <a:solidFill>
                  <a:srgbClr val="000000"/>
                </a:solidFill>
                <a:effectLst/>
                <a:latin typeface="inter-regular"/>
              </a:rPr>
              <a:t>border-style</a:t>
            </a:r>
          </a:p>
          <a:p>
            <a:pPr algn="just">
              <a:buFont typeface="Arial" panose="020B0604020202020204" pitchFamily="34" charset="0"/>
              <a:buChar char="•"/>
            </a:pPr>
            <a:r>
              <a:rPr lang="en-US" b="0" i="0" dirty="0">
                <a:solidFill>
                  <a:srgbClr val="000000"/>
                </a:solidFill>
                <a:effectLst/>
                <a:latin typeface="inter-regular"/>
              </a:rPr>
              <a:t>border-color</a:t>
            </a:r>
          </a:p>
          <a:p>
            <a:pPr algn="just">
              <a:buFont typeface="Arial" panose="020B0604020202020204" pitchFamily="34" charset="0"/>
              <a:buChar char="•"/>
            </a:pPr>
            <a:r>
              <a:rPr lang="en-US" b="0" i="0" dirty="0">
                <a:solidFill>
                  <a:srgbClr val="000000"/>
                </a:solidFill>
                <a:effectLst/>
                <a:latin typeface="inter-regular"/>
              </a:rPr>
              <a:t>border-width</a:t>
            </a:r>
          </a:p>
          <a:p>
            <a:pPr algn="just">
              <a:buFont typeface="Arial" panose="020B0604020202020204" pitchFamily="34" charset="0"/>
              <a:buChar char="•"/>
            </a:pPr>
            <a:r>
              <a:rPr lang="en-US" b="0" i="0" dirty="0">
                <a:solidFill>
                  <a:srgbClr val="000000"/>
                </a:solidFill>
                <a:effectLst/>
                <a:latin typeface="inter-regular"/>
              </a:rPr>
              <a:t>border-radius</a:t>
            </a:r>
          </a:p>
          <a:p>
            <a:endParaRPr lang="en-IN" dirty="0"/>
          </a:p>
        </p:txBody>
      </p:sp>
    </p:spTree>
    <p:extLst>
      <p:ext uri="{BB962C8B-B14F-4D97-AF65-F5344CB8AC3E}">
        <p14:creationId xmlns:p14="http://schemas.microsoft.com/office/powerpoint/2010/main" val="205332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D1E3-9A89-0391-5B6E-57878CB49ACB}"/>
              </a:ext>
            </a:extLst>
          </p:cNvPr>
          <p:cNvSpPr>
            <a:spLocks noGrp="1"/>
          </p:cNvSpPr>
          <p:nvPr>
            <p:ph type="title"/>
          </p:nvPr>
        </p:nvSpPr>
        <p:spPr/>
        <p:txBody>
          <a:bodyPr/>
          <a:lstStyle/>
          <a:p>
            <a:r>
              <a:rPr lang="en-IN" dirty="0" err="1"/>
              <a:t>Css</a:t>
            </a:r>
            <a:r>
              <a:rPr lang="en-IN" dirty="0"/>
              <a:t> border style</a:t>
            </a:r>
          </a:p>
        </p:txBody>
      </p:sp>
      <p:sp>
        <p:nvSpPr>
          <p:cNvPr id="3" name="Content Placeholder 2">
            <a:extLst>
              <a:ext uri="{FF2B5EF4-FFF2-40B4-BE49-F238E27FC236}">
                <a16:creationId xmlns:a16="http://schemas.microsoft.com/office/drawing/2014/main" id="{3AF28463-FBCD-BD71-AA0B-7BC5BBEE3080}"/>
              </a:ext>
            </a:extLst>
          </p:cNvPr>
          <p:cNvSpPr>
            <a:spLocks noGrp="1"/>
          </p:cNvSpPr>
          <p:nvPr>
            <p:ph idx="1"/>
          </p:nvPr>
        </p:nvSpPr>
        <p:spPr/>
        <p:txBody>
          <a:bodyPr/>
          <a:lstStyle/>
          <a:p>
            <a:pPr algn="just"/>
            <a:r>
              <a:rPr lang="en-US" sz="1800" b="0" i="0" dirty="0">
                <a:solidFill>
                  <a:srgbClr val="333333"/>
                </a:solidFill>
                <a:effectLst/>
                <a:latin typeface="inter-regular"/>
              </a:rPr>
              <a:t>The Border style property is used to specify the border type which you want to display on the web page.</a:t>
            </a:r>
          </a:p>
          <a:p>
            <a:pPr algn="just"/>
            <a:r>
              <a:rPr lang="en-US" sz="1800" b="0" i="0" dirty="0">
                <a:solidFill>
                  <a:srgbClr val="333333"/>
                </a:solidFill>
                <a:effectLst/>
                <a:latin typeface="inter-regular"/>
              </a:rPr>
              <a:t>There are some border style values which are used with border-style property to define a border.</a:t>
            </a:r>
          </a:p>
          <a:p>
            <a:pPr algn="just"/>
            <a:endParaRPr lang="en-US" sz="1800" b="0" i="0" dirty="0">
              <a:solidFill>
                <a:srgbClr val="333333"/>
              </a:solidFill>
              <a:effectLst/>
              <a:latin typeface="inter-regular"/>
            </a:endParaRPr>
          </a:p>
          <a:p>
            <a:endParaRPr lang="en-IN" dirty="0"/>
          </a:p>
        </p:txBody>
      </p:sp>
      <p:pic>
        <p:nvPicPr>
          <p:cNvPr id="5" name="Picture 4">
            <a:extLst>
              <a:ext uri="{FF2B5EF4-FFF2-40B4-BE49-F238E27FC236}">
                <a16:creationId xmlns:a16="http://schemas.microsoft.com/office/drawing/2014/main" id="{454BC6DE-883C-9328-7B75-92D2B0542777}"/>
              </a:ext>
            </a:extLst>
          </p:cNvPr>
          <p:cNvPicPr>
            <a:picLocks noChangeAspect="1"/>
          </p:cNvPicPr>
          <p:nvPr/>
        </p:nvPicPr>
        <p:blipFill>
          <a:blip r:embed="rId2"/>
          <a:stretch>
            <a:fillRect/>
          </a:stretch>
        </p:blipFill>
        <p:spPr>
          <a:xfrm>
            <a:off x="1441211" y="3429000"/>
            <a:ext cx="5000229" cy="2940201"/>
          </a:xfrm>
          <a:prstGeom prst="rect">
            <a:avLst/>
          </a:prstGeom>
        </p:spPr>
      </p:pic>
      <p:pic>
        <p:nvPicPr>
          <p:cNvPr id="7" name="Picture 6">
            <a:extLst>
              <a:ext uri="{FF2B5EF4-FFF2-40B4-BE49-F238E27FC236}">
                <a16:creationId xmlns:a16="http://schemas.microsoft.com/office/drawing/2014/main" id="{B083DF09-64E1-770E-6559-C38E94B749EF}"/>
              </a:ext>
            </a:extLst>
          </p:cNvPr>
          <p:cNvPicPr>
            <a:picLocks noChangeAspect="1"/>
          </p:cNvPicPr>
          <p:nvPr/>
        </p:nvPicPr>
        <p:blipFill>
          <a:blip r:embed="rId3"/>
          <a:stretch>
            <a:fillRect/>
          </a:stretch>
        </p:blipFill>
        <p:spPr>
          <a:xfrm>
            <a:off x="7142480" y="3480132"/>
            <a:ext cx="3608309" cy="3030396"/>
          </a:xfrm>
          <a:prstGeom prst="rect">
            <a:avLst/>
          </a:prstGeom>
        </p:spPr>
      </p:pic>
    </p:spTree>
    <p:extLst>
      <p:ext uri="{BB962C8B-B14F-4D97-AF65-F5344CB8AC3E}">
        <p14:creationId xmlns:p14="http://schemas.microsoft.com/office/powerpoint/2010/main" val="123676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7409-DDC6-C4C7-4619-20A63E01DBB5}"/>
              </a:ext>
            </a:extLst>
          </p:cNvPr>
          <p:cNvSpPr>
            <a:spLocks noGrp="1"/>
          </p:cNvSpPr>
          <p:nvPr>
            <p:ph type="title"/>
          </p:nvPr>
        </p:nvSpPr>
        <p:spPr/>
        <p:txBody>
          <a:bodyPr/>
          <a:lstStyle/>
          <a:p>
            <a:r>
              <a:rPr lang="en-US" dirty="0"/>
              <a:t>Introduction to </a:t>
            </a:r>
            <a:r>
              <a:rPr lang="en-US" dirty="0" err="1"/>
              <a:t>css</a:t>
            </a:r>
            <a:endParaRPr lang="en-IN" dirty="0"/>
          </a:p>
        </p:txBody>
      </p:sp>
      <p:sp>
        <p:nvSpPr>
          <p:cNvPr id="3" name="Content Placeholder 2">
            <a:extLst>
              <a:ext uri="{FF2B5EF4-FFF2-40B4-BE49-F238E27FC236}">
                <a16:creationId xmlns:a16="http://schemas.microsoft.com/office/drawing/2014/main" id="{6935C3EB-119F-A6B2-4AD0-3AFBE124688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CSS stands for Cascading Style Sheet.</a:t>
            </a:r>
          </a:p>
          <a:p>
            <a:pPr algn="just">
              <a:buFont typeface="Arial" panose="020B0604020202020204" pitchFamily="34" charset="0"/>
              <a:buChar char="•"/>
            </a:pPr>
            <a:r>
              <a:rPr lang="en-US" b="0" i="0" dirty="0">
                <a:solidFill>
                  <a:srgbClr val="000000"/>
                </a:solidFill>
                <a:effectLst/>
                <a:latin typeface="inter-regular"/>
              </a:rPr>
              <a:t>CSS is used to design HTML tags.</a:t>
            </a:r>
          </a:p>
          <a:p>
            <a:pPr algn="just">
              <a:buFont typeface="Arial" panose="020B0604020202020204" pitchFamily="34" charset="0"/>
              <a:buChar char="•"/>
            </a:pPr>
            <a:r>
              <a:rPr lang="en-US" b="0" i="0" dirty="0">
                <a:solidFill>
                  <a:srgbClr val="000000"/>
                </a:solidFill>
                <a:effectLst/>
                <a:latin typeface="inter-regular"/>
              </a:rPr>
              <a:t>CSS is a widely used language on the web.</a:t>
            </a:r>
          </a:p>
          <a:p>
            <a:pPr algn="just">
              <a:buFont typeface="Arial" panose="020B0604020202020204" pitchFamily="34" charset="0"/>
              <a:buChar char="•"/>
            </a:pPr>
            <a:r>
              <a:rPr lang="en-US" b="0" i="0" dirty="0">
                <a:solidFill>
                  <a:srgbClr val="000000"/>
                </a:solidFill>
                <a:effectLst/>
                <a:latin typeface="inter-regular"/>
              </a:rPr>
              <a:t>HTML, CSS and JavaScript are used for web designing. It helps the web designers to apply style on HTML tags.</a:t>
            </a:r>
          </a:p>
          <a:p>
            <a:pPr algn="just"/>
            <a:r>
              <a:rPr lang="en-US" b="0" i="0" dirty="0">
                <a:solidFill>
                  <a:srgbClr val="333333"/>
                </a:solidFill>
                <a:effectLst/>
                <a:latin typeface="inter-regular"/>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It can also be used with any kind of XML documents including plain XML, SVG and XUL.</a:t>
            </a:r>
          </a:p>
          <a:p>
            <a:pPr algn="just"/>
            <a:r>
              <a:rPr lang="en-US" b="0" i="0" dirty="0">
                <a:solidFill>
                  <a:srgbClr val="333333"/>
                </a:solidFill>
                <a:effectLst/>
                <a:latin typeface="inter-regular"/>
              </a:rPr>
              <a:t>CSS is used along with HTML and JavaScript in most websites to create user interfaces for web applications and user interfaces for many mobile applications.</a:t>
            </a:r>
          </a:p>
          <a:p>
            <a:endParaRPr lang="en-IN" dirty="0"/>
          </a:p>
        </p:txBody>
      </p:sp>
    </p:spTree>
    <p:extLst>
      <p:ext uri="{BB962C8B-B14F-4D97-AF65-F5344CB8AC3E}">
        <p14:creationId xmlns:p14="http://schemas.microsoft.com/office/powerpoint/2010/main" val="325945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3A92-C1E0-F0F1-7608-775519257CBB}"/>
              </a:ext>
            </a:extLst>
          </p:cNvPr>
          <p:cNvSpPr>
            <a:spLocks noGrp="1"/>
          </p:cNvSpPr>
          <p:nvPr>
            <p:ph type="title"/>
          </p:nvPr>
        </p:nvSpPr>
        <p:spPr/>
        <p:txBody>
          <a:bodyPr/>
          <a:lstStyle/>
          <a:p>
            <a:r>
              <a:rPr lang="en-IN" dirty="0" err="1"/>
              <a:t>Css</a:t>
            </a:r>
            <a:r>
              <a:rPr lang="en-IN" dirty="0"/>
              <a:t> comments</a:t>
            </a:r>
          </a:p>
        </p:txBody>
      </p:sp>
      <p:sp>
        <p:nvSpPr>
          <p:cNvPr id="3" name="Content Placeholder 2">
            <a:extLst>
              <a:ext uri="{FF2B5EF4-FFF2-40B4-BE49-F238E27FC236}">
                <a16:creationId xmlns:a16="http://schemas.microsoft.com/office/drawing/2014/main" id="{19830EEE-8D0A-EFE9-4F83-4827F661FC31}"/>
              </a:ext>
            </a:extLst>
          </p:cNvPr>
          <p:cNvSpPr>
            <a:spLocks noGrp="1"/>
          </p:cNvSpPr>
          <p:nvPr>
            <p:ph idx="1"/>
          </p:nvPr>
        </p:nvSpPr>
        <p:spPr/>
        <p:txBody>
          <a:bodyPr/>
          <a:lstStyle/>
          <a:p>
            <a:pPr algn="just"/>
            <a:r>
              <a:rPr lang="en-US" sz="1600" b="0" i="0" dirty="0">
                <a:solidFill>
                  <a:srgbClr val="333333"/>
                </a:solidFill>
                <a:effectLst/>
                <a:latin typeface="inter-regular"/>
              </a:rPr>
              <a:t>CSS comments are generally written to explain your code. It is very helpful for the users who reads your code so that they can easily understand the code.</a:t>
            </a:r>
          </a:p>
          <a:p>
            <a:pPr algn="just"/>
            <a:r>
              <a:rPr lang="en-US" sz="1600" b="0" i="0" dirty="0">
                <a:solidFill>
                  <a:srgbClr val="333333"/>
                </a:solidFill>
                <a:effectLst/>
                <a:latin typeface="inter-regular"/>
              </a:rPr>
              <a:t>Comments are ignored by browsers.</a:t>
            </a:r>
          </a:p>
          <a:p>
            <a:pPr algn="just"/>
            <a:r>
              <a:rPr lang="en-US" sz="1600" b="0" i="0" dirty="0">
                <a:solidFill>
                  <a:srgbClr val="333333"/>
                </a:solidFill>
                <a:effectLst/>
                <a:latin typeface="inter-regular"/>
              </a:rPr>
              <a:t>Comments are single or multiple lines statement and written within /*............*/ .</a:t>
            </a:r>
          </a:p>
          <a:p>
            <a:endParaRPr lang="en-IN" dirty="0"/>
          </a:p>
        </p:txBody>
      </p:sp>
      <p:pic>
        <p:nvPicPr>
          <p:cNvPr id="5" name="Picture 4">
            <a:extLst>
              <a:ext uri="{FF2B5EF4-FFF2-40B4-BE49-F238E27FC236}">
                <a16:creationId xmlns:a16="http://schemas.microsoft.com/office/drawing/2014/main" id="{49603701-D89A-CFDE-BDB3-9FD707B17EB2}"/>
              </a:ext>
            </a:extLst>
          </p:cNvPr>
          <p:cNvPicPr>
            <a:picLocks noChangeAspect="1"/>
          </p:cNvPicPr>
          <p:nvPr/>
        </p:nvPicPr>
        <p:blipFill>
          <a:blip r:embed="rId2"/>
          <a:stretch>
            <a:fillRect/>
          </a:stretch>
        </p:blipFill>
        <p:spPr>
          <a:xfrm>
            <a:off x="7088403" y="3647440"/>
            <a:ext cx="3968954" cy="2983964"/>
          </a:xfrm>
          <a:prstGeom prst="rect">
            <a:avLst/>
          </a:prstGeom>
        </p:spPr>
      </p:pic>
    </p:spTree>
    <p:extLst>
      <p:ext uri="{BB962C8B-B14F-4D97-AF65-F5344CB8AC3E}">
        <p14:creationId xmlns:p14="http://schemas.microsoft.com/office/powerpoint/2010/main" val="80595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388C-0C8C-76F2-2E60-D78110CC8C56}"/>
              </a:ext>
            </a:extLst>
          </p:cNvPr>
          <p:cNvSpPr>
            <a:spLocks noGrp="1"/>
          </p:cNvSpPr>
          <p:nvPr>
            <p:ph type="title"/>
          </p:nvPr>
        </p:nvSpPr>
        <p:spPr/>
        <p:txBody>
          <a:bodyPr/>
          <a:lstStyle/>
          <a:p>
            <a:r>
              <a:rPr lang="en-IN" dirty="0" err="1"/>
              <a:t>Css</a:t>
            </a:r>
            <a:r>
              <a:rPr lang="en-IN" dirty="0"/>
              <a:t> font</a:t>
            </a:r>
          </a:p>
        </p:txBody>
      </p:sp>
      <p:sp>
        <p:nvSpPr>
          <p:cNvPr id="3" name="Content Placeholder 2">
            <a:extLst>
              <a:ext uri="{FF2B5EF4-FFF2-40B4-BE49-F238E27FC236}">
                <a16:creationId xmlns:a16="http://schemas.microsoft.com/office/drawing/2014/main" id="{AFC799CE-6E9F-AB07-96C4-AF9E73C7C726}"/>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CSS Font property is used to control the look of texts. By the use of CSS font property you can change the text size, color, style and more. You have already studied how to make text bold or underlined. Here, you will also know how to resize your font using percentage.</a:t>
            </a:r>
          </a:p>
          <a:p>
            <a:pPr algn="just"/>
            <a:r>
              <a:rPr lang="en-US" b="0" i="0" dirty="0">
                <a:solidFill>
                  <a:srgbClr val="333333"/>
                </a:solidFill>
                <a:effectLst/>
                <a:latin typeface="inter-regular"/>
              </a:rPr>
              <a:t>These are some important font attributes:</a:t>
            </a:r>
          </a:p>
          <a:p>
            <a:pPr algn="just">
              <a:buFont typeface="+mj-lt"/>
              <a:buAutoNum type="arabicPeriod"/>
            </a:pPr>
            <a:r>
              <a:rPr lang="en-US" b="1" i="0" dirty="0">
                <a:solidFill>
                  <a:srgbClr val="000000"/>
                </a:solidFill>
                <a:effectLst/>
                <a:latin typeface="inter-bold"/>
              </a:rPr>
              <a:t>CSS Font color</a:t>
            </a:r>
            <a:r>
              <a:rPr lang="en-US" b="0" i="0" dirty="0">
                <a:solidFill>
                  <a:srgbClr val="000000"/>
                </a:solidFill>
                <a:effectLst/>
                <a:latin typeface="inter-regular"/>
              </a:rPr>
              <a:t>: This property is used to change the color of the text. (standalone attribute)</a:t>
            </a:r>
          </a:p>
          <a:p>
            <a:pPr algn="just">
              <a:buFont typeface="+mj-lt"/>
              <a:buAutoNum type="arabicPeriod"/>
            </a:pPr>
            <a:r>
              <a:rPr lang="en-US" b="1" i="0" dirty="0">
                <a:solidFill>
                  <a:srgbClr val="000000"/>
                </a:solidFill>
                <a:effectLst/>
                <a:latin typeface="inter-bold"/>
              </a:rPr>
              <a:t>CSS Font family</a:t>
            </a:r>
            <a:r>
              <a:rPr lang="en-US" b="0" i="0" dirty="0">
                <a:solidFill>
                  <a:srgbClr val="000000"/>
                </a:solidFill>
                <a:effectLst/>
                <a:latin typeface="inter-regular"/>
              </a:rPr>
              <a:t>: This property is used to change the face of the font.</a:t>
            </a:r>
          </a:p>
          <a:p>
            <a:pPr algn="just">
              <a:buFont typeface="+mj-lt"/>
              <a:buAutoNum type="arabicPeriod"/>
            </a:pPr>
            <a:r>
              <a:rPr lang="en-US" b="1" i="0" dirty="0">
                <a:solidFill>
                  <a:srgbClr val="000000"/>
                </a:solidFill>
                <a:effectLst/>
                <a:latin typeface="inter-bold"/>
              </a:rPr>
              <a:t>CSS Font size</a:t>
            </a:r>
            <a:r>
              <a:rPr lang="en-US" b="0" i="0" dirty="0">
                <a:solidFill>
                  <a:srgbClr val="000000"/>
                </a:solidFill>
                <a:effectLst/>
                <a:latin typeface="inter-regular"/>
              </a:rPr>
              <a:t>: This property is used to increase or decrease the size of the font.</a:t>
            </a:r>
          </a:p>
          <a:p>
            <a:pPr algn="just">
              <a:buFont typeface="+mj-lt"/>
              <a:buAutoNum type="arabicPeriod"/>
            </a:pPr>
            <a:r>
              <a:rPr lang="en-US" b="1" i="0" dirty="0">
                <a:solidFill>
                  <a:srgbClr val="000000"/>
                </a:solidFill>
                <a:effectLst/>
                <a:latin typeface="inter-bold"/>
              </a:rPr>
              <a:t>CSS Font style</a:t>
            </a:r>
            <a:r>
              <a:rPr lang="en-US" b="0" i="0" dirty="0">
                <a:solidFill>
                  <a:srgbClr val="000000"/>
                </a:solidFill>
                <a:effectLst/>
                <a:latin typeface="inter-regular"/>
              </a:rPr>
              <a:t>: This property is used to make the font bold, italic or oblique.</a:t>
            </a:r>
          </a:p>
          <a:p>
            <a:pPr algn="just">
              <a:buFont typeface="+mj-lt"/>
              <a:buAutoNum type="arabicPeriod"/>
            </a:pPr>
            <a:r>
              <a:rPr lang="en-US" b="1" i="0" dirty="0">
                <a:solidFill>
                  <a:srgbClr val="000000"/>
                </a:solidFill>
                <a:effectLst/>
                <a:latin typeface="inter-bold"/>
              </a:rPr>
              <a:t>CSS Font variant</a:t>
            </a:r>
            <a:r>
              <a:rPr lang="en-US" b="0" i="0" dirty="0">
                <a:solidFill>
                  <a:srgbClr val="000000"/>
                </a:solidFill>
                <a:effectLst/>
                <a:latin typeface="inter-regular"/>
              </a:rPr>
              <a:t>: This property creates a small-caps effect.</a:t>
            </a:r>
          </a:p>
          <a:p>
            <a:pPr algn="just">
              <a:buFont typeface="+mj-lt"/>
              <a:buAutoNum type="arabicPeriod"/>
            </a:pPr>
            <a:r>
              <a:rPr lang="en-US" b="1" i="0" dirty="0">
                <a:solidFill>
                  <a:srgbClr val="000000"/>
                </a:solidFill>
                <a:effectLst/>
                <a:latin typeface="inter-bold"/>
              </a:rPr>
              <a:t>CSS Font weight</a:t>
            </a:r>
            <a:r>
              <a:rPr lang="en-US" b="0" i="0" dirty="0">
                <a:solidFill>
                  <a:srgbClr val="000000"/>
                </a:solidFill>
                <a:effectLst/>
                <a:latin typeface="inter-regular"/>
              </a:rPr>
              <a:t>: This property is used to increase or decrease the boldness and lightness of the font.</a:t>
            </a:r>
          </a:p>
          <a:p>
            <a:endParaRPr lang="en-IN" dirty="0"/>
          </a:p>
        </p:txBody>
      </p:sp>
    </p:spTree>
    <p:extLst>
      <p:ext uri="{BB962C8B-B14F-4D97-AF65-F5344CB8AC3E}">
        <p14:creationId xmlns:p14="http://schemas.microsoft.com/office/powerpoint/2010/main" val="4291424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5D9E-3B17-CC5A-CEA9-86D66D35EF9A}"/>
              </a:ext>
            </a:extLst>
          </p:cNvPr>
          <p:cNvSpPr>
            <a:spLocks noGrp="1"/>
          </p:cNvSpPr>
          <p:nvPr>
            <p:ph type="title"/>
          </p:nvPr>
        </p:nvSpPr>
        <p:spPr/>
        <p:txBody>
          <a:bodyPr/>
          <a:lstStyle/>
          <a:p>
            <a:r>
              <a:rPr lang="en-IN" dirty="0" err="1"/>
              <a:t>Css</a:t>
            </a:r>
            <a:r>
              <a:rPr lang="en-IN" dirty="0"/>
              <a:t> font </a:t>
            </a:r>
            <a:r>
              <a:rPr lang="en-IN" dirty="0" err="1"/>
              <a:t>color</a:t>
            </a:r>
            <a:endParaRPr lang="en-IN" dirty="0"/>
          </a:p>
        </p:txBody>
      </p:sp>
      <p:sp>
        <p:nvSpPr>
          <p:cNvPr id="3" name="Content Placeholder 2">
            <a:extLst>
              <a:ext uri="{FF2B5EF4-FFF2-40B4-BE49-F238E27FC236}">
                <a16:creationId xmlns:a16="http://schemas.microsoft.com/office/drawing/2014/main" id="{EBA73E64-421E-D88E-09ED-B63D21370DD3}"/>
              </a:ext>
            </a:extLst>
          </p:cNvPr>
          <p:cNvSpPr>
            <a:spLocks noGrp="1"/>
          </p:cNvSpPr>
          <p:nvPr>
            <p:ph idx="1"/>
          </p:nvPr>
        </p:nvSpPr>
        <p:spPr/>
        <p:txBody>
          <a:bodyPr/>
          <a:lstStyle/>
          <a:p>
            <a:r>
              <a:rPr lang="en-US" b="0" i="0" dirty="0">
                <a:solidFill>
                  <a:srgbClr val="333333"/>
                </a:solidFill>
                <a:effectLst/>
                <a:latin typeface="inter-regular"/>
              </a:rPr>
              <a:t>CSS font color is a standalone attribute in </a:t>
            </a:r>
            <a:r>
              <a:rPr lang="en-US" b="0" i="0" u="none" strike="noStrike" dirty="0">
                <a:solidFill>
                  <a:srgbClr val="008000"/>
                </a:solidFill>
                <a:effectLst/>
                <a:latin typeface="inter-regular"/>
                <a:hlinkClick r:id="rId2"/>
              </a:rPr>
              <a:t>CSS</a:t>
            </a:r>
            <a:r>
              <a:rPr lang="en-US" b="0" i="0" dirty="0">
                <a:solidFill>
                  <a:srgbClr val="333333"/>
                </a:solidFill>
                <a:effectLst/>
                <a:latin typeface="inter-regular"/>
              </a:rPr>
              <a:t> although it seems that it is a part of CSS fonts. It is used to change the color of the text.</a:t>
            </a:r>
          </a:p>
          <a:p>
            <a:pPr algn="just"/>
            <a:r>
              <a:rPr lang="en-US" b="0" i="0" dirty="0">
                <a:solidFill>
                  <a:srgbClr val="333333"/>
                </a:solidFill>
                <a:effectLst/>
                <a:latin typeface="inter-regular"/>
              </a:rPr>
              <a:t>There are three different formats to define a color:</a:t>
            </a:r>
          </a:p>
          <a:p>
            <a:pPr algn="just">
              <a:buFont typeface="Arial" panose="020B0604020202020204" pitchFamily="34" charset="0"/>
              <a:buChar char="•"/>
            </a:pPr>
            <a:r>
              <a:rPr lang="en-US" b="0" i="0" dirty="0">
                <a:solidFill>
                  <a:srgbClr val="000000"/>
                </a:solidFill>
                <a:effectLst/>
                <a:latin typeface="inter-regular"/>
              </a:rPr>
              <a:t>By a color name</a:t>
            </a:r>
          </a:p>
          <a:p>
            <a:pPr algn="just">
              <a:buFont typeface="Arial" panose="020B0604020202020204" pitchFamily="34" charset="0"/>
              <a:buChar char="•"/>
            </a:pPr>
            <a:r>
              <a:rPr lang="en-US" b="0" i="0" dirty="0">
                <a:solidFill>
                  <a:srgbClr val="000000"/>
                </a:solidFill>
                <a:effectLst/>
                <a:latin typeface="inter-regular"/>
              </a:rPr>
              <a:t>By hexadecimal value</a:t>
            </a:r>
          </a:p>
          <a:p>
            <a:pPr algn="just">
              <a:buFont typeface="Arial" panose="020B0604020202020204" pitchFamily="34" charset="0"/>
              <a:buChar char="•"/>
            </a:pPr>
            <a:r>
              <a:rPr lang="en-US" b="0" i="0" dirty="0">
                <a:solidFill>
                  <a:srgbClr val="000000"/>
                </a:solidFill>
                <a:effectLst/>
                <a:latin typeface="inter-regular"/>
              </a:rPr>
              <a:t>By RGB</a:t>
            </a:r>
          </a:p>
          <a:p>
            <a:endParaRPr lang="en-IN" dirty="0"/>
          </a:p>
        </p:txBody>
      </p:sp>
      <p:pic>
        <p:nvPicPr>
          <p:cNvPr id="5" name="Picture 4">
            <a:extLst>
              <a:ext uri="{FF2B5EF4-FFF2-40B4-BE49-F238E27FC236}">
                <a16:creationId xmlns:a16="http://schemas.microsoft.com/office/drawing/2014/main" id="{ED882B47-B35B-1090-CE5B-AAC09877B0EB}"/>
              </a:ext>
            </a:extLst>
          </p:cNvPr>
          <p:cNvPicPr>
            <a:picLocks noChangeAspect="1"/>
          </p:cNvPicPr>
          <p:nvPr/>
        </p:nvPicPr>
        <p:blipFill>
          <a:blip r:embed="rId3"/>
          <a:stretch>
            <a:fillRect/>
          </a:stretch>
        </p:blipFill>
        <p:spPr>
          <a:xfrm>
            <a:off x="7020560" y="2864896"/>
            <a:ext cx="4582160" cy="3816546"/>
          </a:xfrm>
          <a:prstGeom prst="rect">
            <a:avLst/>
          </a:prstGeom>
        </p:spPr>
      </p:pic>
    </p:spTree>
    <p:extLst>
      <p:ext uri="{BB962C8B-B14F-4D97-AF65-F5344CB8AC3E}">
        <p14:creationId xmlns:p14="http://schemas.microsoft.com/office/powerpoint/2010/main" val="1712226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F9A6-E2FC-15F3-C9E9-EC67C6AD0625}"/>
              </a:ext>
            </a:extLst>
          </p:cNvPr>
          <p:cNvSpPr>
            <a:spLocks noGrp="1"/>
          </p:cNvSpPr>
          <p:nvPr>
            <p:ph type="title"/>
          </p:nvPr>
        </p:nvSpPr>
        <p:spPr/>
        <p:txBody>
          <a:bodyPr/>
          <a:lstStyle/>
          <a:p>
            <a:r>
              <a:rPr lang="en-IN" dirty="0" err="1"/>
              <a:t>Css</a:t>
            </a:r>
            <a:r>
              <a:rPr lang="en-IN" dirty="0"/>
              <a:t> font family</a:t>
            </a:r>
          </a:p>
        </p:txBody>
      </p:sp>
      <p:sp>
        <p:nvSpPr>
          <p:cNvPr id="3" name="Content Placeholder 2">
            <a:extLst>
              <a:ext uri="{FF2B5EF4-FFF2-40B4-BE49-F238E27FC236}">
                <a16:creationId xmlns:a16="http://schemas.microsoft.com/office/drawing/2014/main" id="{6624EFCA-39B3-31FB-1490-4F8166880466}"/>
              </a:ext>
            </a:extLst>
          </p:cNvPr>
          <p:cNvSpPr>
            <a:spLocks noGrp="1"/>
          </p:cNvSpPr>
          <p:nvPr>
            <p:ph idx="1"/>
          </p:nvPr>
        </p:nvSpPr>
        <p:spPr/>
        <p:txBody>
          <a:bodyPr/>
          <a:lstStyle/>
          <a:p>
            <a:pPr algn="just"/>
            <a:r>
              <a:rPr lang="en-US" b="0" i="0" dirty="0">
                <a:solidFill>
                  <a:srgbClr val="333333"/>
                </a:solidFill>
                <a:effectLst/>
                <a:latin typeface="inter-regular"/>
              </a:rPr>
              <a:t>CSS font family can be divided in two types:</a:t>
            </a:r>
          </a:p>
          <a:p>
            <a:pPr algn="just">
              <a:buFont typeface="Arial" panose="020B0604020202020204" pitchFamily="34" charset="0"/>
              <a:buChar char="•"/>
            </a:pPr>
            <a:r>
              <a:rPr lang="en-US" b="0" i="0" dirty="0">
                <a:solidFill>
                  <a:srgbClr val="000000"/>
                </a:solidFill>
                <a:effectLst/>
                <a:latin typeface="inter-regular"/>
              </a:rPr>
              <a:t>Generic family: It includes Serif, Sans-serif, and Monospace.</a:t>
            </a:r>
          </a:p>
          <a:p>
            <a:pPr algn="just">
              <a:buFont typeface="Arial" panose="020B0604020202020204" pitchFamily="34" charset="0"/>
              <a:buChar char="•"/>
            </a:pPr>
            <a:r>
              <a:rPr lang="en-US" b="0" i="0" dirty="0">
                <a:solidFill>
                  <a:srgbClr val="000000"/>
                </a:solidFill>
                <a:effectLst/>
                <a:latin typeface="inter-regular"/>
              </a:rPr>
              <a:t>Font family: It specifies the font family name like Arial, New Times Roman etc.</a:t>
            </a:r>
          </a:p>
          <a:p>
            <a:pPr algn="just"/>
            <a:r>
              <a:rPr lang="en-US" b="1" i="0" dirty="0">
                <a:solidFill>
                  <a:srgbClr val="333333"/>
                </a:solidFill>
                <a:effectLst/>
                <a:latin typeface="inter-bold"/>
              </a:rPr>
              <a:t>Serif</a:t>
            </a:r>
            <a:r>
              <a:rPr lang="en-US" b="0" i="0" dirty="0">
                <a:solidFill>
                  <a:srgbClr val="333333"/>
                </a:solidFill>
                <a:effectLst/>
                <a:latin typeface="inter-regular"/>
              </a:rPr>
              <a:t>: Serif fonts include small lines at the end of characters. Example of serif: Times new roman, Georgia etc.</a:t>
            </a:r>
          </a:p>
          <a:p>
            <a:pPr algn="just"/>
            <a:r>
              <a:rPr lang="en-US" b="1" i="0" dirty="0">
                <a:solidFill>
                  <a:srgbClr val="333333"/>
                </a:solidFill>
                <a:effectLst/>
                <a:latin typeface="inter-bold"/>
              </a:rPr>
              <a:t>Sans-serif</a:t>
            </a:r>
            <a:r>
              <a:rPr lang="en-US" b="0" i="0" dirty="0">
                <a:solidFill>
                  <a:srgbClr val="333333"/>
                </a:solidFill>
                <a:effectLst/>
                <a:latin typeface="inter-regular"/>
              </a:rPr>
              <a:t>: A sans-serif font doesn't include the small lines at the end of characters. Example of Sans-serif: Arial, Verdana etc.</a:t>
            </a:r>
          </a:p>
          <a:p>
            <a:endParaRPr lang="en-IN" dirty="0"/>
          </a:p>
        </p:txBody>
      </p:sp>
    </p:spTree>
    <p:extLst>
      <p:ext uri="{BB962C8B-B14F-4D97-AF65-F5344CB8AC3E}">
        <p14:creationId xmlns:p14="http://schemas.microsoft.com/office/powerpoint/2010/main" val="156854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480F-C7EA-CEF6-60AE-DF86EED0DC6C}"/>
              </a:ext>
            </a:extLst>
          </p:cNvPr>
          <p:cNvSpPr>
            <a:spLocks noGrp="1"/>
          </p:cNvSpPr>
          <p:nvPr>
            <p:ph type="title"/>
          </p:nvPr>
        </p:nvSpPr>
        <p:spPr/>
        <p:txBody>
          <a:bodyPr/>
          <a:lstStyle/>
          <a:p>
            <a:r>
              <a:rPr lang="en-IN" dirty="0" err="1"/>
              <a:t>Css</a:t>
            </a:r>
            <a:r>
              <a:rPr lang="en-IN" dirty="0"/>
              <a:t> font family</a:t>
            </a:r>
          </a:p>
        </p:txBody>
      </p:sp>
      <p:pic>
        <p:nvPicPr>
          <p:cNvPr id="5" name="Content Placeholder 4">
            <a:extLst>
              <a:ext uri="{FF2B5EF4-FFF2-40B4-BE49-F238E27FC236}">
                <a16:creationId xmlns:a16="http://schemas.microsoft.com/office/drawing/2014/main" id="{0300A53E-00E8-23A8-ACDA-659A151E87E7}"/>
              </a:ext>
            </a:extLst>
          </p:cNvPr>
          <p:cNvPicPr>
            <a:picLocks noGrp="1" noChangeAspect="1"/>
          </p:cNvPicPr>
          <p:nvPr>
            <p:ph idx="1"/>
          </p:nvPr>
        </p:nvPicPr>
        <p:blipFill>
          <a:blip r:embed="rId2"/>
          <a:stretch>
            <a:fillRect/>
          </a:stretch>
        </p:blipFill>
        <p:spPr>
          <a:xfrm>
            <a:off x="711200" y="2013712"/>
            <a:ext cx="5110480" cy="3664138"/>
          </a:xfrm>
        </p:spPr>
      </p:pic>
      <p:pic>
        <p:nvPicPr>
          <p:cNvPr id="7" name="Picture 6">
            <a:extLst>
              <a:ext uri="{FF2B5EF4-FFF2-40B4-BE49-F238E27FC236}">
                <a16:creationId xmlns:a16="http://schemas.microsoft.com/office/drawing/2014/main" id="{514C0247-12E4-9428-1D47-830AFAF07900}"/>
              </a:ext>
            </a:extLst>
          </p:cNvPr>
          <p:cNvPicPr>
            <a:picLocks noChangeAspect="1"/>
          </p:cNvPicPr>
          <p:nvPr/>
        </p:nvPicPr>
        <p:blipFill>
          <a:blip r:embed="rId3"/>
          <a:stretch>
            <a:fillRect/>
          </a:stretch>
        </p:blipFill>
        <p:spPr>
          <a:xfrm>
            <a:off x="5943600" y="1917816"/>
            <a:ext cx="5537200" cy="3664138"/>
          </a:xfrm>
          <a:prstGeom prst="rect">
            <a:avLst/>
          </a:prstGeom>
        </p:spPr>
      </p:pic>
    </p:spTree>
    <p:extLst>
      <p:ext uri="{BB962C8B-B14F-4D97-AF65-F5344CB8AC3E}">
        <p14:creationId xmlns:p14="http://schemas.microsoft.com/office/powerpoint/2010/main" val="290774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BA2-FEA5-F340-0C87-287A786B7659}"/>
              </a:ext>
            </a:extLst>
          </p:cNvPr>
          <p:cNvSpPr>
            <a:spLocks noGrp="1"/>
          </p:cNvSpPr>
          <p:nvPr>
            <p:ph type="title"/>
          </p:nvPr>
        </p:nvSpPr>
        <p:spPr/>
        <p:txBody>
          <a:bodyPr/>
          <a:lstStyle/>
          <a:p>
            <a:r>
              <a:rPr lang="en-IN" dirty="0" err="1"/>
              <a:t>Css</a:t>
            </a:r>
            <a:r>
              <a:rPr lang="en-IN" dirty="0"/>
              <a:t> font size</a:t>
            </a:r>
          </a:p>
        </p:txBody>
      </p:sp>
      <p:pic>
        <p:nvPicPr>
          <p:cNvPr id="5" name="Content Placeholder 4">
            <a:extLst>
              <a:ext uri="{FF2B5EF4-FFF2-40B4-BE49-F238E27FC236}">
                <a16:creationId xmlns:a16="http://schemas.microsoft.com/office/drawing/2014/main" id="{3B775BB9-61EC-FF9F-7408-CA596BE975D9}"/>
              </a:ext>
            </a:extLst>
          </p:cNvPr>
          <p:cNvPicPr>
            <a:picLocks noGrp="1" noChangeAspect="1"/>
          </p:cNvPicPr>
          <p:nvPr>
            <p:ph idx="1"/>
          </p:nvPr>
        </p:nvPicPr>
        <p:blipFill>
          <a:blip r:embed="rId2"/>
          <a:stretch>
            <a:fillRect/>
          </a:stretch>
        </p:blipFill>
        <p:spPr>
          <a:xfrm>
            <a:off x="1579900" y="2084832"/>
            <a:ext cx="7655540" cy="4179347"/>
          </a:xfrm>
        </p:spPr>
      </p:pic>
    </p:spTree>
    <p:extLst>
      <p:ext uri="{BB962C8B-B14F-4D97-AF65-F5344CB8AC3E}">
        <p14:creationId xmlns:p14="http://schemas.microsoft.com/office/powerpoint/2010/main" val="292024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CA22-F682-35AC-ED0B-B463B24866DE}"/>
              </a:ext>
            </a:extLst>
          </p:cNvPr>
          <p:cNvSpPr>
            <a:spLocks noGrp="1"/>
          </p:cNvSpPr>
          <p:nvPr>
            <p:ph type="title"/>
          </p:nvPr>
        </p:nvSpPr>
        <p:spPr/>
        <p:txBody>
          <a:bodyPr/>
          <a:lstStyle/>
          <a:p>
            <a:r>
              <a:rPr lang="en-IN" dirty="0" err="1"/>
              <a:t>Css</a:t>
            </a:r>
            <a:r>
              <a:rPr lang="en-IN" dirty="0"/>
              <a:t> font size</a:t>
            </a:r>
          </a:p>
        </p:txBody>
      </p:sp>
      <p:pic>
        <p:nvPicPr>
          <p:cNvPr id="5" name="Content Placeholder 4">
            <a:extLst>
              <a:ext uri="{FF2B5EF4-FFF2-40B4-BE49-F238E27FC236}">
                <a16:creationId xmlns:a16="http://schemas.microsoft.com/office/drawing/2014/main" id="{513F405E-1FFE-92B7-F32E-F00DE7670186}"/>
              </a:ext>
            </a:extLst>
          </p:cNvPr>
          <p:cNvPicPr>
            <a:picLocks noGrp="1" noChangeAspect="1"/>
          </p:cNvPicPr>
          <p:nvPr>
            <p:ph idx="1"/>
          </p:nvPr>
        </p:nvPicPr>
        <p:blipFill>
          <a:blip r:embed="rId2"/>
          <a:stretch>
            <a:fillRect/>
          </a:stretch>
        </p:blipFill>
        <p:spPr>
          <a:xfrm>
            <a:off x="1986316" y="1824736"/>
            <a:ext cx="7574244" cy="4448048"/>
          </a:xfrm>
        </p:spPr>
      </p:pic>
    </p:spTree>
    <p:extLst>
      <p:ext uri="{BB962C8B-B14F-4D97-AF65-F5344CB8AC3E}">
        <p14:creationId xmlns:p14="http://schemas.microsoft.com/office/powerpoint/2010/main" val="241267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1D88-94F7-56D6-E6FD-F7218946CDC4}"/>
              </a:ext>
            </a:extLst>
          </p:cNvPr>
          <p:cNvSpPr>
            <a:spLocks noGrp="1"/>
          </p:cNvSpPr>
          <p:nvPr>
            <p:ph type="title"/>
          </p:nvPr>
        </p:nvSpPr>
        <p:spPr/>
        <p:txBody>
          <a:bodyPr/>
          <a:lstStyle/>
          <a:p>
            <a:r>
              <a:rPr lang="en-IN" dirty="0" err="1"/>
              <a:t>Css</a:t>
            </a:r>
            <a:r>
              <a:rPr lang="en-IN" dirty="0"/>
              <a:t> font style </a:t>
            </a:r>
          </a:p>
        </p:txBody>
      </p:sp>
      <p:sp>
        <p:nvSpPr>
          <p:cNvPr id="3" name="Content Placeholder 2">
            <a:extLst>
              <a:ext uri="{FF2B5EF4-FFF2-40B4-BE49-F238E27FC236}">
                <a16:creationId xmlns:a16="http://schemas.microsoft.com/office/drawing/2014/main" id="{B764AD26-7F64-977B-EAB1-29C34F0D87B9}"/>
              </a:ext>
            </a:extLst>
          </p:cNvPr>
          <p:cNvSpPr>
            <a:spLocks noGrp="1"/>
          </p:cNvSpPr>
          <p:nvPr>
            <p:ph idx="1"/>
          </p:nvPr>
        </p:nvSpPr>
        <p:spPr/>
        <p:txBody>
          <a:bodyPr/>
          <a:lstStyle/>
          <a:p>
            <a:r>
              <a:rPr lang="en-US" b="0" i="0" dirty="0">
                <a:solidFill>
                  <a:srgbClr val="333333"/>
                </a:solidFill>
                <a:effectLst/>
                <a:latin typeface="inter-regular"/>
              </a:rPr>
              <a:t>CSS Font style property defines what type of font you want to display. It may be </a:t>
            </a:r>
            <a:r>
              <a:rPr lang="en-US" b="0" i="0" u="none" strike="noStrike" dirty="0">
                <a:solidFill>
                  <a:srgbClr val="008000"/>
                </a:solidFill>
                <a:effectLst/>
                <a:latin typeface="inter-regular"/>
                <a:hlinkClick r:id="rId2"/>
              </a:rPr>
              <a:t>italic</a:t>
            </a:r>
            <a:r>
              <a:rPr lang="en-US" b="0" i="0" dirty="0">
                <a:solidFill>
                  <a:srgbClr val="333333"/>
                </a:solidFill>
                <a:effectLst/>
                <a:latin typeface="inter-regular"/>
              </a:rPr>
              <a:t>, oblique, or normal.</a:t>
            </a:r>
          </a:p>
          <a:p>
            <a:endParaRPr lang="en-IN" dirty="0"/>
          </a:p>
        </p:txBody>
      </p:sp>
      <p:pic>
        <p:nvPicPr>
          <p:cNvPr id="5" name="Picture 4">
            <a:extLst>
              <a:ext uri="{FF2B5EF4-FFF2-40B4-BE49-F238E27FC236}">
                <a16:creationId xmlns:a16="http://schemas.microsoft.com/office/drawing/2014/main" id="{1A2A2E27-0B01-B9F8-5ADE-08FA98861CC0}"/>
              </a:ext>
            </a:extLst>
          </p:cNvPr>
          <p:cNvPicPr>
            <a:picLocks noChangeAspect="1"/>
          </p:cNvPicPr>
          <p:nvPr/>
        </p:nvPicPr>
        <p:blipFill>
          <a:blip r:embed="rId3"/>
          <a:stretch>
            <a:fillRect/>
          </a:stretch>
        </p:blipFill>
        <p:spPr>
          <a:xfrm>
            <a:off x="2428240" y="2953805"/>
            <a:ext cx="7537553" cy="3831043"/>
          </a:xfrm>
          <a:prstGeom prst="rect">
            <a:avLst/>
          </a:prstGeom>
        </p:spPr>
      </p:pic>
    </p:spTree>
    <p:extLst>
      <p:ext uri="{BB962C8B-B14F-4D97-AF65-F5344CB8AC3E}">
        <p14:creationId xmlns:p14="http://schemas.microsoft.com/office/powerpoint/2010/main" val="124743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4285-0AC9-0818-A934-991431D2F104}"/>
              </a:ext>
            </a:extLst>
          </p:cNvPr>
          <p:cNvSpPr>
            <a:spLocks noGrp="1"/>
          </p:cNvSpPr>
          <p:nvPr>
            <p:ph type="title"/>
          </p:nvPr>
        </p:nvSpPr>
        <p:spPr/>
        <p:txBody>
          <a:bodyPr/>
          <a:lstStyle/>
          <a:p>
            <a:r>
              <a:rPr lang="en-IN" dirty="0" err="1"/>
              <a:t>Css</a:t>
            </a:r>
            <a:r>
              <a:rPr lang="en-IN" dirty="0"/>
              <a:t> font weight</a:t>
            </a:r>
          </a:p>
        </p:txBody>
      </p:sp>
      <p:sp>
        <p:nvSpPr>
          <p:cNvPr id="3" name="Content Placeholder 2">
            <a:extLst>
              <a:ext uri="{FF2B5EF4-FFF2-40B4-BE49-F238E27FC236}">
                <a16:creationId xmlns:a16="http://schemas.microsoft.com/office/drawing/2014/main" id="{E24F9C9C-7125-9A0D-5A98-91C74A6A5883}"/>
              </a:ext>
            </a:extLst>
          </p:cNvPr>
          <p:cNvSpPr>
            <a:spLocks noGrp="1"/>
          </p:cNvSpPr>
          <p:nvPr>
            <p:ph idx="1"/>
          </p:nvPr>
        </p:nvSpPr>
        <p:spPr/>
        <p:txBody>
          <a:bodyPr/>
          <a:lstStyle/>
          <a:p>
            <a:r>
              <a:rPr lang="en-US" b="0" i="0" dirty="0">
                <a:solidFill>
                  <a:srgbClr val="333333"/>
                </a:solidFill>
                <a:effectLst/>
                <a:latin typeface="inter-regular"/>
              </a:rPr>
              <a:t>CSS font weight property defines the weight of the font and specify that how bold a font is. The possible values of font weight may be normal, bold, bolder, lighter or number (100, 200..... </a:t>
            </a:r>
            <a:r>
              <a:rPr lang="en-US" b="0" i="0" dirty="0" err="1">
                <a:solidFill>
                  <a:srgbClr val="333333"/>
                </a:solidFill>
                <a:effectLst/>
                <a:latin typeface="inter-regular"/>
              </a:rPr>
              <a:t>upto</a:t>
            </a:r>
            <a:r>
              <a:rPr lang="en-US" b="0" i="0" dirty="0">
                <a:solidFill>
                  <a:srgbClr val="333333"/>
                </a:solidFill>
                <a:effectLst/>
                <a:latin typeface="inter-regular"/>
              </a:rPr>
              <a:t> 900).</a:t>
            </a:r>
            <a:endParaRPr lang="en-IN" dirty="0"/>
          </a:p>
        </p:txBody>
      </p:sp>
      <p:pic>
        <p:nvPicPr>
          <p:cNvPr id="5" name="Picture 4">
            <a:extLst>
              <a:ext uri="{FF2B5EF4-FFF2-40B4-BE49-F238E27FC236}">
                <a16:creationId xmlns:a16="http://schemas.microsoft.com/office/drawing/2014/main" id="{26609ED9-7233-A9B4-F0C4-756F8F58553D}"/>
              </a:ext>
            </a:extLst>
          </p:cNvPr>
          <p:cNvPicPr>
            <a:picLocks noChangeAspect="1"/>
          </p:cNvPicPr>
          <p:nvPr/>
        </p:nvPicPr>
        <p:blipFill>
          <a:blip r:embed="rId2"/>
          <a:stretch>
            <a:fillRect/>
          </a:stretch>
        </p:blipFill>
        <p:spPr>
          <a:xfrm>
            <a:off x="5008880" y="2936240"/>
            <a:ext cx="5735319" cy="3772094"/>
          </a:xfrm>
          <a:prstGeom prst="rect">
            <a:avLst/>
          </a:prstGeom>
        </p:spPr>
      </p:pic>
    </p:spTree>
    <p:extLst>
      <p:ext uri="{BB962C8B-B14F-4D97-AF65-F5344CB8AC3E}">
        <p14:creationId xmlns:p14="http://schemas.microsoft.com/office/powerpoint/2010/main" val="3399369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20C4-6429-3D13-9777-F0401BC98BCD}"/>
              </a:ext>
            </a:extLst>
          </p:cNvPr>
          <p:cNvSpPr>
            <a:spLocks noGrp="1"/>
          </p:cNvSpPr>
          <p:nvPr>
            <p:ph type="title"/>
          </p:nvPr>
        </p:nvSpPr>
        <p:spPr/>
        <p:txBody>
          <a:bodyPr/>
          <a:lstStyle/>
          <a:p>
            <a:r>
              <a:rPr lang="en-IN" dirty="0" err="1"/>
              <a:t>Css</a:t>
            </a:r>
            <a:r>
              <a:rPr lang="en-IN" dirty="0"/>
              <a:t> </a:t>
            </a:r>
            <a:r>
              <a:rPr lang="en-IN" dirty="0" err="1"/>
              <a:t>colors</a:t>
            </a:r>
            <a:endParaRPr lang="en-IN" dirty="0"/>
          </a:p>
        </p:txBody>
      </p:sp>
      <p:sp>
        <p:nvSpPr>
          <p:cNvPr id="3" name="Content Placeholder 2">
            <a:extLst>
              <a:ext uri="{FF2B5EF4-FFF2-40B4-BE49-F238E27FC236}">
                <a16:creationId xmlns:a16="http://schemas.microsoft.com/office/drawing/2014/main" id="{7A2D5536-B3E5-042B-A82B-A8C1CCE3EE3F}"/>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The color property in CSS is used to set the color of HTML elements. Typically, this property is used to set the background color or the font color of an element.</a:t>
            </a:r>
          </a:p>
          <a:p>
            <a:pPr algn="just"/>
            <a:r>
              <a:rPr lang="en-US" b="0" i="0" dirty="0">
                <a:solidFill>
                  <a:srgbClr val="333333"/>
                </a:solidFill>
                <a:effectLst/>
                <a:latin typeface="inter-regular"/>
              </a:rPr>
              <a:t>In </a:t>
            </a:r>
            <a:r>
              <a:rPr lang="en-US" b="0" i="0" u="none" strike="noStrike" dirty="0">
                <a:solidFill>
                  <a:srgbClr val="008000"/>
                </a:solidFill>
                <a:effectLst/>
                <a:latin typeface="inter-regular"/>
                <a:hlinkClick r:id="rId2"/>
              </a:rPr>
              <a:t>CSS</a:t>
            </a:r>
            <a:r>
              <a:rPr lang="en-US" b="0" i="0" dirty="0">
                <a:solidFill>
                  <a:srgbClr val="333333"/>
                </a:solidFill>
                <a:effectLst/>
                <a:latin typeface="inter-regular"/>
              </a:rPr>
              <a:t>, we use color values for specifying the color. We can also use this property for the border-color and other decorative effects.</a:t>
            </a:r>
          </a:p>
          <a:p>
            <a:pPr algn="just"/>
            <a:r>
              <a:rPr lang="en-US" b="0" i="0" dirty="0">
                <a:solidFill>
                  <a:srgbClr val="333333"/>
                </a:solidFill>
                <a:effectLst/>
                <a:latin typeface="inter-regular"/>
              </a:rPr>
              <a:t>We can define the color of an element by using the following ways:</a:t>
            </a:r>
          </a:p>
          <a:p>
            <a:pPr algn="just">
              <a:buFont typeface="Arial" panose="020B0604020202020204" pitchFamily="34" charset="0"/>
              <a:buChar char="•"/>
            </a:pPr>
            <a:r>
              <a:rPr lang="en-US" b="0" i="0" dirty="0">
                <a:solidFill>
                  <a:srgbClr val="000000"/>
                </a:solidFill>
                <a:effectLst/>
                <a:latin typeface="inter-regular"/>
              </a:rPr>
              <a:t>RGB format.</a:t>
            </a:r>
          </a:p>
          <a:p>
            <a:pPr algn="just">
              <a:buFont typeface="Arial" panose="020B0604020202020204" pitchFamily="34" charset="0"/>
              <a:buChar char="•"/>
            </a:pPr>
            <a:r>
              <a:rPr lang="en-US" b="0" i="0" dirty="0">
                <a:solidFill>
                  <a:srgbClr val="000000"/>
                </a:solidFill>
                <a:effectLst/>
                <a:latin typeface="inter-regular"/>
              </a:rPr>
              <a:t>RGBA format.</a:t>
            </a:r>
          </a:p>
          <a:p>
            <a:pPr algn="just">
              <a:buFont typeface="Arial" panose="020B0604020202020204" pitchFamily="34" charset="0"/>
              <a:buChar char="•"/>
            </a:pPr>
            <a:r>
              <a:rPr lang="en-US" b="0" i="0" dirty="0">
                <a:solidFill>
                  <a:srgbClr val="000000"/>
                </a:solidFill>
                <a:effectLst/>
                <a:latin typeface="inter-regular"/>
              </a:rPr>
              <a:t>Hexadecimal notation.</a:t>
            </a:r>
          </a:p>
          <a:p>
            <a:pPr algn="just">
              <a:buFont typeface="Arial" panose="020B0604020202020204" pitchFamily="34" charset="0"/>
              <a:buChar char="•"/>
            </a:pPr>
            <a:r>
              <a:rPr lang="en-US" b="0" i="0" dirty="0">
                <a:solidFill>
                  <a:srgbClr val="000000"/>
                </a:solidFill>
                <a:effectLst/>
                <a:latin typeface="inter-regular"/>
              </a:rPr>
              <a:t>HSL.</a:t>
            </a:r>
          </a:p>
          <a:p>
            <a:pPr algn="just">
              <a:buFont typeface="Arial" panose="020B0604020202020204" pitchFamily="34" charset="0"/>
              <a:buChar char="•"/>
            </a:pPr>
            <a:r>
              <a:rPr lang="en-US" b="0" i="0" dirty="0">
                <a:solidFill>
                  <a:srgbClr val="000000"/>
                </a:solidFill>
                <a:effectLst/>
                <a:latin typeface="inter-regular"/>
              </a:rPr>
              <a:t>HSLA.</a:t>
            </a:r>
          </a:p>
          <a:p>
            <a:pPr algn="just">
              <a:buFont typeface="Arial" panose="020B0604020202020204" pitchFamily="34" charset="0"/>
              <a:buChar char="•"/>
            </a:pPr>
            <a:r>
              <a:rPr lang="en-US" b="0" i="0" dirty="0">
                <a:solidFill>
                  <a:srgbClr val="000000"/>
                </a:solidFill>
                <a:effectLst/>
                <a:latin typeface="inter-regular"/>
              </a:rPr>
              <a:t>Built-in color.</a:t>
            </a:r>
          </a:p>
          <a:p>
            <a:endParaRPr lang="en-IN" dirty="0"/>
          </a:p>
        </p:txBody>
      </p:sp>
    </p:spTree>
    <p:extLst>
      <p:ext uri="{BB962C8B-B14F-4D97-AF65-F5344CB8AC3E}">
        <p14:creationId xmlns:p14="http://schemas.microsoft.com/office/powerpoint/2010/main" val="341031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915E-6F8F-ED98-00FB-2B64B22DF1C2}"/>
              </a:ext>
            </a:extLst>
          </p:cNvPr>
          <p:cNvSpPr>
            <a:spLocks noGrp="1"/>
          </p:cNvSpPr>
          <p:nvPr>
            <p:ph type="title"/>
          </p:nvPr>
        </p:nvSpPr>
        <p:spPr/>
        <p:txBody>
          <a:bodyPr/>
          <a:lstStyle/>
          <a:p>
            <a:r>
              <a:rPr lang="en-US" dirty="0" err="1"/>
              <a:t>Css</a:t>
            </a:r>
            <a:r>
              <a:rPr lang="en-US" dirty="0"/>
              <a:t> example </a:t>
            </a:r>
            <a:endParaRPr lang="en-IN" dirty="0"/>
          </a:p>
        </p:txBody>
      </p:sp>
      <p:pic>
        <p:nvPicPr>
          <p:cNvPr id="5" name="Content Placeholder 4">
            <a:extLst>
              <a:ext uri="{FF2B5EF4-FFF2-40B4-BE49-F238E27FC236}">
                <a16:creationId xmlns:a16="http://schemas.microsoft.com/office/drawing/2014/main" id="{1FEE9E9B-7D43-2939-F100-C49F720D8098}"/>
              </a:ext>
            </a:extLst>
          </p:cNvPr>
          <p:cNvPicPr>
            <a:picLocks noGrp="1" noChangeAspect="1"/>
          </p:cNvPicPr>
          <p:nvPr>
            <p:ph idx="1"/>
          </p:nvPr>
        </p:nvPicPr>
        <p:blipFill>
          <a:blip r:embed="rId2"/>
          <a:stretch>
            <a:fillRect/>
          </a:stretch>
        </p:blipFill>
        <p:spPr>
          <a:xfrm>
            <a:off x="1785014" y="1982055"/>
            <a:ext cx="7673946" cy="4510185"/>
          </a:xfrm>
        </p:spPr>
      </p:pic>
    </p:spTree>
    <p:extLst>
      <p:ext uri="{BB962C8B-B14F-4D97-AF65-F5344CB8AC3E}">
        <p14:creationId xmlns:p14="http://schemas.microsoft.com/office/powerpoint/2010/main" val="176838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65A6-EECF-D698-50FE-4B862B6B3A7C}"/>
              </a:ext>
            </a:extLst>
          </p:cNvPr>
          <p:cNvSpPr>
            <a:spLocks noGrp="1"/>
          </p:cNvSpPr>
          <p:nvPr>
            <p:ph type="title"/>
          </p:nvPr>
        </p:nvSpPr>
        <p:spPr/>
        <p:txBody>
          <a:bodyPr/>
          <a:lstStyle/>
          <a:p>
            <a:r>
              <a:rPr lang="en-IN" dirty="0" err="1"/>
              <a:t>Css</a:t>
            </a:r>
            <a:r>
              <a:rPr lang="en-IN" dirty="0"/>
              <a:t> colour code</a:t>
            </a:r>
          </a:p>
        </p:txBody>
      </p:sp>
      <p:pic>
        <p:nvPicPr>
          <p:cNvPr id="5" name="Content Placeholder 4">
            <a:extLst>
              <a:ext uri="{FF2B5EF4-FFF2-40B4-BE49-F238E27FC236}">
                <a16:creationId xmlns:a16="http://schemas.microsoft.com/office/drawing/2014/main" id="{D4009B09-C6E3-7F99-A33A-29CD92E8D392}"/>
              </a:ext>
            </a:extLst>
          </p:cNvPr>
          <p:cNvPicPr>
            <a:picLocks noGrp="1" noChangeAspect="1"/>
          </p:cNvPicPr>
          <p:nvPr>
            <p:ph idx="1"/>
          </p:nvPr>
        </p:nvPicPr>
        <p:blipFill>
          <a:blip r:embed="rId2"/>
          <a:stretch>
            <a:fillRect/>
          </a:stretch>
        </p:blipFill>
        <p:spPr>
          <a:xfrm>
            <a:off x="1920728" y="1798320"/>
            <a:ext cx="8350543" cy="4632960"/>
          </a:xfrm>
        </p:spPr>
      </p:pic>
    </p:spTree>
    <p:extLst>
      <p:ext uri="{BB962C8B-B14F-4D97-AF65-F5344CB8AC3E}">
        <p14:creationId xmlns:p14="http://schemas.microsoft.com/office/powerpoint/2010/main" val="1137556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CE84-68E2-BAA9-F0D7-309D5A17AC57}"/>
              </a:ext>
            </a:extLst>
          </p:cNvPr>
          <p:cNvSpPr>
            <a:spLocks noGrp="1"/>
          </p:cNvSpPr>
          <p:nvPr>
            <p:ph type="title"/>
          </p:nvPr>
        </p:nvSpPr>
        <p:spPr/>
        <p:txBody>
          <a:bodyPr/>
          <a:lstStyle/>
          <a:p>
            <a:r>
              <a:rPr lang="en-IN" dirty="0" err="1"/>
              <a:t>Css</a:t>
            </a:r>
            <a:r>
              <a:rPr lang="en-IN" dirty="0"/>
              <a:t> </a:t>
            </a:r>
            <a:r>
              <a:rPr lang="en-IN" dirty="0" err="1"/>
              <a:t>color</a:t>
            </a:r>
            <a:r>
              <a:rPr lang="en-IN" dirty="0"/>
              <a:t> code</a:t>
            </a:r>
          </a:p>
        </p:txBody>
      </p:sp>
      <p:pic>
        <p:nvPicPr>
          <p:cNvPr id="5" name="Content Placeholder 4">
            <a:extLst>
              <a:ext uri="{FF2B5EF4-FFF2-40B4-BE49-F238E27FC236}">
                <a16:creationId xmlns:a16="http://schemas.microsoft.com/office/drawing/2014/main" id="{DC41684A-9CB4-5404-A523-CA1BB8ABAF8B}"/>
              </a:ext>
            </a:extLst>
          </p:cNvPr>
          <p:cNvPicPr>
            <a:picLocks noGrp="1" noChangeAspect="1"/>
          </p:cNvPicPr>
          <p:nvPr>
            <p:ph idx="1"/>
          </p:nvPr>
        </p:nvPicPr>
        <p:blipFill>
          <a:blip r:embed="rId2"/>
          <a:stretch>
            <a:fillRect/>
          </a:stretch>
        </p:blipFill>
        <p:spPr>
          <a:xfrm>
            <a:off x="1255666" y="2084832"/>
            <a:ext cx="4657454" cy="4022725"/>
          </a:xfrm>
        </p:spPr>
      </p:pic>
      <p:pic>
        <p:nvPicPr>
          <p:cNvPr id="7" name="Picture 6">
            <a:extLst>
              <a:ext uri="{FF2B5EF4-FFF2-40B4-BE49-F238E27FC236}">
                <a16:creationId xmlns:a16="http://schemas.microsoft.com/office/drawing/2014/main" id="{C6B34826-4E96-A4EE-766D-1DB29439D4F4}"/>
              </a:ext>
            </a:extLst>
          </p:cNvPr>
          <p:cNvPicPr>
            <a:picLocks noChangeAspect="1"/>
          </p:cNvPicPr>
          <p:nvPr/>
        </p:nvPicPr>
        <p:blipFill>
          <a:blip r:embed="rId3"/>
          <a:stretch>
            <a:fillRect/>
          </a:stretch>
        </p:blipFill>
        <p:spPr>
          <a:xfrm>
            <a:off x="6278883" y="2079751"/>
            <a:ext cx="5648958" cy="4022725"/>
          </a:xfrm>
          <a:prstGeom prst="rect">
            <a:avLst/>
          </a:prstGeom>
        </p:spPr>
      </p:pic>
    </p:spTree>
    <p:extLst>
      <p:ext uri="{BB962C8B-B14F-4D97-AF65-F5344CB8AC3E}">
        <p14:creationId xmlns:p14="http://schemas.microsoft.com/office/powerpoint/2010/main" val="2184090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A944-DAE7-3FF1-1BDC-49BB0D78B417}"/>
              </a:ext>
            </a:extLst>
          </p:cNvPr>
          <p:cNvSpPr>
            <a:spLocks noGrp="1"/>
          </p:cNvSpPr>
          <p:nvPr>
            <p:ph type="title"/>
          </p:nvPr>
        </p:nvSpPr>
        <p:spPr/>
        <p:txBody>
          <a:bodyPr/>
          <a:lstStyle/>
          <a:p>
            <a:r>
              <a:rPr lang="en-IN" dirty="0" err="1"/>
              <a:t>Css</a:t>
            </a:r>
            <a:r>
              <a:rPr lang="en-IN" dirty="0"/>
              <a:t> hover</a:t>
            </a:r>
          </a:p>
        </p:txBody>
      </p:sp>
      <p:sp>
        <p:nvSpPr>
          <p:cNvPr id="3" name="Content Placeholder 2">
            <a:extLst>
              <a:ext uri="{FF2B5EF4-FFF2-40B4-BE49-F238E27FC236}">
                <a16:creationId xmlns:a16="http://schemas.microsoft.com/office/drawing/2014/main" id="{7DC98D5C-50EC-0D1E-703A-C7A2B2701FA7}"/>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The :</a:t>
            </a:r>
            <a:r>
              <a:rPr lang="en-US" b="1" i="1" dirty="0">
                <a:solidFill>
                  <a:srgbClr val="333333"/>
                </a:solidFill>
                <a:effectLst/>
                <a:latin typeface="inter-bold"/>
              </a:rPr>
              <a:t>hover</a:t>
            </a:r>
            <a:r>
              <a:rPr lang="en-US" b="0" i="0" dirty="0">
                <a:solidFill>
                  <a:srgbClr val="333333"/>
                </a:solidFill>
                <a:effectLst/>
                <a:latin typeface="inter-regular"/>
              </a:rPr>
              <a:t> selector is for selecting the elements when we move the mouse on them. It is not only limited to the links. We can use it on almost every </a:t>
            </a:r>
            <a:r>
              <a:rPr lang="en-US" b="0" i="0" u="none" strike="noStrike" dirty="0">
                <a:solidFill>
                  <a:srgbClr val="008000"/>
                </a:solidFill>
                <a:effectLst/>
                <a:latin typeface="inter-regular"/>
                <a:hlinkClick r:id="rId2"/>
              </a:rPr>
              <a:t>HTML</a:t>
            </a:r>
            <a:r>
              <a:rPr lang="en-US" b="0" i="0" dirty="0">
                <a:solidFill>
                  <a:srgbClr val="333333"/>
                </a:solidFill>
                <a:effectLst/>
                <a:latin typeface="inter-regular"/>
              </a:rPr>
              <a:t> element. To style the link to unvisited pages, we can use the :</a:t>
            </a:r>
            <a:r>
              <a:rPr lang="en-US" b="1" i="1" dirty="0">
                <a:solidFill>
                  <a:srgbClr val="333333"/>
                </a:solidFill>
                <a:effectLst/>
                <a:latin typeface="inter-bold"/>
              </a:rPr>
              <a:t>link</a:t>
            </a:r>
            <a:r>
              <a:rPr lang="en-US" b="0" i="0" dirty="0">
                <a:solidFill>
                  <a:srgbClr val="333333"/>
                </a:solidFill>
                <a:effectLst/>
                <a:latin typeface="inter-regular"/>
              </a:rPr>
              <a:t> selector. To style the link for visited pages, we can use the :</a:t>
            </a:r>
            <a:r>
              <a:rPr lang="en-US" b="1" i="1" dirty="0">
                <a:solidFill>
                  <a:srgbClr val="333333"/>
                </a:solidFill>
                <a:effectLst/>
                <a:latin typeface="inter-bold"/>
              </a:rPr>
              <a:t>visited</a:t>
            </a:r>
            <a:r>
              <a:rPr lang="en-US" b="0" i="0" dirty="0">
                <a:solidFill>
                  <a:srgbClr val="333333"/>
                </a:solidFill>
                <a:effectLst/>
                <a:latin typeface="inter-regular"/>
              </a:rPr>
              <a:t> selector and to style the active links we can use the :</a:t>
            </a:r>
            <a:r>
              <a:rPr lang="en-US" b="1" i="0" dirty="0">
                <a:solidFill>
                  <a:srgbClr val="333333"/>
                </a:solidFill>
                <a:effectLst/>
                <a:latin typeface="inter-bold"/>
              </a:rPr>
              <a:t>active</a:t>
            </a:r>
            <a:r>
              <a:rPr lang="en-US" b="0" i="0" dirty="0">
                <a:solidFill>
                  <a:srgbClr val="333333"/>
                </a:solidFill>
                <a:effectLst/>
                <a:latin typeface="inter-regular"/>
              </a:rPr>
              <a:t> selector.</a:t>
            </a:r>
          </a:p>
          <a:p>
            <a:pPr algn="just"/>
            <a:r>
              <a:rPr lang="en-US" b="0" i="0" dirty="0">
                <a:solidFill>
                  <a:srgbClr val="333333"/>
                </a:solidFill>
                <a:effectLst/>
                <a:latin typeface="inter-regular"/>
              </a:rPr>
              <a:t>It is introduced in CSS1. The hover can be used to highlight the web pages as per the preference of users in an effective web-designing program.</a:t>
            </a:r>
          </a:p>
          <a:p>
            <a:pPr algn="just"/>
            <a:r>
              <a:rPr lang="en-US" b="0" i="0" dirty="0">
                <a:solidFill>
                  <a:srgbClr val="333333"/>
                </a:solidFill>
                <a:effectLst/>
                <a:latin typeface="inter-regular"/>
              </a:rPr>
              <a:t>The hover feature includes the following effects:</a:t>
            </a:r>
          </a:p>
          <a:p>
            <a:pPr algn="just">
              <a:buFont typeface="Arial" panose="020B0604020202020204" pitchFamily="34" charset="0"/>
              <a:buChar char="•"/>
            </a:pPr>
            <a:r>
              <a:rPr lang="en-US" b="0" i="0" dirty="0">
                <a:solidFill>
                  <a:srgbClr val="000000"/>
                </a:solidFill>
                <a:effectLst/>
                <a:latin typeface="inter-regular"/>
              </a:rPr>
              <a:t>Change the color of the background and font.</a:t>
            </a:r>
          </a:p>
          <a:p>
            <a:pPr algn="just">
              <a:buFont typeface="Arial" panose="020B0604020202020204" pitchFamily="34" charset="0"/>
              <a:buChar char="•"/>
            </a:pPr>
            <a:r>
              <a:rPr lang="en-US" b="0" i="0" dirty="0">
                <a:solidFill>
                  <a:srgbClr val="000000"/>
                </a:solidFill>
                <a:effectLst/>
                <a:latin typeface="inter-regular"/>
              </a:rPr>
              <a:t>Modify the opacity of the image.</a:t>
            </a:r>
          </a:p>
          <a:p>
            <a:pPr algn="just">
              <a:buFont typeface="Arial" panose="020B0604020202020204" pitchFamily="34" charset="0"/>
              <a:buChar char="•"/>
            </a:pPr>
            <a:r>
              <a:rPr lang="en-US" b="0" i="0" dirty="0">
                <a:solidFill>
                  <a:srgbClr val="000000"/>
                </a:solidFill>
                <a:effectLst/>
                <a:latin typeface="inter-regular"/>
              </a:rPr>
              <a:t>Text embedding.</a:t>
            </a:r>
          </a:p>
          <a:p>
            <a:pPr algn="just">
              <a:buFont typeface="Arial" panose="020B0604020202020204" pitchFamily="34" charset="0"/>
              <a:buChar char="•"/>
            </a:pPr>
            <a:r>
              <a:rPr lang="en-US" b="0" i="0" dirty="0">
                <a:solidFill>
                  <a:srgbClr val="000000"/>
                </a:solidFill>
                <a:effectLst/>
                <a:latin typeface="inter-regular"/>
              </a:rPr>
              <a:t>Create image rollover effects.</a:t>
            </a:r>
          </a:p>
          <a:p>
            <a:pPr algn="just">
              <a:buFont typeface="Arial" panose="020B0604020202020204" pitchFamily="34" charset="0"/>
              <a:buChar char="•"/>
            </a:pPr>
            <a:r>
              <a:rPr lang="en-US" b="0" i="0" dirty="0">
                <a:solidFill>
                  <a:srgbClr val="000000"/>
                </a:solidFill>
                <a:effectLst/>
                <a:latin typeface="inter-regular"/>
              </a:rPr>
              <a:t>Swapping of images.</a:t>
            </a:r>
          </a:p>
          <a:p>
            <a:endParaRPr lang="en-IN" dirty="0"/>
          </a:p>
        </p:txBody>
      </p:sp>
    </p:spTree>
    <p:extLst>
      <p:ext uri="{BB962C8B-B14F-4D97-AF65-F5344CB8AC3E}">
        <p14:creationId xmlns:p14="http://schemas.microsoft.com/office/powerpoint/2010/main" val="470706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FBF9-0FC6-0E9B-CF4C-65A6B89D5AFA}"/>
              </a:ext>
            </a:extLst>
          </p:cNvPr>
          <p:cNvSpPr>
            <a:spLocks noGrp="1"/>
          </p:cNvSpPr>
          <p:nvPr>
            <p:ph type="title"/>
          </p:nvPr>
        </p:nvSpPr>
        <p:spPr/>
        <p:txBody>
          <a:bodyPr/>
          <a:lstStyle/>
          <a:p>
            <a:r>
              <a:rPr lang="en-IN" dirty="0" err="1"/>
              <a:t>Css</a:t>
            </a:r>
            <a:r>
              <a:rPr lang="en-IN" dirty="0"/>
              <a:t> hover continued</a:t>
            </a:r>
          </a:p>
        </p:txBody>
      </p:sp>
      <p:pic>
        <p:nvPicPr>
          <p:cNvPr id="5" name="Content Placeholder 4">
            <a:extLst>
              <a:ext uri="{FF2B5EF4-FFF2-40B4-BE49-F238E27FC236}">
                <a16:creationId xmlns:a16="http://schemas.microsoft.com/office/drawing/2014/main" id="{4C4A78D9-0D0B-6C28-150F-260A7AA4DE12}"/>
              </a:ext>
            </a:extLst>
          </p:cNvPr>
          <p:cNvPicPr>
            <a:picLocks noGrp="1" noChangeAspect="1"/>
          </p:cNvPicPr>
          <p:nvPr>
            <p:ph idx="1"/>
          </p:nvPr>
        </p:nvPicPr>
        <p:blipFill>
          <a:blip r:embed="rId2"/>
          <a:stretch>
            <a:fillRect/>
          </a:stretch>
        </p:blipFill>
        <p:spPr>
          <a:xfrm>
            <a:off x="2266926" y="2084832"/>
            <a:ext cx="7234476" cy="4082288"/>
          </a:xfrm>
        </p:spPr>
      </p:pic>
    </p:spTree>
    <p:extLst>
      <p:ext uri="{BB962C8B-B14F-4D97-AF65-F5344CB8AC3E}">
        <p14:creationId xmlns:p14="http://schemas.microsoft.com/office/powerpoint/2010/main" val="385064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9B9C-45FC-AA2B-B98B-DA53E01EDEE0}"/>
              </a:ext>
            </a:extLst>
          </p:cNvPr>
          <p:cNvSpPr>
            <a:spLocks noGrp="1"/>
          </p:cNvSpPr>
          <p:nvPr>
            <p:ph type="title"/>
          </p:nvPr>
        </p:nvSpPr>
        <p:spPr/>
        <p:txBody>
          <a:bodyPr/>
          <a:lstStyle/>
          <a:p>
            <a:r>
              <a:rPr lang="en-IN" dirty="0" err="1"/>
              <a:t>Css</a:t>
            </a:r>
            <a:r>
              <a:rPr lang="en-IN" dirty="0"/>
              <a:t> margin</a:t>
            </a:r>
          </a:p>
        </p:txBody>
      </p:sp>
      <p:sp>
        <p:nvSpPr>
          <p:cNvPr id="3" name="Content Placeholder 2">
            <a:extLst>
              <a:ext uri="{FF2B5EF4-FFF2-40B4-BE49-F238E27FC236}">
                <a16:creationId xmlns:a16="http://schemas.microsoft.com/office/drawing/2014/main" id="{D1883D3F-4F7A-A882-8445-4EF63F908F78}"/>
              </a:ext>
            </a:extLst>
          </p:cNvPr>
          <p:cNvSpPr>
            <a:spLocks noGrp="1"/>
          </p:cNvSpPr>
          <p:nvPr>
            <p:ph idx="1"/>
          </p:nvPr>
        </p:nvSpPr>
        <p:spPr/>
        <p:txBody>
          <a:bodyPr/>
          <a:lstStyle/>
          <a:p>
            <a:pPr algn="just"/>
            <a:r>
              <a:rPr lang="en-US" sz="1600" b="0" i="0" dirty="0">
                <a:solidFill>
                  <a:srgbClr val="333333"/>
                </a:solidFill>
                <a:effectLst/>
                <a:latin typeface="inter-regular"/>
              </a:rPr>
              <a:t>CSS Margin property is used to define the space around elements. It is completely transparent and doesn't have any background color. It clears an area around the element.</a:t>
            </a:r>
          </a:p>
          <a:p>
            <a:pPr algn="just"/>
            <a:r>
              <a:rPr lang="en-US" sz="1600" b="0" i="0" dirty="0">
                <a:solidFill>
                  <a:srgbClr val="333333"/>
                </a:solidFill>
                <a:effectLst/>
                <a:latin typeface="inter-regular"/>
              </a:rPr>
              <a:t>Top, bottom, left and right margin can be changed independently using separate properties. You can also change all properties at once by using shorthand margin property.</a:t>
            </a:r>
          </a:p>
          <a:p>
            <a:endParaRPr lang="en-IN" dirty="0"/>
          </a:p>
        </p:txBody>
      </p:sp>
      <p:pic>
        <p:nvPicPr>
          <p:cNvPr id="5" name="Picture 4">
            <a:extLst>
              <a:ext uri="{FF2B5EF4-FFF2-40B4-BE49-F238E27FC236}">
                <a16:creationId xmlns:a16="http://schemas.microsoft.com/office/drawing/2014/main" id="{AE28B365-9A84-BE82-0C8D-6466C5F879DE}"/>
              </a:ext>
            </a:extLst>
          </p:cNvPr>
          <p:cNvPicPr>
            <a:picLocks noChangeAspect="1"/>
          </p:cNvPicPr>
          <p:nvPr/>
        </p:nvPicPr>
        <p:blipFill>
          <a:blip r:embed="rId2"/>
          <a:stretch>
            <a:fillRect/>
          </a:stretch>
        </p:blipFill>
        <p:spPr>
          <a:xfrm>
            <a:off x="1864862" y="3429000"/>
            <a:ext cx="6903218" cy="3008510"/>
          </a:xfrm>
          <a:prstGeom prst="rect">
            <a:avLst/>
          </a:prstGeom>
        </p:spPr>
      </p:pic>
    </p:spTree>
    <p:extLst>
      <p:ext uri="{BB962C8B-B14F-4D97-AF65-F5344CB8AC3E}">
        <p14:creationId xmlns:p14="http://schemas.microsoft.com/office/powerpoint/2010/main" val="1090618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D200-A8A7-FAA9-53AD-061374CECB34}"/>
              </a:ext>
            </a:extLst>
          </p:cNvPr>
          <p:cNvSpPr>
            <a:spLocks noGrp="1"/>
          </p:cNvSpPr>
          <p:nvPr>
            <p:ph type="title"/>
          </p:nvPr>
        </p:nvSpPr>
        <p:spPr/>
        <p:txBody>
          <a:bodyPr/>
          <a:lstStyle/>
          <a:p>
            <a:r>
              <a:rPr lang="en-IN" dirty="0" err="1"/>
              <a:t>Css</a:t>
            </a:r>
            <a:r>
              <a:rPr lang="en-IN" dirty="0"/>
              <a:t> margin example</a:t>
            </a:r>
          </a:p>
        </p:txBody>
      </p:sp>
      <p:pic>
        <p:nvPicPr>
          <p:cNvPr id="5" name="Content Placeholder 4">
            <a:extLst>
              <a:ext uri="{FF2B5EF4-FFF2-40B4-BE49-F238E27FC236}">
                <a16:creationId xmlns:a16="http://schemas.microsoft.com/office/drawing/2014/main" id="{729E7031-A613-BBD1-CD50-5A675A4CE0A1}"/>
              </a:ext>
            </a:extLst>
          </p:cNvPr>
          <p:cNvPicPr>
            <a:picLocks noGrp="1" noChangeAspect="1"/>
          </p:cNvPicPr>
          <p:nvPr>
            <p:ph idx="1"/>
          </p:nvPr>
        </p:nvPicPr>
        <p:blipFill>
          <a:blip r:embed="rId2"/>
          <a:stretch>
            <a:fillRect/>
          </a:stretch>
        </p:blipFill>
        <p:spPr>
          <a:xfrm>
            <a:off x="1544320" y="1861312"/>
            <a:ext cx="8036137" cy="4336288"/>
          </a:xfrm>
        </p:spPr>
      </p:pic>
    </p:spTree>
    <p:extLst>
      <p:ext uri="{BB962C8B-B14F-4D97-AF65-F5344CB8AC3E}">
        <p14:creationId xmlns:p14="http://schemas.microsoft.com/office/powerpoint/2010/main" val="1999852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1C29-DE46-9E71-E6F4-532F31CE5563}"/>
              </a:ext>
            </a:extLst>
          </p:cNvPr>
          <p:cNvSpPr>
            <a:spLocks noGrp="1"/>
          </p:cNvSpPr>
          <p:nvPr>
            <p:ph type="title"/>
          </p:nvPr>
        </p:nvSpPr>
        <p:spPr/>
        <p:txBody>
          <a:bodyPr/>
          <a:lstStyle/>
          <a:p>
            <a:r>
              <a:rPr lang="en-IN" dirty="0" err="1"/>
              <a:t>Css</a:t>
            </a:r>
            <a:r>
              <a:rPr lang="en-IN" dirty="0"/>
              <a:t> margin shorthand property</a:t>
            </a:r>
          </a:p>
        </p:txBody>
      </p:sp>
      <p:sp>
        <p:nvSpPr>
          <p:cNvPr id="3" name="Content Placeholder 2">
            <a:extLst>
              <a:ext uri="{FF2B5EF4-FFF2-40B4-BE49-F238E27FC236}">
                <a16:creationId xmlns:a16="http://schemas.microsoft.com/office/drawing/2014/main" id="{A762A10B-6137-3130-EA54-29BAFBFDF682}"/>
              </a:ext>
            </a:extLst>
          </p:cNvPr>
          <p:cNvSpPr>
            <a:spLocks noGrp="1"/>
          </p:cNvSpPr>
          <p:nvPr>
            <p:ph idx="1"/>
          </p:nvPr>
        </p:nvSpPr>
        <p:spPr/>
        <p:txBody>
          <a:bodyPr/>
          <a:lstStyle/>
          <a:p>
            <a:pPr algn="just"/>
            <a:r>
              <a:rPr lang="en-US" b="0" i="0" dirty="0">
                <a:solidFill>
                  <a:srgbClr val="333333"/>
                </a:solidFill>
                <a:effectLst/>
                <a:latin typeface="inter-regular"/>
              </a:rPr>
              <a:t>CSS shorthand property is used to shorten the code. It specifies all the margin properties in one property.</a:t>
            </a:r>
          </a:p>
          <a:p>
            <a:pPr algn="just"/>
            <a:r>
              <a:rPr lang="en-US" b="0" i="0" dirty="0">
                <a:solidFill>
                  <a:srgbClr val="333333"/>
                </a:solidFill>
                <a:effectLst/>
                <a:latin typeface="inter-regular"/>
              </a:rPr>
              <a:t>There are four types to specify the margin property. You can use one of them.</a:t>
            </a:r>
          </a:p>
          <a:p>
            <a:pPr algn="just">
              <a:buFont typeface="+mj-lt"/>
              <a:buAutoNum type="arabicPeriod"/>
            </a:pPr>
            <a:r>
              <a:rPr lang="en-US" b="0" i="0" dirty="0">
                <a:solidFill>
                  <a:srgbClr val="000000"/>
                </a:solidFill>
                <a:effectLst/>
                <a:latin typeface="inter-regular"/>
              </a:rPr>
              <a:t>margin: 50px 100px 150px 200px;</a:t>
            </a:r>
          </a:p>
          <a:p>
            <a:pPr algn="just">
              <a:buFont typeface="+mj-lt"/>
              <a:buAutoNum type="arabicPeriod"/>
            </a:pPr>
            <a:r>
              <a:rPr lang="en-US" b="0" i="0" dirty="0">
                <a:solidFill>
                  <a:srgbClr val="000000"/>
                </a:solidFill>
                <a:effectLst/>
                <a:latin typeface="inter-regular"/>
              </a:rPr>
              <a:t>margin: 50px 100px 150px;</a:t>
            </a:r>
          </a:p>
          <a:p>
            <a:pPr algn="just">
              <a:buFont typeface="+mj-lt"/>
              <a:buAutoNum type="arabicPeriod"/>
            </a:pPr>
            <a:r>
              <a:rPr lang="en-US" b="0" i="0" dirty="0">
                <a:solidFill>
                  <a:srgbClr val="000000"/>
                </a:solidFill>
                <a:effectLst/>
                <a:latin typeface="inter-regular"/>
              </a:rPr>
              <a:t>margin: 50px 100px;</a:t>
            </a:r>
          </a:p>
          <a:p>
            <a:pPr algn="just">
              <a:buFont typeface="+mj-lt"/>
              <a:buAutoNum type="arabicPeriod"/>
            </a:pPr>
            <a:r>
              <a:rPr lang="en-US" b="0" i="0" dirty="0">
                <a:solidFill>
                  <a:srgbClr val="000000"/>
                </a:solidFill>
                <a:effectLst/>
                <a:latin typeface="inter-regular"/>
              </a:rPr>
              <a:t>margin 50px;</a:t>
            </a:r>
          </a:p>
          <a:p>
            <a:endParaRPr lang="en-IN" dirty="0"/>
          </a:p>
        </p:txBody>
      </p:sp>
    </p:spTree>
    <p:extLst>
      <p:ext uri="{BB962C8B-B14F-4D97-AF65-F5344CB8AC3E}">
        <p14:creationId xmlns:p14="http://schemas.microsoft.com/office/powerpoint/2010/main" val="1408868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7EFF-B41B-4AD1-7147-BA74C787061A}"/>
              </a:ext>
            </a:extLst>
          </p:cNvPr>
          <p:cNvSpPr>
            <a:spLocks noGrp="1"/>
          </p:cNvSpPr>
          <p:nvPr>
            <p:ph type="title"/>
          </p:nvPr>
        </p:nvSpPr>
        <p:spPr/>
        <p:txBody>
          <a:bodyPr/>
          <a:lstStyle/>
          <a:p>
            <a:r>
              <a:rPr lang="en-IN" dirty="0" err="1"/>
              <a:t>Css</a:t>
            </a:r>
            <a:r>
              <a:rPr lang="en-IN" dirty="0"/>
              <a:t> margin :50px 100px150px 200px</a:t>
            </a:r>
          </a:p>
        </p:txBody>
      </p:sp>
      <p:sp>
        <p:nvSpPr>
          <p:cNvPr id="3" name="Content Placeholder 2">
            <a:extLst>
              <a:ext uri="{FF2B5EF4-FFF2-40B4-BE49-F238E27FC236}">
                <a16:creationId xmlns:a16="http://schemas.microsoft.com/office/drawing/2014/main" id="{7BB480A6-DEE4-BC3F-2F22-08208C115A56}"/>
              </a:ext>
            </a:extLst>
          </p:cNvPr>
          <p:cNvSpPr>
            <a:spLocks noGrp="1"/>
          </p:cNvSpPr>
          <p:nvPr>
            <p:ph idx="1"/>
          </p:nvPr>
        </p:nvSpPr>
        <p:spPr/>
        <p:txBody>
          <a:bodyPr/>
          <a:lstStyle/>
          <a:p>
            <a:pPr algn="just"/>
            <a:r>
              <a:rPr lang="en-US" sz="1800" b="1" i="0" dirty="0">
                <a:solidFill>
                  <a:srgbClr val="333333"/>
                </a:solidFill>
                <a:effectLst/>
                <a:latin typeface="inter-bold"/>
              </a:rPr>
              <a:t>top</a:t>
            </a:r>
            <a:r>
              <a:rPr lang="en-US" sz="1800" b="0" i="0" dirty="0">
                <a:solidFill>
                  <a:srgbClr val="333333"/>
                </a:solidFill>
                <a:effectLst/>
                <a:latin typeface="inter-regular"/>
              </a:rPr>
              <a:t> margin value is 50px</a:t>
            </a:r>
          </a:p>
          <a:p>
            <a:pPr algn="just"/>
            <a:r>
              <a:rPr lang="en-US" sz="1800" b="1" i="0" dirty="0">
                <a:solidFill>
                  <a:srgbClr val="333333"/>
                </a:solidFill>
                <a:effectLst/>
                <a:latin typeface="inter-bold"/>
              </a:rPr>
              <a:t>right</a:t>
            </a:r>
            <a:r>
              <a:rPr lang="en-US" sz="1800" b="0" i="0" dirty="0">
                <a:solidFill>
                  <a:srgbClr val="333333"/>
                </a:solidFill>
                <a:effectLst/>
                <a:latin typeface="inter-regular"/>
              </a:rPr>
              <a:t> margin value is 100px</a:t>
            </a:r>
          </a:p>
          <a:p>
            <a:pPr algn="just"/>
            <a:r>
              <a:rPr lang="en-US" sz="1800" b="1" i="0" dirty="0">
                <a:solidFill>
                  <a:srgbClr val="333333"/>
                </a:solidFill>
                <a:effectLst/>
                <a:latin typeface="inter-bold"/>
              </a:rPr>
              <a:t>bottom</a:t>
            </a:r>
            <a:r>
              <a:rPr lang="en-US" sz="1800" b="0" i="0" dirty="0">
                <a:solidFill>
                  <a:srgbClr val="333333"/>
                </a:solidFill>
                <a:effectLst/>
                <a:latin typeface="inter-regular"/>
              </a:rPr>
              <a:t> margin value is 150px</a:t>
            </a:r>
          </a:p>
          <a:p>
            <a:pPr algn="just"/>
            <a:r>
              <a:rPr lang="en-US" sz="1800" b="1" i="0" dirty="0">
                <a:solidFill>
                  <a:srgbClr val="333333"/>
                </a:solidFill>
                <a:effectLst/>
                <a:latin typeface="inter-bold"/>
              </a:rPr>
              <a:t>left</a:t>
            </a:r>
            <a:r>
              <a:rPr lang="en-US" sz="1800" b="0" i="0" dirty="0">
                <a:solidFill>
                  <a:srgbClr val="333333"/>
                </a:solidFill>
                <a:effectLst/>
                <a:latin typeface="inter-regular"/>
              </a:rPr>
              <a:t> margin value is 200px</a:t>
            </a:r>
          </a:p>
          <a:p>
            <a:endParaRPr lang="en-IN" dirty="0"/>
          </a:p>
        </p:txBody>
      </p:sp>
      <p:pic>
        <p:nvPicPr>
          <p:cNvPr id="5" name="Picture 4">
            <a:extLst>
              <a:ext uri="{FF2B5EF4-FFF2-40B4-BE49-F238E27FC236}">
                <a16:creationId xmlns:a16="http://schemas.microsoft.com/office/drawing/2014/main" id="{60ABBB65-59FB-EBB0-D7AB-40B1C3DF8BA7}"/>
              </a:ext>
            </a:extLst>
          </p:cNvPr>
          <p:cNvPicPr>
            <a:picLocks noChangeAspect="1"/>
          </p:cNvPicPr>
          <p:nvPr/>
        </p:nvPicPr>
        <p:blipFill>
          <a:blip r:embed="rId2"/>
          <a:stretch>
            <a:fillRect/>
          </a:stretch>
        </p:blipFill>
        <p:spPr>
          <a:xfrm>
            <a:off x="4932680" y="1912112"/>
            <a:ext cx="5811520" cy="4224528"/>
          </a:xfrm>
          <a:prstGeom prst="rect">
            <a:avLst/>
          </a:prstGeom>
        </p:spPr>
      </p:pic>
    </p:spTree>
    <p:extLst>
      <p:ext uri="{BB962C8B-B14F-4D97-AF65-F5344CB8AC3E}">
        <p14:creationId xmlns:p14="http://schemas.microsoft.com/office/powerpoint/2010/main" val="2128493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C7BC-237A-894E-BB46-38EF64AE6391}"/>
              </a:ext>
            </a:extLst>
          </p:cNvPr>
          <p:cNvSpPr>
            <a:spLocks noGrp="1"/>
          </p:cNvSpPr>
          <p:nvPr>
            <p:ph type="title"/>
          </p:nvPr>
        </p:nvSpPr>
        <p:spPr/>
        <p:txBody>
          <a:bodyPr/>
          <a:lstStyle/>
          <a:p>
            <a:r>
              <a:rPr lang="en-IN" dirty="0" err="1"/>
              <a:t>Css</a:t>
            </a:r>
            <a:r>
              <a:rPr lang="en-IN" dirty="0"/>
              <a:t> margin 50px</a:t>
            </a:r>
          </a:p>
        </p:txBody>
      </p:sp>
      <p:sp>
        <p:nvSpPr>
          <p:cNvPr id="3" name="Content Placeholder 2">
            <a:extLst>
              <a:ext uri="{FF2B5EF4-FFF2-40B4-BE49-F238E27FC236}">
                <a16:creationId xmlns:a16="http://schemas.microsoft.com/office/drawing/2014/main" id="{993F54A9-E688-BF8E-F125-DC2020A522AF}"/>
              </a:ext>
            </a:extLst>
          </p:cNvPr>
          <p:cNvSpPr>
            <a:spLocks noGrp="1"/>
          </p:cNvSpPr>
          <p:nvPr>
            <p:ph idx="1"/>
          </p:nvPr>
        </p:nvSpPr>
        <p:spPr/>
        <p:txBody>
          <a:bodyPr/>
          <a:lstStyle/>
          <a:p>
            <a:pPr algn="just"/>
            <a:r>
              <a:rPr lang="en-US" b="0" i="0" dirty="0">
                <a:solidFill>
                  <a:srgbClr val="333333"/>
                </a:solidFill>
                <a:effectLst/>
                <a:latin typeface="inter-regular"/>
              </a:rPr>
              <a:t>It identifies that:</a:t>
            </a:r>
          </a:p>
          <a:p>
            <a:pPr algn="just"/>
            <a:r>
              <a:rPr lang="en-US" b="1" i="0" dirty="0">
                <a:solidFill>
                  <a:srgbClr val="333333"/>
                </a:solidFill>
                <a:effectLst/>
                <a:latin typeface="inter-bold"/>
              </a:rPr>
              <a:t>top right bottom and left</a:t>
            </a:r>
            <a:r>
              <a:rPr lang="en-US" b="0" i="0" dirty="0">
                <a:solidFill>
                  <a:srgbClr val="333333"/>
                </a:solidFill>
                <a:effectLst/>
                <a:latin typeface="inter-regular"/>
              </a:rPr>
              <a:t> margin values are 50px</a:t>
            </a:r>
          </a:p>
          <a:p>
            <a:endParaRPr lang="en-IN" dirty="0"/>
          </a:p>
        </p:txBody>
      </p:sp>
      <p:pic>
        <p:nvPicPr>
          <p:cNvPr id="5" name="Picture 4">
            <a:extLst>
              <a:ext uri="{FF2B5EF4-FFF2-40B4-BE49-F238E27FC236}">
                <a16:creationId xmlns:a16="http://schemas.microsoft.com/office/drawing/2014/main" id="{316ABB71-E4BC-3DA1-D7A3-9F06AE623CF4}"/>
              </a:ext>
            </a:extLst>
          </p:cNvPr>
          <p:cNvPicPr>
            <a:picLocks noChangeAspect="1"/>
          </p:cNvPicPr>
          <p:nvPr/>
        </p:nvPicPr>
        <p:blipFill>
          <a:blip r:embed="rId2"/>
          <a:stretch>
            <a:fillRect/>
          </a:stretch>
        </p:blipFill>
        <p:spPr>
          <a:xfrm>
            <a:off x="1838961" y="3316509"/>
            <a:ext cx="7081520" cy="2860771"/>
          </a:xfrm>
          <a:prstGeom prst="rect">
            <a:avLst/>
          </a:prstGeom>
        </p:spPr>
      </p:pic>
    </p:spTree>
    <p:extLst>
      <p:ext uri="{BB962C8B-B14F-4D97-AF65-F5344CB8AC3E}">
        <p14:creationId xmlns:p14="http://schemas.microsoft.com/office/powerpoint/2010/main" val="2706492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6497-2012-CB14-E82C-5CAA8445F264}"/>
              </a:ext>
            </a:extLst>
          </p:cNvPr>
          <p:cNvSpPr>
            <a:spLocks noGrp="1"/>
          </p:cNvSpPr>
          <p:nvPr>
            <p:ph type="title"/>
          </p:nvPr>
        </p:nvSpPr>
        <p:spPr/>
        <p:txBody>
          <a:bodyPr/>
          <a:lstStyle/>
          <a:p>
            <a:r>
              <a:rPr lang="en-IN" dirty="0" err="1"/>
              <a:t>Css</a:t>
            </a:r>
            <a:r>
              <a:rPr lang="en-IN" dirty="0"/>
              <a:t> opacity</a:t>
            </a:r>
          </a:p>
        </p:txBody>
      </p:sp>
      <p:sp>
        <p:nvSpPr>
          <p:cNvPr id="3" name="Content Placeholder 2">
            <a:extLst>
              <a:ext uri="{FF2B5EF4-FFF2-40B4-BE49-F238E27FC236}">
                <a16:creationId xmlns:a16="http://schemas.microsoft.com/office/drawing/2014/main" id="{ABA0EA68-E1F2-2814-553D-0E8F604B253B}"/>
              </a:ext>
            </a:extLst>
          </p:cNvPr>
          <p:cNvSpPr>
            <a:spLocks noGrp="1"/>
          </p:cNvSpPr>
          <p:nvPr>
            <p:ph idx="1"/>
          </p:nvPr>
        </p:nvSpPr>
        <p:spPr/>
        <p:txBody>
          <a:bodyPr/>
          <a:lstStyle/>
          <a:p>
            <a:pPr algn="just"/>
            <a:r>
              <a:rPr lang="en-US" sz="1800" b="0" i="0" dirty="0">
                <a:solidFill>
                  <a:srgbClr val="333333"/>
                </a:solidFill>
                <a:effectLst/>
                <a:latin typeface="inter-regular"/>
              </a:rPr>
              <a:t>The CSS opacity property is used to specify the transparency of an element. In simple word, you can say that it specifies the clarity of the image.</a:t>
            </a:r>
          </a:p>
          <a:p>
            <a:pPr algn="just"/>
            <a:r>
              <a:rPr lang="en-US" sz="1800" b="0" i="0" dirty="0">
                <a:solidFill>
                  <a:srgbClr val="333333"/>
                </a:solidFill>
                <a:effectLst/>
                <a:latin typeface="inter-regular"/>
              </a:rPr>
              <a:t>In technical terms, Opacity is defined as degree in which light is allowed to travel through an object.</a:t>
            </a:r>
          </a:p>
          <a:p>
            <a:pPr algn="just"/>
            <a:endParaRPr lang="en-US" sz="1800" b="0" i="0" dirty="0">
              <a:solidFill>
                <a:srgbClr val="610B38"/>
              </a:solidFill>
              <a:effectLst/>
              <a:latin typeface="erdana"/>
            </a:endParaRPr>
          </a:p>
          <a:p>
            <a:pPr algn="just"/>
            <a:r>
              <a:rPr lang="en-US" sz="1800" b="0" i="0" dirty="0">
                <a:solidFill>
                  <a:srgbClr val="610B38"/>
                </a:solidFill>
                <a:effectLst/>
                <a:latin typeface="erdana"/>
              </a:rPr>
              <a:t>How to apply CSS opacity setting</a:t>
            </a:r>
          </a:p>
          <a:p>
            <a:pPr algn="just"/>
            <a:r>
              <a:rPr lang="en-US" sz="1800" b="0" i="0" dirty="0">
                <a:solidFill>
                  <a:srgbClr val="333333"/>
                </a:solidFill>
                <a:effectLst/>
                <a:latin typeface="inter-regular"/>
              </a:rPr>
              <a:t>Opacity setting is applied uniformly across the entire object and the opacity value is defined in term of digital value less than 1. The lesser opacity value displays the greater opacity. Opacity is not inherited.</a:t>
            </a:r>
          </a:p>
          <a:p>
            <a:pPr algn="just"/>
            <a:r>
              <a:rPr lang="en-US" sz="1800" b="0" i="0" dirty="0">
                <a:solidFill>
                  <a:srgbClr val="610B4B"/>
                </a:solidFill>
                <a:effectLst/>
                <a:latin typeface="erdana"/>
              </a:rPr>
              <a:t>CSS Opacity Example: transparent image</a:t>
            </a:r>
          </a:p>
          <a:p>
            <a:pPr algn="just"/>
            <a:r>
              <a:rPr lang="en-US" sz="1800" b="0" i="0" dirty="0">
                <a:solidFill>
                  <a:srgbClr val="333333"/>
                </a:solidFill>
                <a:effectLst/>
                <a:latin typeface="inter-regular"/>
              </a:rPr>
              <a:t>Let's see a simple </a:t>
            </a:r>
            <a:r>
              <a:rPr lang="en-US" sz="1800" b="0" i="0" u="none" strike="noStrike" dirty="0">
                <a:solidFill>
                  <a:srgbClr val="008000"/>
                </a:solidFill>
                <a:effectLst/>
                <a:latin typeface="inter-regular"/>
                <a:hlinkClick r:id="rId2"/>
              </a:rPr>
              <a:t>CSS</a:t>
            </a:r>
            <a:r>
              <a:rPr lang="en-US" sz="1800" b="0" i="0" dirty="0">
                <a:solidFill>
                  <a:srgbClr val="333333"/>
                </a:solidFill>
                <a:effectLst/>
                <a:latin typeface="inter-regular"/>
              </a:rPr>
              <a:t> opacity example of image transparency.</a:t>
            </a:r>
          </a:p>
          <a:p>
            <a:endParaRPr lang="en-IN" dirty="0"/>
          </a:p>
        </p:txBody>
      </p:sp>
    </p:spTree>
    <p:extLst>
      <p:ext uri="{BB962C8B-B14F-4D97-AF65-F5344CB8AC3E}">
        <p14:creationId xmlns:p14="http://schemas.microsoft.com/office/powerpoint/2010/main" val="11094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D269-4EB8-42AD-4DD8-4EEBD5486C50}"/>
              </a:ext>
            </a:extLst>
          </p:cNvPr>
          <p:cNvSpPr>
            <a:spLocks noGrp="1"/>
          </p:cNvSpPr>
          <p:nvPr>
            <p:ph type="title"/>
          </p:nvPr>
        </p:nvSpPr>
        <p:spPr/>
        <p:txBody>
          <a:bodyPr/>
          <a:lstStyle/>
          <a:p>
            <a:r>
              <a:rPr lang="en-US" dirty="0"/>
              <a:t>Why use </a:t>
            </a:r>
            <a:r>
              <a:rPr lang="en-US" dirty="0" err="1"/>
              <a:t>css</a:t>
            </a:r>
            <a:endParaRPr lang="en-IN" dirty="0"/>
          </a:p>
        </p:txBody>
      </p:sp>
      <p:sp>
        <p:nvSpPr>
          <p:cNvPr id="3" name="Content Placeholder 2">
            <a:extLst>
              <a:ext uri="{FF2B5EF4-FFF2-40B4-BE49-F238E27FC236}">
                <a16:creationId xmlns:a16="http://schemas.microsoft.com/office/drawing/2014/main" id="{84B65E34-6717-9CF9-B37B-0EF52EA8D0D3}"/>
              </a:ext>
            </a:extLst>
          </p:cNvPr>
          <p:cNvSpPr>
            <a:spLocks noGrp="1"/>
          </p:cNvSpPr>
          <p:nvPr>
            <p:ph idx="1"/>
          </p:nvPr>
        </p:nvSpPr>
        <p:spPr/>
        <p:txBody>
          <a:bodyPr>
            <a:normAutofit/>
          </a:bodyPr>
          <a:lstStyle/>
          <a:p>
            <a:pPr algn="just"/>
            <a:r>
              <a:rPr lang="en-US" sz="1900" b="0" i="0" dirty="0">
                <a:solidFill>
                  <a:srgbClr val="610B4B"/>
                </a:solidFill>
                <a:effectLst/>
                <a:latin typeface="erdana"/>
              </a:rPr>
              <a:t>Solves a big problem</a:t>
            </a:r>
          </a:p>
          <a:p>
            <a:pPr algn="just"/>
            <a:r>
              <a:rPr lang="en-US" sz="1900" b="0" i="0" dirty="0">
                <a:solidFill>
                  <a:srgbClr val="333333"/>
                </a:solidFill>
                <a:effectLst/>
                <a:latin typeface="inter-regular"/>
              </a:rPr>
              <a:t>Before CSS, tags like font, color, background style, element alignments, border and size had to be repeated on every web page. This was a very long process. For example: If you are developing a large website where fonts and color information are added on every single page, it will be become a long and expensive process. CSS was created to solve this problem. It was a W3C recommendation.</a:t>
            </a:r>
          </a:p>
          <a:p>
            <a:pPr algn="just"/>
            <a:r>
              <a:rPr lang="en-US" sz="1900" b="0" i="0" dirty="0">
                <a:solidFill>
                  <a:srgbClr val="610B4B"/>
                </a:solidFill>
                <a:effectLst/>
                <a:latin typeface="erdana"/>
              </a:rPr>
              <a:t> Saves a lot of time</a:t>
            </a:r>
          </a:p>
          <a:p>
            <a:pPr algn="just"/>
            <a:r>
              <a:rPr lang="en-US" sz="1900" b="0" i="0" dirty="0">
                <a:solidFill>
                  <a:srgbClr val="333333"/>
                </a:solidFill>
                <a:effectLst/>
                <a:latin typeface="inter-regular"/>
              </a:rPr>
              <a:t>CSS style definitions are saved in external CSS files so it is possible to change the entire website by changing just one file.</a:t>
            </a:r>
          </a:p>
          <a:p>
            <a:pPr algn="just"/>
            <a:r>
              <a:rPr lang="en-US" sz="1900" b="0" i="0" dirty="0">
                <a:solidFill>
                  <a:srgbClr val="610B4B"/>
                </a:solidFill>
                <a:effectLst/>
                <a:latin typeface="erdana"/>
              </a:rPr>
              <a:t>3) Provide more attributes</a:t>
            </a:r>
          </a:p>
          <a:p>
            <a:pPr algn="just"/>
            <a:r>
              <a:rPr lang="en-US" sz="1900" b="0" i="0" dirty="0">
                <a:solidFill>
                  <a:srgbClr val="333333"/>
                </a:solidFill>
                <a:effectLst/>
                <a:latin typeface="inter-regular"/>
              </a:rPr>
              <a:t>CSS provides more detailed attributes than plain HTML to define the look and feel of the website.</a:t>
            </a:r>
          </a:p>
          <a:p>
            <a:endParaRPr lang="en-IN" dirty="0"/>
          </a:p>
        </p:txBody>
      </p:sp>
    </p:spTree>
    <p:extLst>
      <p:ext uri="{BB962C8B-B14F-4D97-AF65-F5344CB8AC3E}">
        <p14:creationId xmlns:p14="http://schemas.microsoft.com/office/powerpoint/2010/main" val="1004428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C3F0-A60B-3FEB-AD9F-5FFC4151194E}"/>
              </a:ext>
            </a:extLst>
          </p:cNvPr>
          <p:cNvSpPr>
            <a:spLocks noGrp="1"/>
          </p:cNvSpPr>
          <p:nvPr>
            <p:ph type="title"/>
          </p:nvPr>
        </p:nvSpPr>
        <p:spPr/>
        <p:txBody>
          <a:bodyPr/>
          <a:lstStyle/>
          <a:p>
            <a:r>
              <a:rPr lang="en-IN" dirty="0" err="1"/>
              <a:t>Css</a:t>
            </a:r>
            <a:r>
              <a:rPr lang="en-IN" dirty="0"/>
              <a:t> opacity</a:t>
            </a:r>
          </a:p>
        </p:txBody>
      </p:sp>
      <p:pic>
        <p:nvPicPr>
          <p:cNvPr id="5" name="Content Placeholder 4">
            <a:extLst>
              <a:ext uri="{FF2B5EF4-FFF2-40B4-BE49-F238E27FC236}">
                <a16:creationId xmlns:a16="http://schemas.microsoft.com/office/drawing/2014/main" id="{797F25D3-9894-5692-76CD-94DDAD6B826A}"/>
              </a:ext>
            </a:extLst>
          </p:cNvPr>
          <p:cNvPicPr>
            <a:picLocks noGrp="1" noChangeAspect="1"/>
          </p:cNvPicPr>
          <p:nvPr>
            <p:ph idx="1"/>
          </p:nvPr>
        </p:nvPicPr>
        <p:blipFill>
          <a:blip r:embed="rId2"/>
          <a:stretch>
            <a:fillRect/>
          </a:stretch>
        </p:blipFill>
        <p:spPr>
          <a:xfrm>
            <a:off x="1193870" y="1796508"/>
            <a:ext cx="4373810" cy="4510820"/>
          </a:xfrm>
        </p:spPr>
      </p:pic>
      <p:pic>
        <p:nvPicPr>
          <p:cNvPr id="7" name="Picture 6">
            <a:extLst>
              <a:ext uri="{FF2B5EF4-FFF2-40B4-BE49-F238E27FC236}">
                <a16:creationId xmlns:a16="http://schemas.microsoft.com/office/drawing/2014/main" id="{C4192ED1-78B8-B6CA-0762-7297EB26696A}"/>
              </a:ext>
            </a:extLst>
          </p:cNvPr>
          <p:cNvPicPr>
            <a:picLocks noChangeAspect="1"/>
          </p:cNvPicPr>
          <p:nvPr/>
        </p:nvPicPr>
        <p:blipFill>
          <a:blip r:embed="rId3"/>
          <a:stretch>
            <a:fillRect/>
          </a:stretch>
        </p:blipFill>
        <p:spPr>
          <a:xfrm>
            <a:off x="6236254" y="1740628"/>
            <a:ext cx="4761875" cy="4427697"/>
          </a:xfrm>
          <a:prstGeom prst="rect">
            <a:avLst/>
          </a:prstGeom>
        </p:spPr>
      </p:pic>
    </p:spTree>
    <p:extLst>
      <p:ext uri="{BB962C8B-B14F-4D97-AF65-F5344CB8AC3E}">
        <p14:creationId xmlns:p14="http://schemas.microsoft.com/office/powerpoint/2010/main" val="2264390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0064-AD32-1AF4-F7D4-5BA0A120CDCE}"/>
              </a:ext>
            </a:extLst>
          </p:cNvPr>
          <p:cNvSpPr>
            <a:spLocks noGrp="1"/>
          </p:cNvSpPr>
          <p:nvPr>
            <p:ph type="title"/>
          </p:nvPr>
        </p:nvSpPr>
        <p:spPr/>
        <p:txBody>
          <a:bodyPr/>
          <a:lstStyle/>
          <a:p>
            <a:r>
              <a:rPr lang="en-IN" dirty="0" err="1"/>
              <a:t>Css</a:t>
            </a:r>
            <a:r>
              <a:rPr lang="en-IN" dirty="0"/>
              <a:t> filter</a:t>
            </a:r>
          </a:p>
        </p:txBody>
      </p:sp>
      <p:sp>
        <p:nvSpPr>
          <p:cNvPr id="3" name="Content Placeholder 2">
            <a:extLst>
              <a:ext uri="{FF2B5EF4-FFF2-40B4-BE49-F238E27FC236}">
                <a16:creationId xmlns:a16="http://schemas.microsoft.com/office/drawing/2014/main" id="{717697D1-D7DD-4A4A-C152-DC7AE38EEC2A}"/>
              </a:ext>
            </a:extLst>
          </p:cNvPr>
          <p:cNvSpPr>
            <a:spLocks noGrp="1"/>
          </p:cNvSpPr>
          <p:nvPr>
            <p:ph idx="1"/>
          </p:nvPr>
        </p:nvSpPr>
        <p:spPr/>
        <p:txBody>
          <a:bodyPr/>
          <a:lstStyle/>
          <a:p>
            <a:pPr algn="just"/>
            <a:r>
              <a:rPr lang="en-US" b="0" i="0" dirty="0">
                <a:solidFill>
                  <a:srgbClr val="333333"/>
                </a:solidFill>
                <a:effectLst/>
                <a:latin typeface="inter-regular"/>
              </a:rPr>
              <a:t>CSS filters are used to set visual effects to text, images, and other aspects of a webpage. The CSS </a:t>
            </a:r>
            <a:r>
              <a:rPr lang="en-US" b="1" i="0" dirty="0">
                <a:solidFill>
                  <a:srgbClr val="333333"/>
                </a:solidFill>
                <a:effectLst/>
                <a:latin typeface="inter-bold"/>
              </a:rPr>
              <a:t>filter</a:t>
            </a:r>
            <a:r>
              <a:rPr lang="en-US" b="0" i="0" dirty="0">
                <a:solidFill>
                  <a:srgbClr val="333333"/>
                </a:solidFill>
                <a:effectLst/>
                <a:latin typeface="inter-regular"/>
              </a:rPr>
              <a:t> property allows us to access the effects such as color or blur, shifting on the rendering of an element before the element gets displayed.</a:t>
            </a:r>
          </a:p>
          <a:p>
            <a:pPr algn="just"/>
            <a:r>
              <a:rPr lang="en-US" b="0" i="0" dirty="0">
                <a:solidFill>
                  <a:srgbClr val="333333"/>
                </a:solidFill>
                <a:effectLst/>
                <a:latin typeface="inter-regular"/>
              </a:rPr>
              <a:t>The syntax of CSS filter property is given below.</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filter: none | invert() | drop-shadow() | brightness() | saturate() | blur() | hue-rotate() | contrast() | opacity() | grayscale() | sepia() | </a:t>
            </a:r>
            <a:r>
              <a:rPr lang="en-US" b="0" i="0" dirty="0" err="1">
                <a:solidFill>
                  <a:srgbClr val="000000"/>
                </a:solidFill>
                <a:effectLst/>
                <a:latin typeface="inter-regular"/>
              </a:rPr>
              <a:t>url</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40341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97A5-6466-79AA-34AC-D3A2B28943DD}"/>
              </a:ext>
            </a:extLst>
          </p:cNvPr>
          <p:cNvSpPr>
            <a:spLocks noGrp="1"/>
          </p:cNvSpPr>
          <p:nvPr>
            <p:ph type="title"/>
          </p:nvPr>
        </p:nvSpPr>
        <p:spPr/>
        <p:txBody>
          <a:bodyPr/>
          <a:lstStyle/>
          <a:p>
            <a:r>
              <a:rPr lang="en-IN" dirty="0"/>
              <a:t>Brightness()</a:t>
            </a:r>
          </a:p>
        </p:txBody>
      </p:sp>
      <p:sp>
        <p:nvSpPr>
          <p:cNvPr id="3" name="Content Placeholder 2">
            <a:extLst>
              <a:ext uri="{FF2B5EF4-FFF2-40B4-BE49-F238E27FC236}">
                <a16:creationId xmlns:a16="http://schemas.microsoft.com/office/drawing/2014/main" id="{D33F283C-D898-9E48-F689-DEDBC04F4ADE}"/>
              </a:ext>
            </a:extLst>
          </p:cNvPr>
          <p:cNvSpPr>
            <a:spLocks noGrp="1"/>
          </p:cNvSpPr>
          <p:nvPr>
            <p:ph idx="1"/>
          </p:nvPr>
        </p:nvSpPr>
        <p:spPr>
          <a:xfrm>
            <a:off x="1024128" y="2286000"/>
            <a:ext cx="9720073" cy="4572000"/>
          </a:xfrm>
        </p:spPr>
        <p:txBody>
          <a:bodyPr>
            <a:normAutofit/>
          </a:bodyPr>
          <a:lstStyle/>
          <a:p>
            <a:r>
              <a:rPr lang="en-US" sz="1600" b="0" i="0" dirty="0">
                <a:solidFill>
                  <a:srgbClr val="333333"/>
                </a:solidFill>
                <a:effectLst/>
                <a:latin typeface="inter-regular"/>
              </a:rPr>
              <a:t>As its name implies, it is used to set the brightness of an element. If the brightness is 0%, then it represents completely black, whereas 100% brightness represents the original one. It can also accept values above 100% that provide brighter results.</a:t>
            </a:r>
            <a:endParaRPr lang="en-IN" sz="1600" dirty="0"/>
          </a:p>
        </p:txBody>
      </p:sp>
      <p:pic>
        <p:nvPicPr>
          <p:cNvPr id="5" name="Picture 4">
            <a:extLst>
              <a:ext uri="{FF2B5EF4-FFF2-40B4-BE49-F238E27FC236}">
                <a16:creationId xmlns:a16="http://schemas.microsoft.com/office/drawing/2014/main" id="{0F66087D-43F8-A4F5-D61C-83D2D99AC67F}"/>
              </a:ext>
            </a:extLst>
          </p:cNvPr>
          <p:cNvPicPr>
            <a:picLocks noChangeAspect="1"/>
          </p:cNvPicPr>
          <p:nvPr/>
        </p:nvPicPr>
        <p:blipFill>
          <a:blip r:embed="rId2"/>
          <a:stretch>
            <a:fillRect/>
          </a:stretch>
        </p:blipFill>
        <p:spPr>
          <a:xfrm>
            <a:off x="1341120" y="3027680"/>
            <a:ext cx="8432800" cy="3432048"/>
          </a:xfrm>
          <a:prstGeom prst="rect">
            <a:avLst/>
          </a:prstGeom>
        </p:spPr>
      </p:pic>
    </p:spTree>
    <p:extLst>
      <p:ext uri="{BB962C8B-B14F-4D97-AF65-F5344CB8AC3E}">
        <p14:creationId xmlns:p14="http://schemas.microsoft.com/office/powerpoint/2010/main" val="4048928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D439-2889-F08B-1CE3-E822CEF49771}"/>
              </a:ext>
            </a:extLst>
          </p:cNvPr>
          <p:cNvSpPr>
            <a:spLocks noGrp="1"/>
          </p:cNvSpPr>
          <p:nvPr>
            <p:ph type="title"/>
          </p:nvPr>
        </p:nvSpPr>
        <p:spPr/>
        <p:txBody>
          <a:bodyPr/>
          <a:lstStyle/>
          <a:p>
            <a:r>
              <a:rPr lang="en-IN" dirty="0"/>
              <a:t>blur</a:t>
            </a:r>
          </a:p>
        </p:txBody>
      </p:sp>
      <p:sp>
        <p:nvSpPr>
          <p:cNvPr id="3" name="Content Placeholder 2">
            <a:extLst>
              <a:ext uri="{FF2B5EF4-FFF2-40B4-BE49-F238E27FC236}">
                <a16:creationId xmlns:a16="http://schemas.microsoft.com/office/drawing/2014/main" id="{EAD79F25-22BB-C4D6-DF2F-848A882154FD}"/>
              </a:ext>
            </a:extLst>
          </p:cNvPr>
          <p:cNvSpPr>
            <a:spLocks noGrp="1"/>
          </p:cNvSpPr>
          <p:nvPr>
            <p:ph idx="1"/>
          </p:nvPr>
        </p:nvSpPr>
        <p:spPr/>
        <p:txBody>
          <a:bodyPr>
            <a:normAutofit/>
          </a:bodyPr>
          <a:lstStyle/>
          <a:p>
            <a:r>
              <a:rPr lang="en-US" sz="1600" b="0" i="0" dirty="0">
                <a:solidFill>
                  <a:srgbClr val="333333"/>
                </a:solidFill>
                <a:effectLst/>
                <a:latin typeface="inter-regular"/>
              </a:rPr>
              <a:t>It is used to apply the blur effect to the element. If the blur value is not specified, then the value 0 is used as a default value. The parameter in blur() property does not accept the percentage values. A larger value of it creates more blur.</a:t>
            </a:r>
            <a:endParaRPr lang="en-IN" sz="1600" dirty="0"/>
          </a:p>
        </p:txBody>
      </p:sp>
      <p:pic>
        <p:nvPicPr>
          <p:cNvPr id="5" name="Picture 4">
            <a:extLst>
              <a:ext uri="{FF2B5EF4-FFF2-40B4-BE49-F238E27FC236}">
                <a16:creationId xmlns:a16="http://schemas.microsoft.com/office/drawing/2014/main" id="{3D5A291E-0506-5B9B-D4F2-C656EA31CE55}"/>
              </a:ext>
            </a:extLst>
          </p:cNvPr>
          <p:cNvPicPr>
            <a:picLocks noChangeAspect="1"/>
          </p:cNvPicPr>
          <p:nvPr/>
        </p:nvPicPr>
        <p:blipFill>
          <a:blip r:embed="rId2"/>
          <a:stretch>
            <a:fillRect/>
          </a:stretch>
        </p:blipFill>
        <p:spPr>
          <a:xfrm>
            <a:off x="2489200" y="2828189"/>
            <a:ext cx="7233919" cy="3924502"/>
          </a:xfrm>
          <a:prstGeom prst="rect">
            <a:avLst/>
          </a:prstGeom>
        </p:spPr>
      </p:pic>
    </p:spTree>
    <p:extLst>
      <p:ext uri="{BB962C8B-B14F-4D97-AF65-F5344CB8AC3E}">
        <p14:creationId xmlns:p14="http://schemas.microsoft.com/office/powerpoint/2010/main" val="2269407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2098-881B-92CB-DC48-E08FE0F644AD}"/>
              </a:ext>
            </a:extLst>
          </p:cNvPr>
          <p:cNvSpPr>
            <a:spLocks noGrp="1"/>
          </p:cNvSpPr>
          <p:nvPr>
            <p:ph type="title"/>
          </p:nvPr>
        </p:nvSpPr>
        <p:spPr/>
        <p:txBody>
          <a:bodyPr/>
          <a:lstStyle/>
          <a:p>
            <a:r>
              <a:rPr lang="en-IN" dirty="0"/>
              <a:t>invert</a:t>
            </a:r>
          </a:p>
        </p:txBody>
      </p:sp>
      <p:sp>
        <p:nvSpPr>
          <p:cNvPr id="3" name="Content Placeholder 2">
            <a:extLst>
              <a:ext uri="{FF2B5EF4-FFF2-40B4-BE49-F238E27FC236}">
                <a16:creationId xmlns:a16="http://schemas.microsoft.com/office/drawing/2014/main" id="{7A616CEA-61B0-EBE2-1E39-7FAA72C967AA}"/>
              </a:ext>
            </a:extLst>
          </p:cNvPr>
          <p:cNvSpPr>
            <a:spLocks noGrp="1"/>
          </p:cNvSpPr>
          <p:nvPr>
            <p:ph idx="1"/>
          </p:nvPr>
        </p:nvSpPr>
        <p:spPr/>
        <p:txBody>
          <a:bodyPr>
            <a:normAutofit/>
          </a:bodyPr>
          <a:lstStyle/>
          <a:p>
            <a:r>
              <a:rPr lang="en-US" sz="1600" b="0" i="0" dirty="0">
                <a:solidFill>
                  <a:srgbClr val="333333"/>
                </a:solidFill>
                <a:effectLst/>
                <a:latin typeface="inter-regular"/>
              </a:rPr>
              <a:t>It is used to invert the samples in the input image. Its 100% value represents completely inverted, and 0% values leave the unchanged input. Negative values are not allowed in it.</a:t>
            </a:r>
            <a:endParaRPr lang="en-IN" sz="1600" dirty="0"/>
          </a:p>
        </p:txBody>
      </p:sp>
      <p:pic>
        <p:nvPicPr>
          <p:cNvPr id="5" name="Picture 4">
            <a:extLst>
              <a:ext uri="{FF2B5EF4-FFF2-40B4-BE49-F238E27FC236}">
                <a16:creationId xmlns:a16="http://schemas.microsoft.com/office/drawing/2014/main" id="{C4D0215E-8658-8624-B2FD-B7BD27A4E8BC}"/>
              </a:ext>
            </a:extLst>
          </p:cNvPr>
          <p:cNvPicPr>
            <a:picLocks noChangeAspect="1"/>
          </p:cNvPicPr>
          <p:nvPr/>
        </p:nvPicPr>
        <p:blipFill>
          <a:blip r:embed="rId2"/>
          <a:stretch>
            <a:fillRect/>
          </a:stretch>
        </p:blipFill>
        <p:spPr>
          <a:xfrm>
            <a:off x="1645921" y="2783105"/>
            <a:ext cx="6624319" cy="3892750"/>
          </a:xfrm>
          <a:prstGeom prst="rect">
            <a:avLst/>
          </a:prstGeom>
        </p:spPr>
      </p:pic>
    </p:spTree>
    <p:extLst>
      <p:ext uri="{BB962C8B-B14F-4D97-AF65-F5344CB8AC3E}">
        <p14:creationId xmlns:p14="http://schemas.microsoft.com/office/powerpoint/2010/main" val="424737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8FAF-CA56-6A53-0BD8-209F60F2073A}"/>
              </a:ext>
            </a:extLst>
          </p:cNvPr>
          <p:cNvSpPr>
            <a:spLocks noGrp="1"/>
          </p:cNvSpPr>
          <p:nvPr>
            <p:ph type="title"/>
          </p:nvPr>
        </p:nvSpPr>
        <p:spPr/>
        <p:txBody>
          <a:bodyPr/>
          <a:lstStyle/>
          <a:p>
            <a:r>
              <a:rPr lang="en-IN" dirty="0"/>
              <a:t>saturate</a:t>
            </a:r>
          </a:p>
        </p:txBody>
      </p:sp>
      <p:sp>
        <p:nvSpPr>
          <p:cNvPr id="3" name="Content Placeholder 2">
            <a:extLst>
              <a:ext uri="{FF2B5EF4-FFF2-40B4-BE49-F238E27FC236}">
                <a16:creationId xmlns:a16="http://schemas.microsoft.com/office/drawing/2014/main" id="{A888A31F-33A3-1069-FD54-61B31643FFD7}"/>
              </a:ext>
            </a:extLst>
          </p:cNvPr>
          <p:cNvSpPr>
            <a:spLocks noGrp="1"/>
          </p:cNvSpPr>
          <p:nvPr>
            <p:ph idx="1"/>
          </p:nvPr>
        </p:nvSpPr>
        <p:spPr/>
        <p:txBody>
          <a:bodyPr>
            <a:normAutofit/>
          </a:bodyPr>
          <a:lstStyle/>
          <a:p>
            <a:r>
              <a:rPr lang="en-US" sz="1600" b="0" i="0" dirty="0">
                <a:solidFill>
                  <a:srgbClr val="333333"/>
                </a:solidFill>
                <a:effectLst/>
                <a:latin typeface="inter-regular"/>
              </a:rPr>
              <a:t>It sets the saturation of an element. The 0% saturation represents the completely unsaturated element, whereas the 100% saturation represents the original one. The values greater than 100% are allowed that provides super-saturated results. We cannot use negative values with this property.</a:t>
            </a:r>
            <a:endParaRPr lang="en-IN" sz="1600" dirty="0"/>
          </a:p>
        </p:txBody>
      </p:sp>
      <p:pic>
        <p:nvPicPr>
          <p:cNvPr id="5" name="Picture 4">
            <a:extLst>
              <a:ext uri="{FF2B5EF4-FFF2-40B4-BE49-F238E27FC236}">
                <a16:creationId xmlns:a16="http://schemas.microsoft.com/office/drawing/2014/main" id="{C36D0BA1-C77F-5F43-FA28-718D4039A373}"/>
              </a:ext>
            </a:extLst>
          </p:cNvPr>
          <p:cNvPicPr>
            <a:picLocks noChangeAspect="1"/>
          </p:cNvPicPr>
          <p:nvPr/>
        </p:nvPicPr>
        <p:blipFill>
          <a:blip r:embed="rId2"/>
          <a:stretch>
            <a:fillRect/>
          </a:stretch>
        </p:blipFill>
        <p:spPr>
          <a:xfrm>
            <a:off x="1838960" y="3085901"/>
            <a:ext cx="6746240" cy="3325059"/>
          </a:xfrm>
          <a:prstGeom prst="rect">
            <a:avLst/>
          </a:prstGeom>
        </p:spPr>
      </p:pic>
    </p:spTree>
    <p:extLst>
      <p:ext uri="{BB962C8B-B14F-4D97-AF65-F5344CB8AC3E}">
        <p14:creationId xmlns:p14="http://schemas.microsoft.com/office/powerpoint/2010/main" val="1055056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A16E-00FA-C63C-6D01-7DCEBC229729}"/>
              </a:ext>
            </a:extLst>
          </p:cNvPr>
          <p:cNvSpPr>
            <a:spLocks noGrp="1"/>
          </p:cNvSpPr>
          <p:nvPr>
            <p:ph type="title"/>
          </p:nvPr>
        </p:nvSpPr>
        <p:spPr/>
        <p:txBody>
          <a:bodyPr/>
          <a:lstStyle/>
          <a:p>
            <a:r>
              <a:rPr lang="en-IN" dirty="0"/>
              <a:t>Drop-shadow</a:t>
            </a:r>
          </a:p>
        </p:txBody>
      </p:sp>
      <p:sp>
        <p:nvSpPr>
          <p:cNvPr id="3" name="Content Placeholder 2">
            <a:extLst>
              <a:ext uri="{FF2B5EF4-FFF2-40B4-BE49-F238E27FC236}">
                <a16:creationId xmlns:a16="http://schemas.microsoft.com/office/drawing/2014/main" id="{D2B7B93B-F764-9931-568D-FC1BBE7C9388}"/>
              </a:ext>
            </a:extLst>
          </p:cNvPr>
          <p:cNvSpPr>
            <a:spLocks noGrp="1"/>
          </p:cNvSpPr>
          <p:nvPr>
            <p:ph idx="1"/>
          </p:nvPr>
        </p:nvSpPr>
        <p:spPr/>
        <p:txBody>
          <a:bodyPr>
            <a:normAutofit/>
          </a:bodyPr>
          <a:lstStyle/>
          <a:p>
            <a:r>
              <a:rPr lang="en-US" sz="1600" b="0" i="0" dirty="0">
                <a:solidFill>
                  <a:srgbClr val="333333"/>
                </a:solidFill>
                <a:effectLst/>
                <a:latin typeface="inter-regular"/>
              </a:rPr>
              <a:t>It applies the drop-shadow effect to the input image. The values it accepts are </a:t>
            </a:r>
            <a:r>
              <a:rPr lang="en-US" sz="1600" b="1" i="0" dirty="0">
                <a:solidFill>
                  <a:srgbClr val="333333"/>
                </a:solidFill>
                <a:effectLst/>
                <a:latin typeface="inter-bold"/>
              </a:rPr>
              <a:t>h-shadow, v-shadow, blur, spread, </a:t>
            </a:r>
            <a:r>
              <a:rPr lang="en-US" sz="1600" b="0" i="0" dirty="0">
                <a:solidFill>
                  <a:srgbClr val="333333"/>
                </a:solidFill>
                <a:effectLst/>
                <a:latin typeface="inter-regular"/>
              </a:rPr>
              <a:t>and </a:t>
            </a:r>
            <a:r>
              <a:rPr lang="en-US" sz="1600" b="1" i="0" dirty="0">
                <a:solidFill>
                  <a:srgbClr val="333333"/>
                </a:solidFill>
                <a:effectLst/>
                <a:latin typeface="inter-bold"/>
              </a:rPr>
              <a:t>color.</a:t>
            </a:r>
            <a:endParaRPr lang="en-IN" sz="1600" dirty="0"/>
          </a:p>
        </p:txBody>
      </p:sp>
      <p:pic>
        <p:nvPicPr>
          <p:cNvPr id="5" name="Picture 4">
            <a:extLst>
              <a:ext uri="{FF2B5EF4-FFF2-40B4-BE49-F238E27FC236}">
                <a16:creationId xmlns:a16="http://schemas.microsoft.com/office/drawing/2014/main" id="{B621346B-24BF-7DAB-F9E2-CB5DE0A212D2}"/>
              </a:ext>
            </a:extLst>
          </p:cNvPr>
          <p:cNvPicPr>
            <a:picLocks noChangeAspect="1"/>
          </p:cNvPicPr>
          <p:nvPr/>
        </p:nvPicPr>
        <p:blipFill>
          <a:blip r:embed="rId2"/>
          <a:stretch>
            <a:fillRect/>
          </a:stretch>
        </p:blipFill>
        <p:spPr>
          <a:xfrm>
            <a:off x="1930401" y="2850418"/>
            <a:ext cx="7843520" cy="3778444"/>
          </a:xfrm>
          <a:prstGeom prst="rect">
            <a:avLst/>
          </a:prstGeom>
        </p:spPr>
      </p:pic>
    </p:spTree>
    <p:extLst>
      <p:ext uri="{BB962C8B-B14F-4D97-AF65-F5344CB8AC3E}">
        <p14:creationId xmlns:p14="http://schemas.microsoft.com/office/powerpoint/2010/main" val="1820788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4EF1-B958-DDB7-661D-15B8BC967CFF}"/>
              </a:ext>
            </a:extLst>
          </p:cNvPr>
          <p:cNvSpPr>
            <a:spLocks noGrp="1"/>
          </p:cNvSpPr>
          <p:nvPr>
            <p:ph type="title"/>
          </p:nvPr>
        </p:nvSpPr>
        <p:spPr/>
        <p:txBody>
          <a:bodyPr/>
          <a:lstStyle/>
          <a:p>
            <a:r>
              <a:rPr lang="en-IN" dirty="0"/>
              <a:t>contrast</a:t>
            </a:r>
          </a:p>
        </p:txBody>
      </p:sp>
      <p:sp>
        <p:nvSpPr>
          <p:cNvPr id="3" name="Content Placeholder 2">
            <a:extLst>
              <a:ext uri="{FF2B5EF4-FFF2-40B4-BE49-F238E27FC236}">
                <a16:creationId xmlns:a16="http://schemas.microsoft.com/office/drawing/2014/main" id="{DA8253E6-BCD7-9D93-B2BE-B39CFD728A25}"/>
              </a:ext>
            </a:extLst>
          </p:cNvPr>
          <p:cNvSpPr>
            <a:spLocks noGrp="1"/>
          </p:cNvSpPr>
          <p:nvPr>
            <p:ph idx="1"/>
          </p:nvPr>
        </p:nvSpPr>
        <p:spPr/>
        <p:txBody>
          <a:bodyPr>
            <a:normAutofit/>
          </a:bodyPr>
          <a:lstStyle/>
          <a:p>
            <a:r>
              <a:rPr lang="en-US" sz="1600" b="0" i="0" dirty="0">
                <a:solidFill>
                  <a:srgbClr val="333333"/>
                </a:solidFill>
                <a:effectLst/>
                <a:latin typeface="inter-regular"/>
              </a:rPr>
              <a:t>It adjusts the contrast of the input. Its 0% value will create a completely black image, whereas the 100% values leave the unchanged input, i.e., represents the original one. Values greater than 100% are allowed that provides results with less contrast.</a:t>
            </a:r>
            <a:endParaRPr lang="en-IN" sz="1600" dirty="0"/>
          </a:p>
        </p:txBody>
      </p:sp>
      <p:pic>
        <p:nvPicPr>
          <p:cNvPr id="5" name="Picture 4">
            <a:extLst>
              <a:ext uri="{FF2B5EF4-FFF2-40B4-BE49-F238E27FC236}">
                <a16:creationId xmlns:a16="http://schemas.microsoft.com/office/drawing/2014/main" id="{FB47642E-B367-DAFD-7561-73AE069EEEC0}"/>
              </a:ext>
            </a:extLst>
          </p:cNvPr>
          <p:cNvPicPr>
            <a:picLocks noChangeAspect="1"/>
          </p:cNvPicPr>
          <p:nvPr/>
        </p:nvPicPr>
        <p:blipFill>
          <a:blip r:embed="rId2"/>
          <a:stretch>
            <a:fillRect/>
          </a:stretch>
        </p:blipFill>
        <p:spPr>
          <a:xfrm>
            <a:off x="3759200" y="2812950"/>
            <a:ext cx="6837679" cy="3873699"/>
          </a:xfrm>
          <a:prstGeom prst="rect">
            <a:avLst/>
          </a:prstGeom>
        </p:spPr>
      </p:pic>
    </p:spTree>
    <p:extLst>
      <p:ext uri="{BB962C8B-B14F-4D97-AF65-F5344CB8AC3E}">
        <p14:creationId xmlns:p14="http://schemas.microsoft.com/office/powerpoint/2010/main" val="63492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142C-83D7-CF80-F8D9-ED280F77A797}"/>
              </a:ext>
            </a:extLst>
          </p:cNvPr>
          <p:cNvSpPr>
            <a:spLocks noGrp="1"/>
          </p:cNvSpPr>
          <p:nvPr>
            <p:ph type="title"/>
          </p:nvPr>
        </p:nvSpPr>
        <p:spPr/>
        <p:txBody>
          <a:bodyPr/>
          <a:lstStyle/>
          <a:p>
            <a:r>
              <a:rPr lang="en-US" dirty="0" err="1"/>
              <a:t>Css</a:t>
            </a:r>
            <a:r>
              <a:rPr lang="en-US" dirty="0"/>
              <a:t> selector</a:t>
            </a:r>
            <a:endParaRPr lang="en-IN" dirty="0"/>
          </a:p>
        </p:txBody>
      </p:sp>
      <p:sp>
        <p:nvSpPr>
          <p:cNvPr id="3" name="Content Placeholder 2">
            <a:extLst>
              <a:ext uri="{FF2B5EF4-FFF2-40B4-BE49-F238E27FC236}">
                <a16:creationId xmlns:a16="http://schemas.microsoft.com/office/drawing/2014/main" id="{35DAEEC3-374E-A441-D82B-CBEB13B23A7B}"/>
              </a:ext>
            </a:extLst>
          </p:cNvPr>
          <p:cNvSpPr>
            <a:spLocks noGrp="1"/>
          </p:cNvSpPr>
          <p:nvPr>
            <p:ph idx="1"/>
          </p:nvPr>
        </p:nvSpPr>
        <p:spPr/>
        <p:txBody>
          <a:bodyPr/>
          <a:lstStyle/>
          <a:p>
            <a:pPr algn="just"/>
            <a:r>
              <a:rPr lang="en-US" sz="1600" b="1" i="0" dirty="0">
                <a:solidFill>
                  <a:srgbClr val="333333"/>
                </a:solidFill>
                <a:effectLst/>
                <a:latin typeface="inter-bold"/>
              </a:rPr>
              <a:t>CSS selectors</a:t>
            </a:r>
            <a:r>
              <a:rPr lang="en-US" sz="1600" b="0" i="0" dirty="0">
                <a:solidFill>
                  <a:srgbClr val="333333"/>
                </a:solidFill>
                <a:effectLst/>
                <a:latin typeface="inter-regular"/>
              </a:rPr>
              <a:t> are used </a:t>
            </a:r>
            <a:r>
              <a:rPr lang="en-US" sz="1600" b="0" i="1" dirty="0">
                <a:solidFill>
                  <a:srgbClr val="333333"/>
                </a:solidFill>
                <a:effectLst/>
                <a:latin typeface="inter-regular"/>
              </a:rPr>
              <a:t>to select the content you want to style</a:t>
            </a:r>
            <a:r>
              <a:rPr lang="en-US" sz="1600" b="0" i="0" dirty="0">
                <a:solidFill>
                  <a:srgbClr val="333333"/>
                </a:solidFill>
                <a:effectLst/>
                <a:latin typeface="inter-regular"/>
              </a:rPr>
              <a:t>. Selectors are the part of CSS rule set. CSS selectors select HTML elements according to its id, class, type, attribute etc.</a:t>
            </a:r>
          </a:p>
          <a:p>
            <a:pPr algn="just"/>
            <a:r>
              <a:rPr lang="en-US" sz="1600" b="0" i="0" dirty="0">
                <a:solidFill>
                  <a:srgbClr val="333333"/>
                </a:solidFill>
                <a:effectLst/>
                <a:latin typeface="inter-regular"/>
              </a:rPr>
              <a:t>There are several different types of selectors in CSS.</a:t>
            </a:r>
          </a:p>
          <a:p>
            <a:pPr algn="just">
              <a:buFont typeface="+mj-lt"/>
              <a:buAutoNum type="arabicPeriod"/>
            </a:pPr>
            <a:r>
              <a:rPr lang="en-US" sz="1600" b="0" i="0" dirty="0">
                <a:solidFill>
                  <a:srgbClr val="000000"/>
                </a:solidFill>
                <a:effectLst/>
                <a:latin typeface="inter-regular"/>
              </a:rPr>
              <a:t>CSS Element Selector</a:t>
            </a:r>
          </a:p>
          <a:p>
            <a:pPr algn="just">
              <a:buFont typeface="+mj-lt"/>
              <a:buAutoNum type="arabicPeriod"/>
            </a:pPr>
            <a:r>
              <a:rPr lang="en-US" sz="1600" b="0" i="0" dirty="0">
                <a:solidFill>
                  <a:srgbClr val="000000"/>
                </a:solidFill>
                <a:effectLst/>
                <a:latin typeface="inter-regular"/>
              </a:rPr>
              <a:t>CSS Id Selector</a:t>
            </a:r>
          </a:p>
          <a:p>
            <a:pPr algn="just">
              <a:buFont typeface="+mj-lt"/>
              <a:buAutoNum type="arabicPeriod"/>
            </a:pPr>
            <a:r>
              <a:rPr lang="en-US" sz="1600" b="0" i="0" dirty="0">
                <a:solidFill>
                  <a:srgbClr val="000000"/>
                </a:solidFill>
                <a:effectLst/>
                <a:latin typeface="inter-regular"/>
              </a:rPr>
              <a:t>CSS Class Selector</a:t>
            </a:r>
          </a:p>
          <a:p>
            <a:pPr algn="just">
              <a:buFont typeface="+mj-lt"/>
              <a:buAutoNum type="arabicPeriod"/>
            </a:pPr>
            <a:r>
              <a:rPr lang="en-US" sz="1600" b="0" i="0" dirty="0">
                <a:solidFill>
                  <a:srgbClr val="000000"/>
                </a:solidFill>
                <a:effectLst/>
                <a:latin typeface="inter-regular"/>
              </a:rPr>
              <a:t>CSS Universal Selector</a:t>
            </a:r>
          </a:p>
          <a:p>
            <a:pPr algn="just">
              <a:buFont typeface="+mj-lt"/>
              <a:buAutoNum type="arabicPeriod"/>
            </a:pPr>
            <a:r>
              <a:rPr lang="en-US" sz="1600" b="0" i="0" dirty="0">
                <a:solidFill>
                  <a:srgbClr val="000000"/>
                </a:solidFill>
                <a:effectLst/>
                <a:latin typeface="inter-regular"/>
              </a:rPr>
              <a:t>CSS Group Selector</a:t>
            </a:r>
          </a:p>
          <a:p>
            <a:endParaRPr lang="en-IN" dirty="0"/>
          </a:p>
        </p:txBody>
      </p:sp>
    </p:spTree>
    <p:extLst>
      <p:ext uri="{BB962C8B-B14F-4D97-AF65-F5344CB8AC3E}">
        <p14:creationId xmlns:p14="http://schemas.microsoft.com/office/powerpoint/2010/main" val="103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9220-3F3B-89BC-1041-14CAAB8E3D9E}"/>
              </a:ext>
            </a:extLst>
          </p:cNvPr>
          <p:cNvSpPr>
            <a:spLocks noGrp="1"/>
          </p:cNvSpPr>
          <p:nvPr>
            <p:ph type="title"/>
          </p:nvPr>
        </p:nvSpPr>
        <p:spPr/>
        <p:txBody>
          <a:bodyPr/>
          <a:lstStyle/>
          <a:p>
            <a:r>
              <a:rPr lang="en-US" dirty="0" err="1"/>
              <a:t>Css</a:t>
            </a:r>
            <a:r>
              <a:rPr lang="en-US" dirty="0"/>
              <a:t> element selector</a:t>
            </a:r>
            <a:endParaRPr lang="en-IN" dirty="0"/>
          </a:p>
        </p:txBody>
      </p:sp>
      <p:pic>
        <p:nvPicPr>
          <p:cNvPr id="5" name="Content Placeholder 4">
            <a:extLst>
              <a:ext uri="{FF2B5EF4-FFF2-40B4-BE49-F238E27FC236}">
                <a16:creationId xmlns:a16="http://schemas.microsoft.com/office/drawing/2014/main" id="{F1DC3F67-85F1-304D-36C2-3534EC5ACF61}"/>
              </a:ext>
            </a:extLst>
          </p:cNvPr>
          <p:cNvPicPr>
            <a:picLocks noGrp="1" noChangeAspect="1"/>
          </p:cNvPicPr>
          <p:nvPr>
            <p:ph idx="1"/>
          </p:nvPr>
        </p:nvPicPr>
        <p:blipFill>
          <a:blip r:embed="rId2"/>
          <a:stretch>
            <a:fillRect/>
          </a:stretch>
        </p:blipFill>
        <p:spPr>
          <a:xfrm>
            <a:off x="942428" y="1933808"/>
            <a:ext cx="4523651" cy="4192672"/>
          </a:xfrm>
        </p:spPr>
      </p:pic>
      <p:pic>
        <p:nvPicPr>
          <p:cNvPr id="7" name="Picture 6">
            <a:extLst>
              <a:ext uri="{FF2B5EF4-FFF2-40B4-BE49-F238E27FC236}">
                <a16:creationId xmlns:a16="http://schemas.microsoft.com/office/drawing/2014/main" id="{A24907A0-1015-6F33-8592-9C86EA42958F}"/>
              </a:ext>
            </a:extLst>
          </p:cNvPr>
          <p:cNvPicPr>
            <a:picLocks noChangeAspect="1"/>
          </p:cNvPicPr>
          <p:nvPr/>
        </p:nvPicPr>
        <p:blipFill>
          <a:blip r:embed="rId3"/>
          <a:stretch>
            <a:fillRect/>
          </a:stretch>
        </p:blipFill>
        <p:spPr>
          <a:xfrm>
            <a:off x="6363886" y="2084832"/>
            <a:ext cx="5147394" cy="3157728"/>
          </a:xfrm>
          <a:prstGeom prst="rect">
            <a:avLst/>
          </a:prstGeom>
        </p:spPr>
      </p:pic>
    </p:spTree>
    <p:extLst>
      <p:ext uri="{BB962C8B-B14F-4D97-AF65-F5344CB8AC3E}">
        <p14:creationId xmlns:p14="http://schemas.microsoft.com/office/powerpoint/2010/main" val="27771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D85C-4C19-9427-D42B-C77BAAB8A39A}"/>
              </a:ext>
            </a:extLst>
          </p:cNvPr>
          <p:cNvSpPr>
            <a:spLocks noGrp="1"/>
          </p:cNvSpPr>
          <p:nvPr>
            <p:ph type="title"/>
          </p:nvPr>
        </p:nvSpPr>
        <p:spPr/>
        <p:txBody>
          <a:bodyPr/>
          <a:lstStyle/>
          <a:p>
            <a:r>
              <a:rPr lang="en-US" dirty="0" err="1"/>
              <a:t>Css</a:t>
            </a:r>
            <a:r>
              <a:rPr lang="en-US" dirty="0"/>
              <a:t> id selector</a:t>
            </a:r>
            <a:endParaRPr lang="en-IN" dirty="0"/>
          </a:p>
        </p:txBody>
      </p:sp>
      <p:sp>
        <p:nvSpPr>
          <p:cNvPr id="3" name="Content Placeholder 2">
            <a:extLst>
              <a:ext uri="{FF2B5EF4-FFF2-40B4-BE49-F238E27FC236}">
                <a16:creationId xmlns:a16="http://schemas.microsoft.com/office/drawing/2014/main" id="{E018D32D-D23F-014B-EF08-CDF2667E1362}"/>
              </a:ext>
            </a:extLst>
          </p:cNvPr>
          <p:cNvSpPr>
            <a:spLocks noGrp="1"/>
          </p:cNvSpPr>
          <p:nvPr>
            <p:ph idx="1"/>
          </p:nvPr>
        </p:nvSpPr>
        <p:spPr/>
        <p:txBody>
          <a:bodyPr/>
          <a:lstStyle/>
          <a:p>
            <a:pPr algn="just"/>
            <a:r>
              <a:rPr lang="en-US" sz="1600" b="0" i="0" dirty="0">
                <a:solidFill>
                  <a:srgbClr val="333333"/>
                </a:solidFill>
                <a:effectLst/>
                <a:latin typeface="inter-regular"/>
              </a:rPr>
              <a:t>The id selector selects the id attribute of an HTML element to select a specific element. An id is always unique within the page so it is chosen to select a single, unique element.</a:t>
            </a:r>
          </a:p>
          <a:p>
            <a:pPr algn="just"/>
            <a:r>
              <a:rPr lang="en-US" sz="1600" b="0" i="0" dirty="0">
                <a:solidFill>
                  <a:srgbClr val="333333"/>
                </a:solidFill>
                <a:effectLst/>
                <a:latin typeface="inter-regular"/>
              </a:rPr>
              <a:t>It is written with the hash character (#), followed by the id of the element.</a:t>
            </a:r>
          </a:p>
          <a:p>
            <a:pPr algn="just"/>
            <a:r>
              <a:rPr lang="en-US" sz="1600" b="0" i="0" dirty="0">
                <a:solidFill>
                  <a:srgbClr val="333333"/>
                </a:solidFill>
                <a:effectLst/>
                <a:latin typeface="inter-regular"/>
              </a:rPr>
              <a:t>Lets take an example with the id "para1".</a:t>
            </a:r>
          </a:p>
          <a:p>
            <a:endParaRPr lang="en-IN" dirty="0"/>
          </a:p>
        </p:txBody>
      </p:sp>
      <p:pic>
        <p:nvPicPr>
          <p:cNvPr id="5" name="Picture 4">
            <a:extLst>
              <a:ext uri="{FF2B5EF4-FFF2-40B4-BE49-F238E27FC236}">
                <a16:creationId xmlns:a16="http://schemas.microsoft.com/office/drawing/2014/main" id="{38B40550-C0CD-6D9E-C030-551E7E694FD5}"/>
              </a:ext>
            </a:extLst>
          </p:cNvPr>
          <p:cNvPicPr>
            <a:picLocks noChangeAspect="1"/>
          </p:cNvPicPr>
          <p:nvPr/>
        </p:nvPicPr>
        <p:blipFill>
          <a:blip r:embed="rId2"/>
          <a:stretch>
            <a:fillRect/>
          </a:stretch>
        </p:blipFill>
        <p:spPr>
          <a:xfrm>
            <a:off x="5090160" y="3280254"/>
            <a:ext cx="4897120" cy="3029106"/>
          </a:xfrm>
          <a:prstGeom prst="rect">
            <a:avLst/>
          </a:prstGeom>
        </p:spPr>
      </p:pic>
      <p:sp>
        <p:nvSpPr>
          <p:cNvPr id="7" name="TextBox 6">
            <a:extLst>
              <a:ext uri="{FF2B5EF4-FFF2-40B4-BE49-F238E27FC236}">
                <a16:creationId xmlns:a16="http://schemas.microsoft.com/office/drawing/2014/main" id="{0574FDDA-3541-5F76-B29B-A52E5EA23422}"/>
              </a:ext>
            </a:extLst>
          </p:cNvPr>
          <p:cNvSpPr txBox="1"/>
          <p:nvPr/>
        </p:nvSpPr>
        <p:spPr>
          <a:xfrm>
            <a:off x="1221741" y="4425475"/>
            <a:ext cx="6096000" cy="369332"/>
          </a:xfrm>
          <a:prstGeom prst="rect">
            <a:avLst/>
          </a:prstGeom>
          <a:noFill/>
        </p:spPr>
        <p:txBody>
          <a:bodyPr wrap="square">
            <a:spAutoFit/>
          </a:bodyPr>
          <a:lstStyle/>
          <a:p>
            <a:r>
              <a:rPr lang="en-IN" b="0" i="0" dirty="0">
                <a:solidFill>
                  <a:srgbClr val="0000FF"/>
                </a:solidFill>
                <a:effectLst/>
                <a:latin typeface="inter-regular"/>
              </a:rPr>
              <a:t>Hello Javatpoint.com</a:t>
            </a:r>
            <a:endParaRPr lang="en-IN" dirty="0"/>
          </a:p>
        </p:txBody>
      </p:sp>
    </p:spTree>
    <p:extLst>
      <p:ext uri="{BB962C8B-B14F-4D97-AF65-F5344CB8AC3E}">
        <p14:creationId xmlns:p14="http://schemas.microsoft.com/office/powerpoint/2010/main" val="219188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72F4-BFB0-98A7-66AF-BE577F5F8778}"/>
              </a:ext>
            </a:extLst>
          </p:cNvPr>
          <p:cNvSpPr>
            <a:spLocks noGrp="1"/>
          </p:cNvSpPr>
          <p:nvPr>
            <p:ph type="title"/>
          </p:nvPr>
        </p:nvSpPr>
        <p:spPr/>
        <p:txBody>
          <a:bodyPr/>
          <a:lstStyle/>
          <a:p>
            <a:r>
              <a:rPr lang="en-US" dirty="0" err="1"/>
              <a:t>Css</a:t>
            </a:r>
            <a:r>
              <a:rPr lang="en-US" dirty="0"/>
              <a:t> class selector</a:t>
            </a:r>
            <a:endParaRPr lang="en-IN" dirty="0"/>
          </a:p>
        </p:txBody>
      </p:sp>
      <p:sp>
        <p:nvSpPr>
          <p:cNvPr id="3" name="Content Placeholder 2">
            <a:extLst>
              <a:ext uri="{FF2B5EF4-FFF2-40B4-BE49-F238E27FC236}">
                <a16:creationId xmlns:a16="http://schemas.microsoft.com/office/drawing/2014/main" id="{A788F0D6-44EF-1A5E-5734-3837158BD829}"/>
              </a:ext>
            </a:extLst>
          </p:cNvPr>
          <p:cNvSpPr>
            <a:spLocks noGrp="1"/>
          </p:cNvSpPr>
          <p:nvPr>
            <p:ph idx="1"/>
          </p:nvPr>
        </p:nvSpPr>
        <p:spPr/>
        <p:txBody>
          <a:bodyPr>
            <a:normAutofit/>
          </a:bodyPr>
          <a:lstStyle/>
          <a:p>
            <a:r>
              <a:rPr lang="en-US" sz="1800" b="0" i="0" dirty="0">
                <a:solidFill>
                  <a:srgbClr val="333333"/>
                </a:solidFill>
                <a:effectLst/>
                <a:latin typeface="inter-regular"/>
              </a:rPr>
              <a:t>The class selector selects HTML elements with a specific class attribute. It is used with a period character . (full stop symbol) followed by the class name.</a:t>
            </a:r>
          </a:p>
          <a:p>
            <a:endParaRPr lang="en-IN" sz="1800" dirty="0"/>
          </a:p>
        </p:txBody>
      </p:sp>
      <p:pic>
        <p:nvPicPr>
          <p:cNvPr id="5" name="Picture 4">
            <a:extLst>
              <a:ext uri="{FF2B5EF4-FFF2-40B4-BE49-F238E27FC236}">
                <a16:creationId xmlns:a16="http://schemas.microsoft.com/office/drawing/2014/main" id="{4122F8F0-1A09-05B3-FEC7-53B1FC602B3D}"/>
              </a:ext>
            </a:extLst>
          </p:cNvPr>
          <p:cNvPicPr>
            <a:picLocks noChangeAspect="1"/>
          </p:cNvPicPr>
          <p:nvPr/>
        </p:nvPicPr>
        <p:blipFill>
          <a:blip r:embed="rId2"/>
          <a:stretch>
            <a:fillRect/>
          </a:stretch>
        </p:blipFill>
        <p:spPr>
          <a:xfrm>
            <a:off x="1024128" y="3058717"/>
            <a:ext cx="4411472" cy="3451811"/>
          </a:xfrm>
          <a:prstGeom prst="rect">
            <a:avLst/>
          </a:prstGeom>
        </p:spPr>
      </p:pic>
      <p:pic>
        <p:nvPicPr>
          <p:cNvPr id="7" name="Picture 6">
            <a:extLst>
              <a:ext uri="{FF2B5EF4-FFF2-40B4-BE49-F238E27FC236}">
                <a16:creationId xmlns:a16="http://schemas.microsoft.com/office/drawing/2014/main" id="{2E94567C-EC9B-2262-6B7A-D50B72CD0626}"/>
              </a:ext>
            </a:extLst>
          </p:cNvPr>
          <p:cNvPicPr>
            <a:picLocks noChangeAspect="1"/>
          </p:cNvPicPr>
          <p:nvPr/>
        </p:nvPicPr>
        <p:blipFill>
          <a:blip r:embed="rId3"/>
          <a:stretch>
            <a:fillRect/>
          </a:stretch>
        </p:blipFill>
        <p:spPr>
          <a:xfrm>
            <a:off x="6655982" y="3312161"/>
            <a:ext cx="4411471" cy="2570480"/>
          </a:xfrm>
          <a:prstGeom prst="rect">
            <a:avLst/>
          </a:prstGeom>
        </p:spPr>
      </p:pic>
    </p:spTree>
    <p:extLst>
      <p:ext uri="{BB962C8B-B14F-4D97-AF65-F5344CB8AC3E}">
        <p14:creationId xmlns:p14="http://schemas.microsoft.com/office/powerpoint/2010/main" val="81123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4E61-1B1D-B491-8D1C-835D63E3F3A0}"/>
              </a:ext>
            </a:extLst>
          </p:cNvPr>
          <p:cNvSpPr>
            <a:spLocks noGrp="1"/>
          </p:cNvSpPr>
          <p:nvPr>
            <p:ph type="title"/>
          </p:nvPr>
        </p:nvSpPr>
        <p:spPr/>
        <p:txBody>
          <a:bodyPr/>
          <a:lstStyle/>
          <a:p>
            <a:r>
              <a:rPr lang="en-US" dirty="0" err="1"/>
              <a:t>Css</a:t>
            </a:r>
            <a:r>
              <a:rPr lang="en-US" dirty="0"/>
              <a:t> universal selector</a:t>
            </a:r>
            <a:endParaRPr lang="en-IN" dirty="0"/>
          </a:p>
        </p:txBody>
      </p:sp>
      <p:sp>
        <p:nvSpPr>
          <p:cNvPr id="3" name="Content Placeholder 2">
            <a:extLst>
              <a:ext uri="{FF2B5EF4-FFF2-40B4-BE49-F238E27FC236}">
                <a16:creationId xmlns:a16="http://schemas.microsoft.com/office/drawing/2014/main" id="{5EAA30EA-E52E-18DA-4F18-6CCE97494FAB}"/>
              </a:ext>
            </a:extLst>
          </p:cNvPr>
          <p:cNvSpPr>
            <a:spLocks noGrp="1"/>
          </p:cNvSpPr>
          <p:nvPr>
            <p:ph idx="1"/>
          </p:nvPr>
        </p:nvSpPr>
        <p:spPr/>
        <p:txBody>
          <a:bodyPr/>
          <a:lstStyle/>
          <a:p>
            <a:r>
              <a:rPr lang="en-US" b="0" i="0" dirty="0">
                <a:solidFill>
                  <a:srgbClr val="333333"/>
                </a:solidFill>
                <a:effectLst/>
                <a:latin typeface="inter-regular"/>
              </a:rPr>
              <a:t>The universal selector is used as a wildcard character. It selects all the elements on the pages.</a:t>
            </a:r>
            <a:endParaRPr lang="en-IN" dirty="0"/>
          </a:p>
        </p:txBody>
      </p:sp>
      <p:pic>
        <p:nvPicPr>
          <p:cNvPr id="5" name="Picture 4">
            <a:extLst>
              <a:ext uri="{FF2B5EF4-FFF2-40B4-BE49-F238E27FC236}">
                <a16:creationId xmlns:a16="http://schemas.microsoft.com/office/drawing/2014/main" id="{9FB5E4DC-16FD-872C-9D03-4CCDE765B5CA}"/>
              </a:ext>
            </a:extLst>
          </p:cNvPr>
          <p:cNvPicPr>
            <a:picLocks noChangeAspect="1"/>
          </p:cNvPicPr>
          <p:nvPr/>
        </p:nvPicPr>
        <p:blipFill>
          <a:blip r:embed="rId2"/>
          <a:stretch>
            <a:fillRect/>
          </a:stretch>
        </p:blipFill>
        <p:spPr>
          <a:xfrm>
            <a:off x="1447799" y="3113103"/>
            <a:ext cx="5034281" cy="3397425"/>
          </a:xfrm>
          <a:prstGeom prst="rect">
            <a:avLst/>
          </a:prstGeom>
        </p:spPr>
      </p:pic>
      <p:pic>
        <p:nvPicPr>
          <p:cNvPr id="7" name="Picture 6">
            <a:extLst>
              <a:ext uri="{FF2B5EF4-FFF2-40B4-BE49-F238E27FC236}">
                <a16:creationId xmlns:a16="http://schemas.microsoft.com/office/drawing/2014/main" id="{63DC6913-0A5C-946A-1603-9A2B79E12BE6}"/>
              </a:ext>
            </a:extLst>
          </p:cNvPr>
          <p:cNvPicPr>
            <a:picLocks noChangeAspect="1"/>
          </p:cNvPicPr>
          <p:nvPr/>
        </p:nvPicPr>
        <p:blipFill>
          <a:blip r:embed="rId3"/>
          <a:stretch>
            <a:fillRect/>
          </a:stretch>
        </p:blipFill>
        <p:spPr>
          <a:xfrm>
            <a:off x="7288456" y="3006687"/>
            <a:ext cx="4161864" cy="3099473"/>
          </a:xfrm>
          <a:prstGeom prst="rect">
            <a:avLst/>
          </a:prstGeom>
        </p:spPr>
      </p:pic>
    </p:spTree>
    <p:extLst>
      <p:ext uri="{BB962C8B-B14F-4D97-AF65-F5344CB8AC3E}">
        <p14:creationId xmlns:p14="http://schemas.microsoft.com/office/powerpoint/2010/main" val="343069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262</TotalTime>
  <Words>2433</Words>
  <Application>Microsoft Office PowerPoint</Application>
  <PresentationFormat>Widescreen</PresentationFormat>
  <Paragraphs>174</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erdana</vt:lpstr>
      <vt:lpstr>inter-bold</vt:lpstr>
      <vt:lpstr>inter-regular</vt:lpstr>
      <vt:lpstr>Tw Cen MT</vt:lpstr>
      <vt:lpstr>Tw Cen MT Condensed</vt:lpstr>
      <vt:lpstr>Wingdings</vt:lpstr>
      <vt:lpstr>Wingdings 3</vt:lpstr>
      <vt:lpstr>Integral</vt:lpstr>
      <vt:lpstr>CSS Simplilearn</vt:lpstr>
      <vt:lpstr>Introduction to css</vt:lpstr>
      <vt:lpstr>Css example </vt:lpstr>
      <vt:lpstr>Why use css</vt:lpstr>
      <vt:lpstr>Css selector</vt:lpstr>
      <vt:lpstr>Css element selector</vt:lpstr>
      <vt:lpstr>Css id selector</vt:lpstr>
      <vt:lpstr>Css class selector</vt:lpstr>
      <vt:lpstr>Css universal selector</vt:lpstr>
      <vt:lpstr>Css group selector</vt:lpstr>
      <vt:lpstr>How to add css</vt:lpstr>
      <vt:lpstr>Inline css</vt:lpstr>
      <vt:lpstr>Internal css</vt:lpstr>
      <vt:lpstr>External css</vt:lpstr>
      <vt:lpstr>Css comments</vt:lpstr>
      <vt:lpstr>Css background color</vt:lpstr>
      <vt:lpstr>Css background image</vt:lpstr>
      <vt:lpstr>css border</vt:lpstr>
      <vt:lpstr>Css border style</vt:lpstr>
      <vt:lpstr>Css comments</vt:lpstr>
      <vt:lpstr>Css font</vt:lpstr>
      <vt:lpstr>Css font color</vt:lpstr>
      <vt:lpstr>Css font family</vt:lpstr>
      <vt:lpstr>Css font family</vt:lpstr>
      <vt:lpstr>Css font size</vt:lpstr>
      <vt:lpstr>Css font size</vt:lpstr>
      <vt:lpstr>Css font style </vt:lpstr>
      <vt:lpstr>Css font weight</vt:lpstr>
      <vt:lpstr>Css colors</vt:lpstr>
      <vt:lpstr>Css colour code</vt:lpstr>
      <vt:lpstr>Css color code</vt:lpstr>
      <vt:lpstr>Css hover</vt:lpstr>
      <vt:lpstr>Css hover continued</vt:lpstr>
      <vt:lpstr>Css margin</vt:lpstr>
      <vt:lpstr>Css margin example</vt:lpstr>
      <vt:lpstr>Css margin shorthand property</vt:lpstr>
      <vt:lpstr>Css margin :50px 100px150px 200px</vt:lpstr>
      <vt:lpstr>Css margin 50px</vt:lpstr>
      <vt:lpstr>Css opacity</vt:lpstr>
      <vt:lpstr>Css opacity</vt:lpstr>
      <vt:lpstr>Css filter</vt:lpstr>
      <vt:lpstr>Brightness()</vt:lpstr>
      <vt:lpstr>blur</vt:lpstr>
      <vt:lpstr>invert</vt:lpstr>
      <vt:lpstr>saturate</vt:lpstr>
      <vt:lpstr>Drop-shadow</vt:lpstr>
      <vt:lpstr>contrast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Simplilearn</dc:title>
  <dc:creator>Saurabh Kandhway</dc:creator>
  <cp:lastModifiedBy>Saurabh Kandhway</cp:lastModifiedBy>
  <cp:revision>2</cp:revision>
  <dcterms:created xsi:type="dcterms:W3CDTF">2023-07-09T11:40:47Z</dcterms:created>
  <dcterms:modified xsi:type="dcterms:W3CDTF">2023-07-09T17:21:37Z</dcterms:modified>
</cp:coreProperties>
</file>