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70" r:id="rId4"/>
    <p:sldId id="273" r:id="rId5"/>
    <p:sldId id="272" r:id="rId6"/>
    <p:sldId id="274" r:id="rId7"/>
    <p:sldId id="275"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3" d="100"/>
          <a:sy n="93" d="100"/>
        </p:scale>
        <p:origin x="2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a:t>
            </a:r>
            <a:endParaRPr lang="en-US" sz="4000" dirty="0"/>
          </a:p>
          <a:p>
            <a:endParaRPr lang="en-US" sz="4000" dirty="0"/>
          </a:p>
          <a:p>
            <a:r>
              <a:rPr lang="en-US" sz="2800" b="1" dirty="0"/>
              <a:t>21/07/2023</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Problem Statement</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13638" y="-2004647"/>
            <a:ext cx="4985242" cy="11421212"/>
          </a:xfrm>
        </p:spPr>
        <p:txBody>
          <a:bodyPr vert="vert270">
            <a:normAutofit/>
          </a:bodyPr>
          <a:lstStyle/>
          <a:p>
            <a:endParaRPr lang="en-US" dirty="0"/>
          </a:p>
          <a:p>
            <a:pPr algn="just"/>
            <a:r>
              <a:rPr lang="en-US" sz="2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 between the Yellow Cab and Pink Cab.</a:t>
            </a:r>
            <a:endParaRPr lang="en-US" sz="3200" dirty="0"/>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1240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Approach</a:t>
            </a:r>
            <a:br>
              <a:rPr lang="en-US" sz="5400" dirty="0">
                <a:solidFill>
                  <a:srgbClr val="FF6600"/>
                </a:solidFill>
              </a:rPr>
            </a:b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13638" y="-2004647"/>
            <a:ext cx="4985242" cy="11421212"/>
          </a:xfrm>
        </p:spPr>
        <p:txBody>
          <a:bodyPr vert="vert270">
            <a:normAutofit/>
          </a:bodyPr>
          <a:lstStyle/>
          <a:p>
            <a:pPr algn="l"/>
            <a:br>
              <a:rPr lang="en-GB" dirty="0"/>
            </a:br>
            <a:r>
              <a:rPr lang="en-GB" b="0" i="0" dirty="0">
                <a:effectLst/>
                <a:latin typeface="Söhne"/>
              </a:rPr>
              <a:t>To determine the more </a:t>
            </a:r>
            <a:r>
              <a:rPr lang="en-GB" b="0" i="0" dirty="0" err="1">
                <a:effectLst/>
                <a:latin typeface="Söhne"/>
              </a:rPr>
              <a:t>favorable</a:t>
            </a:r>
            <a:r>
              <a:rPr lang="en-GB" b="0" i="0" dirty="0">
                <a:effectLst/>
                <a:latin typeface="Söhne"/>
              </a:rPr>
              <a:t> investment opportunity for XYZ, we will attempt to address the following inquiries:</a:t>
            </a:r>
          </a:p>
          <a:p>
            <a:pPr marL="342900" indent="-342900" algn="l">
              <a:buFont typeface="Arial" panose="020B0604020202020204" pitchFamily="34" charset="0"/>
              <a:buChar char="•"/>
            </a:pPr>
            <a:r>
              <a:rPr lang="en-GB" dirty="0">
                <a:latin typeface="Söhne"/>
              </a:rPr>
              <a:t>Which company has travelled more and what’s the price per KM travelled?</a:t>
            </a:r>
          </a:p>
          <a:p>
            <a:pPr marL="342900" indent="-342900" algn="l">
              <a:buFont typeface="Arial" panose="020B0604020202020204" pitchFamily="34" charset="0"/>
              <a:buChar char="•"/>
            </a:pPr>
            <a:r>
              <a:rPr lang="en-GB" dirty="0">
                <a:latin typeface="Söhne"/>
              </a:rPr>
              <a:t>Which cities use cabs the most?</a:t>
            </a:r>
          </a:p>
          <a:p>
            <a:pPr marL="342900" indent="-342900" algn="l">
              <a:buFont typeface="Arial" panose="020B0604020202020204" pitchFamily="34" charset="0"/>
              <a:buChar char="•"/>
            </a:pPr>
            <a:r>
              <a:rPr lang="en-GB" dirty="0">
                <a:latin typeface="Söhne"/>
              </a:rPr>
              <a:t>Which company has the more percentage of men and women customers?</a:t>
            </a:r>
          </a:p>
          <a:p>
            <a:pPr marL="342900" indent="-342900" algn="l">
              <a:buFont typeface="Arial" panose="020B0604020202020204" pitchFamily="34" charset="0"/>
              <a:buChar char="•"/>
            </a:pPr>
            <a:r>
              <a:rPr lang="en-GB" dirty="0">
                <a:latin typeface="Söhne"/>
              </a:rPr>
              <a:t>Who uses the cabs mostly in cites? (Gender based)</a:t>
            </a:r>
          </a:p>
          <a:p>
            <a:pPr marL="342900" indent="-342900" algn="l">
              <a:buFont typeface="Arial" panose="020B0604020202020204" pitchFamily="34" charset="0"/>
              <a:buChar char="•"/>
            </a:pPr>
            <a:r>
              <a:rPr lang="en-GB" dirty="0">
                <a:latin typeface="Söhne"/>
              </a:rPr>
              <a:t>Which is the most preferable payment method in different cities?</a:t>
            </a:r>
          </a:p>
          <a:p>
            <a:pPr marL="342900" indent="-342900" algn="l">
              <a:buFont typeface="Arial" panose="020B0604020202020204" pitchFamily="34" charset="0"/>
              <a:buChar char="•"/>
            </a:pPr>
            <a:r>
              <a:rPr lang="en-GB" dirty="0">
                <a:latin typeface="Söhne"/>
              </a:rPr>
              <a:t>Profitability of each company</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2928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Approach</a:t>
            </a:r>
            <a:br>
              <a:rPr lang="en-US" sz="5400" dirty="0">
                <a:solidFill>
                  <a:srgbClr val="FF6600"/>
                </a:solidFill>
              </a:rPr>
            </a:b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423AC816-1D66-377F-6481-59F7DD8E831E}"/>
              </a:ext>
            </a:extLst>
          </p:cNvPr>
          <p:cNvPicPr>
            <a:picLocks noChangeAspect="1"/>
          </p:cNvPicPr>
          <p:nvPr/>
        </p:nvPicPr>
        <p:blipFill>
          <a:blip r:embed="rId3"/>
          <a:stretch>
            <a:fillRect/>
          </a:stretch>
        </p:blipFill>
        <p:spPr>
          <a:xfrm>
            <a:off x="262541" y="1345581"/>
            <a:ext cx="5669771" cy="3985605"/>
          </a:xfrm>
          <a:prstGeom prst="rect">
            <a:avLst/>
          </a:prstGeom>
        </p:spPr>
      </p:pic>
      <p:sp>
        <p:nvSpPr>
          <p:cNvPr id="8" name="TextBox 7">
            <a:extLst>
              <a:ext uri="{FF2B5EF4-FFF2-40B4-BE49-F238E27FC236}">
                <a16:creationId xmlns:a16="http://schemas.microsoft.com/office/drawing/2014/main" id="{2B4D9D0E-2A60-3C57-DD6E-AF92A5AA7C53}"/>
              </a:ext>
            </a:extLst>
          </p:cNvPr>
          <p:cNvSpPr txBox="1"/>
          <p:nvPr/>
        </p:nvSpPr>
        <p:spPr>
          <a:xfrm>
            <a:off x="262541" y="5338460"/>
            <a:ext cx="6096000" cy="400110"/>
          </a:xfrm>
          <a:prstGeom prst="rect">
            <a:avLst/>
          </a:prstGeom>
          <a:noFill/>
        </p:spPr>
        <p:txBody>
          <a:bodyPr wrap="square">
            <a:spAutoFit/>
          </a:bodyPr>
          <a:lstStyle/>
          <a:p>
            <a:r>
              <a:rPr lang="en-GB" sz="1000" dirty="0">
                <a:solidFill>
                  <a:srgbClr val="000000"/>
                </a:solidFill>
                <a:latin typeface="Helvetica Neue"/>
              </a:rPr>
              <a:t>T</a:t>
            </a:r>
            <a:r>
              <a:rPr lang="en-GB" sz="1000" b="0" i="0" dirty="0">
                <a:solidFill>
                  <a:srgbClr val="000000"/>
                </a:solidFill>
                <a:effectLst/>
                <a:latin typeface="Helvetica Neue"/>
              </a:rPr>
              <a:t>he average distance by both company is almost same (</a:t>
            </a:r>
            <a:r>
              <a:rPr lang="en-GB" sz="1000" b="0" i="0" dirty="0" err="1">
                <a:solidFill>
                  <a:srgbClr val="000000"/>
                </a:solidFill>
                <a:effectLst/>
                <a:latin typeface="Helvetica Neue"/>
              </a:rPr>
              <a:t>approx</a:t>
            </a:r>
            <a:r>
              <a:rPr lang="en-GB" sz="1000" b="0" i="0" dirty="0">
                <a:solidFill>
                  <a:srgbClr val="000000"/>
                </a:solidFill>
                <a:effectLst/>
                <a:latin typeface="Helvetica Neue"/>
              </a:rPr>
              <a:t> 22.9 KM) but the price charged by the pink cab company ( </a:t>
            </a:r>
            <a:r>
              <a:rPr lang="en-GB" sz="1000" b="0" i="0" dirty="0" err="1">
                <a:solidFill>
                  <a:srgbClr val="000000"/>
                </a:solidFill>
                <a:effectLst/>
                <a:latin typeface="Helvetica Neue"/>
              </a:rPr>
              <a:t>approx</a:t>
            </a:r>
            <a:r>
              <a:rPr lang="en-GB" sz="1000" b="0" i="0" dirty="0">
                <a:solidFill>
                  <a:srgbClr val="000000"/>
                </a:solidFill>
                <a:effectLst/>
                <a:latin typeface="Helvetica Neue"/>
              </a:rPr>
              <a:t> 320) is very less than the yellow cab company(~460)</a:t>
            </a:r>
            <a:endParaRPr lang="en-GB" sz="1000" dirty="0"/>
          </a:p>
        </p:txBody>
      </p:sp>
      <p:pic>
        <p:nvPicPr>
          <p:cNvPr id="10" name="Picture 9">
            <a:extLst>
              <a:ext uri="{FF2B5EF4-FFF2-40B4-BE49-F238E27FC236}">
                <a16:creationId xmlns:a16="http://schemas.microsoft.com/office/drawing/2014/main" id="{3F596F0B-012D-F004-92FB-AB7EE9DC3ECA}"/>
              </a:ext>
            </a:extLst>
          </p:cNvPr>
          <p:cNvPicPr>
            <a:picLocks noChangeAspect="1"/>
          </p:cNvPicPr>
          <p:nvPr/>
        </p:nvPicPr>
        <p:blipFill>
          <a:blip r:embed="rId4"/>
          <a:stretch>
            <a:fillRect/>
          </a:stretch>
        </p:blipFill>
        <p:spPr>
          <a:xfrm>
            <a:off x="6095999" y="1391755"/>
            <a:ext cx="5745978" cy="3444538"/>
          </a:xfrm>
          <a:prstGeom prst="rect">
            <a:avLst/>
          </a:prstGeom>
        </p:spPr>
      </p:pic>
      <p:sp>
        <p:nvSpPr>
          <p:cNvPr id="11" name="TextBox 10">
            <a:extLst>
              <a:ext uri="{FF2B5EF4-FFF2-40B4-BE49-F238E27FC236}">
                <a16:creationId xmlns:a16="http://schemas.microsoft.com/office/drawing/2014/main" id="{8F38B2DE-A3E6-EF06-292D-6F1016EC74E9}"/>
              </a:ext>
            </a:extLst>
          </p:cNvPr>
          <p:cNvSpPr txBox="1"/>
          <p:nvPr/>
        </p:nvSpPr>
        <p:spPr>
          <a:xfrm>
            <a:off x="6259690" y="5164321"/>
            <a:ext cx="6096000" cy="246221"/>
          </a:xfrm>
          <a:prstGeom prst="rect">
            <a:avLst/>
          </a:prstGeom>
          <a:noFill/>
        </p:spPr>
        <p:txBody>
          <a:bodyPr wrap="square">
            <a:spAutoFit/>
          </a:bodyPr>
          <a:lstStyle/>
          <a:p>
            <a:r>
              <a:rPr lang="en-GB" sz="1000" dirty="0" err="1">
                <a:solidFill>
                  <a:srgbClr val="000000"/>
                </a:solidFill>
                <a:latin typeface="Helvetica Neue"/>
              </a:rPr>
              <a:t>NewYork</a:t>
            </a:r>
            <a:r>
              <a:rPr lang="en-GB" sz="1000" dirty="0">
                <a:solidFill>
                  <a:srgbClr val="000000"/>
                </a:solidFill>
                <a:latin typeface="Helvetica Neue"/>
              </a:rPr>
              <a:t> has the most number of cab users than the other cities. </a:t>
            </a:r>
            <a:endParaRPr lang="en-GB" sz="1000" dirty="0"/>
          </a:p>
        </p:txBody>
      </p:sp>
    </p:spTree>
    <p:extLst>
      <p:ext uri="{BB962C8B-B14F-4D97-AF65-F5344CB8AC3E}">
        <p14:creationId xmlns:p14="http://schemas.microsoft.com/office/powerpoint/2010/main" val="63588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Approach</a:t>
            </a:r>
            <a:br>
              <a:rPr lang="en-US" sz="5400" dirty="0">
                <a:solidFill>
                  <a:srgbClr val="FF6600"/>
                </a:solidFill>
              </a:rPr>
            </a:b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2B4D9D0E-2A60-3C57-DD6E-AF92A5AA7C53}"/>
              </a:ext>
            </a:extLst>
          </p:cNvPr>
          <p:cNvSpPr txBox="1"/>
          <p:nvPr/>
        </p:nvSpPr>
        <p:spPr>
          <a:xfrm>
            <a:off x="350023" y="4026871"/>
            <a:ext cx="6096000" cy="400110"/>
          </a:xfrm>
          <a:prstGeom prst="rect">
            <a:avLst/>
          </a:prstGeom>
          <a:noFill/>
        </p:spPr>
        <p:txBody>
          <a:bodyPr wrap="square">
            <a:spAutoFit/>
          </a:bodyPr>
          <a:lstStyle/>
          <a:p>
            <a:r>
              <a:rPr lang="en-GB" sz="1000" dirty="0">
                <a:solidFill>
                  <a:srgbClr val="000000"/>
                </a:solidFill>
                <a:latin typeface="Helvetica Neue"/>
              </a:rPr>
              <a:t>T</a:t>
            </a:r>
            <a:r>
              <a:rPr lang="en-GB" sz="1000" b="0" i="0" dirty="0">
                <a:solidFill>
                  <a:srgbClr val="000000"/>
                </a:solidFill>
                <a:effectLst/>
                <a:latin typeface="Helvetica Neue"/>
              </a:rPr>
              <a:t>he above stats show the percentage of male and female customers in the yellow cab and the pink cab companies</a:t>
            </a:r>
            <a:endParaRPr lang="en-GB" sz="1000" dirty="0"/>
          </a:p>
        </p:txBody>
      </p:sp>
      <p:pic>
        <p:nvPicPr>
          <p:cNvPr id="13" name="Picture 12">
            <a:extLst>
              <a:ext uri="{FF2B5EF4-FFF2-40B4-BE49-F238E27FC236}">
                <a16:creationId xmlns:a16="http://schemas.microsoft.com/office/drawing/2014/main" id="{5501ECB8-EAE8-92C0-9C8D-6B87D5464BC9}"/>
              </a:ext>
            </a:extLst>
          </p:cNvPr>
          <p:cNvPicPr>
            <a:picLocks noChangeAspect="1"/>
          </p:cNvPicPr>
          <p:nvPr/>
        </p:nvPicPr>
        <p:blipFill>
          <a:blip r:embed="rId3"/>
          <a:stretch>
            <a:fillRect/>
          </a:stretch>
        </p:blipFill>
        <p:spPr>
          <a:xfrm>
            <a:off x="458183" y="1757580"/>
            <a:ext cx="4470300" cy="1537555"/>
          </a:xfrm>
          <a:prstGeom prst="rect">
            <a:avLst/>
          </a:prstGeom>
        </p:spPr>
      </p:pic>
      <p:pic>
        <p:nvPicPr>
          <p:cNvPr id="15" name="Picture 14">
            <a:extLst>
              <a:ext uri="{FF2B5EF4-FFF2-40B4-BE49-F238E27FC236}">
                <a16:creationId xmlns:a16="http://schemas.microsoft.com/office/drawing/2014/main" id="{79C3A5DF-7AE3-934D-28CC-59F43614D42B}"/>
              </a:ext>
            </a:extLst>
          </p:cNvPr>
          <p:cNvPicPr>
            <a:picLocks noChangeAspect="1"/>
          </p:cNvPicPr>
          <p:nvPr/>
        </p:nvPicPr>
        <p:blipFill>
          <a:blip r:embed="rId4"/>
          <a:stretch>
            <a:fillRect/>
          </a:stretch>
        </p:blipFill>
        <p:spPr>
          <a:xfrm>
            <a:off x="6446023" y="1673807"/>
            <a:ext cx="4490390" cy="4562236"/>
          </a:xfrm>
          <a:prstGeom prst="rect">
            <a:avLst/>
          </a:prstGeom>
        </p:spPr>
      </p:pic>
    </p:spTree>
    <p:extLst>
      <p:ext uri="{BB962C8B-B14F-4D97-AF65-F5344CB8AC3E}">
        <p14:creationId xmlns:p14="http://schemas.microsoft.com/office/powerpoint/2010/main" val="5779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Approach</a:t>
            </a:r>
            <a:br>
              <a:rPr lang="en-US" sz="5400" dirty="0">
                <a:solidFill>
                  <a:srgbClr val="FF6600"/>
                </a:solidFill>
              </a:rPr>
            </a:b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2B4D9D0E-2A60-3C57-DD6E-AF92A5AA7C53}"/>
              </a:ext>
            </a:extLst>
          </p:cNvPr>
          <p:cNvSpPr txBox="1"/>
          <p:nvPr/>
        </p:nvSpPr>
        <p:spPr>
          <a:xfrm>
            <a:off x="350023" y="1473752"/>
            <a:ext cx="6096000" cy="246221"/>
          </a:xfrm>
          <a:prstGeom prst="rect">
            <a:avLst/>
          </a:prstGeom>
          <a:noFill/>
        </p:spPr>
        <p:txBody>
          <a:bodyPr wrap="square">
            <a:spAutoFit/>
          </a:bodyPr>
          <a:lstStyle/>
          <a:p>
            <a:r>
              <a:rPr lang="en-GB" sz="1000" dirty="0">
                <a:solidFill>
                  <a:srgbClr val="000000"/>
                </a:solidFill>
                <a:latin typeface="Helvetica Neue"/>
              </a:rPr>
              <a:t>Travel patterns by age and the city that shows who uses the cabs most in a gender based manner</a:t>
            </a:r>
            <a:endParaRPr lang="en-GB" sz="1000" dirty="0"/>
          </a:p>
        </p:txBody>
      </p:sp>
      <p:pic>
        <p:nvPicPr>
          <p:cNvPr id="5" name="Picture 4">
            <a:extLst>
              <a:ext uri="{FF2B5EF4-FFF2-40B4-BE49-F238E27FC236}">
                <a16:creationId xmlns:a16="http://schemas.microsoft.com/office/drawing/2014/main" id="{05E77738-62D6-9836-88E1-6F0BE4EFECEB}"/>
              </a:ext>
            </a:extLst>
          </p:cNvPr>
          <p:cNvPicPr>
            <a:picLocks noChangeAspect="1"/>
          </p:cNvPicPr>
          <p:nvPr/>
        </p:nvPicPr>
        <p:blipFill>
          <a:blip r:embed="rId3"/>
          <a:stretch>
            <a:fillRect/>
          </a:stretch>
        </p:blipFill>
        <p:spPr>
          <a:xfrm>
            <a:off x="350023" y="2112270"/>
            <a:ext cx="4427923" cy="3690903"/>
          </a:xfrm>
          <a:prstGeom prst="rect">
            <a:avLst/>
          </a:prstGeom>
        </p:spPr>
      </p:pic>
      <p:pic>
        <p:nvPicPr>
          <p:cNvPr id="7" name="Picture 6">
            <a:extLst>
              <a:ext uri="{FF2B5EF4-FFF2-40B4-BE49-F238E27FC236}">
                <a16:creationId xmlns:a16="http://schemas.microsoft.com/office/drawing/2014/main" id="{0AFE09E3-FE02-04C7-AF83-B2CCB819E660}"/>
              </a:ext>
            </a:extLst>
          </p:cNvPr>
          <p:cNvPicPr>
            <a:picLocks noChangeAspect="1"/>
          </p:cNvPicPr>
          <p:nvPr/>
        </p:nvPicPr>
        <p:blipFill>
          <a:blip r:embed="rId4"/>
          <a:stretch>
            <a:fillRect/>
          </a:stretch>
        </p:blipFill>
        <p:spPr>
          <a:xfrm>
            <a:off x="5968679" y="1984885"/>
            <a:ext cx="5806943" cy="2888230"/>
          </a:xfrm>
          <a:prstGeom prst="rect">
            <a:avLst/>
          </a:prstGeom>
        </p:spPr>
      </p:pic>
    </p:spTree>
    <p:extLst>
      <p:ext uri="{BB962C8B-B14F-4D97-AF65-F5344CB8AC3E}">
        <p14:creationId xmlns:p14="http://schemas.microsoft.com/office/powerpoint/2010/main" val="226419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5272" y="-5555274"/>
            <a:ext cx="1081454" cy="12192001"/>
          </a:xfrm>
          <a:solidFill>
            <a:srgbClr val="3B3B3B"/>
          </a:solidFill>
        </p:spPr>
        <p:txBody>
          <a:bodyPr vert="vert270" anchor="t" anchorCtr="0">
            <a:normAutofit fontScale="90000"/>
          </a:bodyPr>
          <a:lstStyle/>
          <a:p>
            <a:pPr algn="l"/>
            <a:r>
              <a:rPr lang="en-US" sz="5400" dirty="0">
                <a:solidFill>
                  <a:srgbClr val="FF6600"/>
                </a:solidFill>
              </a:rPr>
              <a:t>	Approach</a:t>
            </a:r>
            <a:br>
              <a:rPr lang="en-US" sz="5400" dirty="0">
                <a:solidFill>
                  <a:srgbClr val="FF6600"/>
                </a:solidFill>
              </a:rPr>
            </a:b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1525A65C-6CB9-00CD-AE34-06FB3DD6C7AD}"/>
              </a:ext>
            </a:extLst>
          </p:cNvPr>
          <p:cNvPicPr>
            <a:picLocks noChangeAspect="1"/>
          </p:cNvPicPr>
          <p:nvPr/>
        </p:nvPicPr>
        <p:blipFill>
          <a:blip r:embed="rId3"/>
          <a:stretch>
            <a:fillRect/>
          </a:stretch>
        </p:blipFill>
        <p:spPr>
          <a:xfrm>
            <a:off x="486030" y="1838778"/>
            <a:ext cx="5263980" cy="4024993"/>
          </a:xfrm>
          <a:prstGeom prst="rect">
            <a:avLst/>
          </a:prstGeom>
        </p:spPr>
      </p:pic>
      <p:pic>
        <p:nvPicPr>
          <p:cNvPr id="10" name="Picture 9">
            <a:extLst>
              <a:ext uri="{FF2B5EF4-FFF2-40B4-BE49-F238E27FC236}">
                <a16:creationId xmlns:a16="http://schemas.microsoft.com/office/drawing/2014/main" id="{827B7C5C-2998-9265-C734-643C25E29ADB}"/>
              </a:ext>
            </a:extLst>
          </p:cNvPr>
          <p:cNvPicPr>
            <a:picLocks noChangeAspect="1"/>
          </p:cNvPicPr>
          <p:nvPr/>
        </p:nvPicPr>
        <p:blipFill>
          <a:blip r:embed="rId4"/>
          <a:stretch>
            <a:fillRect/>
          </a:stretch>
        </p:blipFill>
        <p:spPr>
          <a:xfrm>
            <a:off x="6441992" y="1919416"/>
            <a:ext cx="4563759" cy="4075512"/>
          </a:xfrm>
          <a:prstGeom prst="rect">
            <a:avLst/>
          </a:prstGeom>
        </p:spPr>
      </p:pic>
      <p:sp>
        <p:nvSpPr>
          <p:cNvPr id="13" name="TextBox 12">
            <a:extLst>
              <a:ext uri="{FF2B5EF4-FFF2-40B4-BE49-F238E27FC236}">
                <a16:creationId xmlns:a16="http://schemas.microsoft.com/office/drawing/2014/main" id="{C90F432B-98F2-D772-A0B9-9C72773F6D75}"/>
              </a:ext>
            </a:extLst>
          </p:cNvPr>
          <p:cNvSpPr txBox="1"/>
          <p:nvPr/>
        </p:nvSpPr>
        <p:spPr>
          <a:xfrm>
            <a:off x="350023" y="1473752"/>
            <a:ext cx="6096000" cy="246221"/>
          </a:xfrm>
          <a:prstGeom prst="rect">
            <a:avLst/>
          </a:prstGeom>
          <a:noFill/>
        </p:spPr>
        <p:txBody>
          <a:bodyPr wrap="square">
            <a:spAutoFit/>
          </a:bodyPr>
          <a:lstStyle/>
          <a:p>
            <a:r>
              <a:rPr lang="en-GB" sz="1000" dirty="0"/>
              <a:t>We can </a:t>
            </a:r>
            <a:r>
              <a:rPr lang="en-GB" sz="1000"/>
              <a:t>conclude that </a:t>
            </a:r>
            <a:r>
              <a:rPr lang="en-GB" sz="1000" dirty="0" err="1"/>
              <a:t>the</a:t>
            </a:r>
            <a:r>
              <a:rPr lang="en-GB" sz="1000" dirty="0"/>
              <a:t> Yellow cab is better than the pink cab</a:t>
            </a:r>
          </a:p>
        </p:txBody>
      </p:sp>
    </p:spTree>
    <p:extLst>
      <p:ext uri="{BB962C8B-B14F-4D97-AF65-F5344CB8AC3E}">
        <p14:creationId xmlns:p14="http://schemas.microsoft.com/office/powerpoint/2010/main" val="53561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316513" y="1386310"/>
            <a:ext cx="5558973" cy="1655762"/>
          </a:xfrm>
        </p:spPr>
        <p:txBody>
          <a:bodyPr>
            <a:noAutofit/>
          </a:bodyPr>
          <a:lstStyle/>
          <a:p>
            <a:r>
              <a:rPr lang="en-US" sz="15000" dirty="0">
                <a:solidFill>
                  <a:srgbClr val="FF6600"/>
                </a:solidFill>
              </a:rPr>
              <a:t>Thank You</a:t>
            </a:r>
          </a:p>
          <a:p>
            <a:endParaRPr lang="en-US" sz="150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98</TotalTime>
  <Words>283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Söhne</vt:lpstr>
      <vt:lpstr>Office Theme</vt:lpstr>
      <vt:lpstr>PowerPoint Presentation</vt:lpstr>
      <vt:lpstr> Problem Statement  </vt:lpstr>
      <vt:lpstr> Approach  </vt:lpstr>
      <vt:lpstr> Approach  </vt:lpstr>
      <vt:lpstr> Approach  </vt:lpstr>
      <vt:lpstr> Approach  </vt:lpstr>
      <vt:lpstr>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Anivirudhan Ramesh</dc:creator>
  <cp:lastModifiedBy>Anivirudhan Ramesh</cp:lastModifiedBy>
  <cp:revision>1</cp:revision>
  <dcterms:created xsi:type="dcterms:W3CDTF">2023-07-21T04:31:54Z</dcterms:created>
  <dcterms:modified xsi:type="dcterms:W3CDTF">2023-07-21T06:10:52Z</dcterms:modified>
</cp:coreProperties>
</file>