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5" r:id="rId4"/>
    <p:sldId id="267" r:id="rId5"/>
    <p:sldId id="258" r:id="rId6"/>
    <p:sldId id="259" r:id="rId7"/>
    <p:sldId id="268" r:id="rId8"/>
    <p:sldId id="260" r:id="rId9"/>
    <p:sldId id="261" r:id="rId10"/>
    <p:sldId id="262" r:id="rId11"/>
    <p:sldId id="263" r:id="rId12"/>
    <p:sldId id="264"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3"/>
    <p:restoredTop sz="94675"/>
  </p:normalViewPr>
  <p:slideViewPr>
    <p:cSldViewPr snapToGrid="0">
      <p:cViewPr varScale="1">
        <p:scale>
          <a:sx n="88" d="100"/>
          <a:sy n="88" d="100"/>
        </p:scale>
        <p:origin x="57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68696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64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bee9230e4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bee9230e4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505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bee9230e4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bee9230e4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447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bee9230e4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bee9230e4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95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bec2e12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bec2e12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64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ebec2e12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ebec2e12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1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bee9230e4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bee9230e4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95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bee9230e4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bee9230e4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7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bee9230e4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bee9230e4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23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bee9230e4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bee9230e4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88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bee9230e4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bee9230e4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9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bee9230e4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bee9230e4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516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ebee9230e4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ebee9230e4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93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8" Type="http://schemas.openxmlformats.org/officeDocument/2006/relationships/hyperlink" Target="https://www.kaggle.com/datasets/vipoooool/new-plant-diseases-dataset" TargetMode="External"/><Relationship Id="rId3" Type="http://schemas.openxmlformats.org/officeDocument/2006/relationships/image" Target="../media/image2.png"/><Relationship Id="rId7" Type="http://schemas.openxmlformats.org/officeDocument/2006/relationships/hyperlink" Target="https://www.kaggle.com/discussions/general/446746"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data.gov.in/sector/Agriculture" TargetMode="External"/><Relationship Id="rId5" Type="http://schemas.openxmlformats.org/officeDocument/2006/relationships/hyperlink" Target="https://huggingface.co/datasets/KaraAgroAI/Drone-based-Agricultural-Dataset-for-Crop-Yield-Estimation" TargetMode="External"/><Relationship Id="rId4" Type="http://schemas.openxmlformats.org/officeDocument/2006/relationships/hyperlink" Target="http://rs.ipb.uni-bonn.de/data/growliflower/index.html" TargetMode="External"/><Relationship Id="rId9" Type="http://schemas.openxmlformats.org/officeDocument/2006/relationships/hyperlink" Target="https://paperswithcode.com/dataset/plantdo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0" y="0"/>
            <a:ext cx="9144000" cy="5145935"/>
          </a:xfrm>
          <a:prstGeom prst="rect">
            <a:avLst/>
          </a:prstGeom>
          <a:noFill/>
          <a:ln>
            <a:noFill/>
          </a:ln>
        </p:spPr>
      </p:pic>
      <p:sp>
        <p:nvSpPr>
          <p:cNvPr id="57" name="Google Shape;57;p13"/>
          <p:cNvSpPr txBox="1"/>
          <p:nvPr/>
        </p:nvSpPr>
        <p:spPr>
          <a:xfrm>
            <a:off x="155400" y="2797175"/>
            <a:ext cx="8833200" cy="201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700" dirty="0"/>
              <a:t>Team Details</a:t>
            </a:r>
            <a:endParaRPr sz="1700" dirty="0"/>
          </a:p>
          <a:p>
            <a:pPr marL="0" lvl="0" indent="0" algn="just" rtl="0">
              <a:spcBef>
                <a:spcPts val="0"/>
              </a:spcBef>
              <a:spcAft>
                <a:spcPts val="0"/>
              </a:spcAft>
              <a:buNone/>
            </a:pPr>
            <a:endParaRPr sz="1700" dirty="0"/>
          </a:p>
          <a:p>
            <a:pPr marL="457200" lvl="0" indent="-342900" algn="just" rtl="0">
              <a:spcBef>
                <a:spcPts val="0"/>
              </a:spcBef>
              <a:spcAft>
                <a:spcPts val="0"/>
              </a:spcAft>
              <a:buSzPts val="1800"/>
              <a:buChar char="●"/>
            </a:pPr>
            <a:r>
              <a:rPr lang="en-GB" sz="1700" b="1" dirty="0"/>
              <a:t>Team Name: </a:t>
            </a:r>
            <a:r>
              <a:rPr lang="en-GB" sz="1700" dirty="0"/>
              <a:t>Colossus Squad</a:t>
            </a:r>
            <a:endParaRPr sz="1700" dirty="0"/>
          </a:p>
          <a:p>
            <a:pPr marL="457200" lvl="0" indent="-342900" algn="just" rtl="0">
              <a:spcBef>
                <a:spcPts val="0"/>
              </a:spcBef>
              <a:spcAft>
                <a:spcPts val="0"/>
              </a:spcAft>
              <a:buSzPts val="1800"/>
              <a:buChar char="●"/>
            </a:pPr>
            <a:r>
              <a:rPr lang="en-GB" sz="1700" b="1" dirty="0"/>
              <a:t>Team Leader Name: </a:t>
            </a:r>
            <a:r>
              <a:rPr lang="en-GB" sz="1700" dirty="0" err="1" smtClean="0"/>
              <a:t>Amruthamsh</a:t>
            </a:r>
            <a:r>
              <a:rPr lang="en-GB" sz="1700" dirty="0" smtClean="0"/>
              <a:t> A</a:t>
            </a:r>
          </a:p>
          <a:p>
            <a:pPr marL="457200" lvl="0" indent="-342900" algn="just" rtl="0">
              <a:spcBef>
                <a:spcPts val="0"/>
              </a:spcBef>
              <a:spcAft>
                <a:spcPts val="0"/>
              </a:spcAft>
              <a:buSzPts val="1800"/>
              <a:buChar char="●"/>
            </a:pPr>
            <a:r>
              <a:rPr lang="en-GB" sz="1700" b="1" dirty="0" smtClean="0"/>
              <a:t>Problem </a:t>
            </a:r>
            <a:r>
              <a:rPr lang="en-GB" sz="1700" b="1" dirty="0"/>
              <a:t>Statement: </a:t>
            </a:r>
            <a:r>
              <a:rPr lang="en-GB" sz="1700" dirty="0"/>
              <a:t>How might we incorporate Normalized difference vegetation index and Deep Learning to </a:t>
            </a:r>
            <a:r>
              <a:rPr lang="en-GB" sz="1700" dirty="0" smtClean="0"/>
              <a:t>assist and upskill </a:t>
            </a:r>
            <a:r>
              <a:rPr lang="en-GB" sz="1700" dirty="0"/>
              <a:t>farmers without smartphones or computers to improve agriculture productivity and enhance crop health through a comprehensive, data-driven approach?</a:t>
            </a:r>
            <a:endParaRPr lang="en-GB" sz="1700" dirty="0">
              <a:solidFill>
                <a:schemeClr val="dk1"/>
              </a:solidFill>
            </a:endParaRPr>
          </a:p>
          <a:p>
            <a:pPr marL="0" lvl="0" indent="0" algn="just" rtl="0">
              <a:spcBef>
                <a:spcPts val="0"/>
              </a:spcBef>
              <a:spcAft>
                <a:spcPts val="0"/>
              </a:spcAft>
              <a:buNone/>
            </a:pPr>
            <a:endParaRPr sz="1700" dirty="0">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05" name="Google Shape;105;p19"/>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Architecture diagram of the proposed solution</a:t>
            </a:r>
            <a:endParaRPr sz="1800" dirty="0">
              <a:solidFill>
                <a:schemeClr val="dk2"/>
              </a:solidFill>
            </a:endParaRPr>
          </a:p>
        </p:txBody>
      </p:sp>
      <p:sp>
        <p:nvSpPr>
          <p:cNvPr id="4" name="TextBox 3"/>
          <p:cNvSpPr txBox="1"/>
          <p:nvPr/>
        </p:nvSpPr>
        <p:spPr>
          <a:xfrm>
            <a:off x="615764" y="1579110"/>
            <a:ext cx="4070997" cy="2862322"/>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t>Centralized Data Management</a:t>
            </a:r>
            <a:r>
              <a:rPr lang="en-GB" sz="1200" b="1" dirty="0" smtClean="0"/>
              <a:t>: </a:t>
            </a:r>
            <a:r>
              <a:rPr lang="en-GB" sz="1200" dirty="0" smtClean="0"/>
              <a:t>All </a:t>
            </a:r>
            <a:r>
              <a:rPr lang="en-GB" sz="1200" dirty="0"/>
              <a:t>sensor data, including NDVI, soil health metrics, and environmental conditions, are processed and managed through a central kiosk system. This centralized approach allows for effective data sharing and integration, enabling multiple farmers to access insights and analytics from a single platform</a:t>
            </a:r>
            <a:r>
              <a:rPr lang="en-GB" sz="1200" dirty="0" smtClean="0"/>
              <a:t>.</a:t>
            </a:r>
          </a:p>
          <a:p>
            <a:pPr algn="just"/>
            <a:endParaRPr lang="en-GB" sz="1200" dirty="0" smtClean="0"/>
          </a:p>
          <a:p>
            <a:pPr marL="171450" indent="-171450" algn="just">
              <a:buFont typeface="Arial" panose="020B0604020202020204" pitchFamily="34" charset="0"/>
              <a:buChar char="•"/>
            </a:pPr>
            <a:r>
              <a:rPr lang="en-GB" sz="1200" b="1" dirty="0" smtClean="0"/>
              <a:t>Integrated </a:t>
            </a:r>
            <a:r>
              <a:rPr lang="en-GB" sz="1200" b="1" dirty="0"/>
              <a:t>AI and Machine </a:t>
            </a:r>
            <a:r>
              <a:rPr lang="en-GB" sz="1200" b="1" dirty="0" err="1"/>
              <a:t>Learning:</a:t>
            </a:r>
            <a:r>
              <a:rPr lang="en-GB" sz="1200" dirty="0" err="1"/>
              <a:t>The</a:t>
            </a:r>
            <a:r>
              <a:rPr lang="en-GB" sz="1200" dirty="0"/>
              <a:t> system utilizes advanced AI algorithms, powered by </a:t>
            </a:r>
            <a:r>
              <a:rPr lang="en-GB" sz="1200" dirty="0" err="1"/>
              <a:t>TensorFlow</a:t>
            </a:r>
            <a:r>
              <a:rPr lang="en-GB" sz="1200" dirty="0"/>
              <a:t>, </a:t>
            </a:r>
            <a:r>
              <a:rPr lang="en-GB" sz="1200" dirty="0" err="1"/>
              <a:t>PyTorch</a:t>
            </a:r>
            <a:r>
              <a:rPr lang="en-GB" sz="1200" dirty="0"/>
              <a:t>, and </a:t>
            </a:r>
            <a:r>
              <a:rPr lang="en-GB" sz="1200" dirty="0" err="1"/>
              <a:t>Keras</a:t>
            </a:r>
            <a:r>
              <a:rPr lang="en-GB" sz="1200" dirty="0"/>
              <a:t>, to </a:t>
            </a:r>
            <a:r>
              <a:rPr lang="en-GB" sz="1200" dirty="0" err="1"/>
              <a:t>analyze</a:t>
            </a:r>
            <a:r>
              <a:rPr lang="en-GB" sz="1200" dirty="0"/>
              <a:t> the data collected. This setup facilitates real-time plant disease detection and provides actionable insights directly to farmers, enhancing decision-making and crop management through a shared, centralized platform.</a:t>
            </a:r>
            <a:endParaRPr lang="en-IN" sz="1200" dirty="0"/>
          </a:p>
        </p:txBody>
      </p:sp>
      <p:sp>
        <p:nvSpPr>
          <p:cNvPr id="11" name="Rectangle 10"/>
          <p:cNvSpPr/>
          <p:nvPr/>
        </p:nvSpPr>
        <p:spPr>
          <a:xfrm>
            <a:off x="5832093" y="4779089"/>
            <a:ext cx="2432076" cy="307777"/>
          </a:xfrm>
          <a:prstGeom prst="rect">
            <a:avLst/>
          </a:prstGeom>
        </p:spPr>
        <p:txBody>
          <a:bodyPr wrap="none">
            <a:spAutoFit/>
          </a:bodyPr>
          <a:lstStyle/>
          <a:p>
            <a:r>
              <a:rPr lang="en-GB" dirty="0" smtClean="0"/>
              <a:t>Fig. 5: </a:t>
            </a:r>
            <a:r>
              <a:rPr lang="en-GB" dirty="0"/>
              <a:t>Architecture diagram </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0825" y="821035"/>
            <a:ext cx="4034438" cy="395805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13" name="Google Shape;113;p20"/>
          <p:cNvSpPr txBox="1"/>
          <p:nvPr/>
        </p:nvSpPr>
        <p:spPr>
          <a:xfrm>
            <a:off x="198150" y="883248"/>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Technologies to be used in the solution</a:t>
            </a:r>
            <a:endParaRPr sz="1800" dirty="0"/>
          </a:p>
        </p:txBody>
      </p:sp>
      <p:sp>
        <p:nvSpPr>
          <p:cNvPr id="2" name="TextBox 1">
            <a:extLst>
              <a:ext uri="{FF2B5EF4-FFF2-40B4-BE49-F238E27FC236}">
                <a16:creationId xmlns="" xmlns:a16="http://schemas.microsoft.com/office/drawing/2014/main" id="{E5C878C9-ABC2-3EA1-8083-61BA7025A234}"/>
              </a:ext>
            </a:extLst>
          </p:cNvPr>
          <p:cNvSpPr txBox="1"/>
          <p:nvPr/>
        </p:nvSpPr>
        <p:spPr>
          <a:xfrm>
            <a:off x="455199" y="1404433"/>
            <a:ext cx="4950394" cy="3754874"/>
          </a:xfrm>
          <a:prstGeom prst="rect">
            <a:avLst/>
          </a:prstGeom>
          <a:noFill/>
        </p:spPr>
        <p:txBody>
          <a:bodyPr wrap="square" rtlCol="0">
            <a:spAutoFit/>
          </a:bodyPr>
          <a:lstStyle/>
          <a:p>
            <a:r>
              <a:rPr lang="en-US" b="1" dirty="0"/>
              <a:t>Display:</a:t>
            </a:r>
            <a:r>
              <a:rPr lang="en-US" dirty="0"/>
              <a:t> Repurposed Tablets, smartphones, LCD Displays</a:t>
            </a:r>
          </a:p>
          <a:p>
            <a:endParaRPr lang="en-US" dirty="0"/>
          </a:p>
          <a:p>
            <a:r>
              <a:rPr lang="en-US" b="1" dirty="0"/>
              <a:t>Microcontroller: </a:t>
            </a:r>
            <a:r>
              <a:rPr lang="en-US" dirty="0"/>
              <a:t>ESP32, ESP32 CAM</a:t>
            </a:r>
          </a:p>
          <a:p>
            <a:endParaRPr lang="en-US" dirty="0"/>
          </a:p>
          <a:p>
            <a:r>
              <a:rPr lang="en-US" b="1" dirty="0"/>
              <a:t>Sensors:</a:t>
            </a:r>
          </a:p>
          <a:p>
            <a:pPr marL="285750" indent="-285750">
              <a:buFont typeface="Arial" panose="020B0604020202020204" pitchFamily="34" charset="0"/>
              <a:buChar char="•"/>
            </a:pPr>
            <a:r>
              <a:rPr lang="en-US" dirty="0"/>
              <a:t>AS7263 Sensor, LED Sensor – NDVI data</a:t>
            </a:r>
          </a:p>
          <a:p>
            <a:pPr marL="285750" indent="-285750">
              <a:buFont typeface="Arial" panose="020B0604020202020204" pitchFamily="34" charset="0"/>
              <a:buChar char="•"/>
            </a:pPr>
            <a:r>
              <a:rPr lang="en-US" dirty="0"/>
              <a:t>SEN6 Soil Hygrometer </a:t>
            </a:r>
          </a:p>
          <a:p>
            <a:pPr marL="285750" indent="-285750">
              <a:buFont typeface="Arial" panose="020B0604020202020204" pitchFamily="34" charset="0"/>
              <a:buChar char="•"/>
            </a:pPr>
            <a:r>
              <a:rPr lang="en-US" dirty="0"/>
              <a:t>AHT20 / DHT11  – Temp and Humidity</a:t>
            </a:r>
          </a:p>
          <a:p>
            <a:pPr marL="285750" indent="-285750">
              <a:buFont typeface="Arial" panose="020B0604020202020204" pitchFamily="34" charset="0"/>
              <a:buChar char="•"/>
            </a:pPr>
            <a:r>
              <a:rPr lang="en-US" dirty="0"/>
              <a:t>BMP-280 – Pressure </a:t>
            </a:r>
            <a:r>
              <a:rPr lang="en-US" dirty="0" smtClean="0"/>
              <a:t>Sensor</a:t>
            </a:r>
          </a:p>
          <a:p>
            <a:pPr marL="285750" indent="-285750">
              <a:buFont typeface="Arial" panose="020B0604020202020204" pitchFamily="34" charset="0"/>
              <a:buChar char="•"/>
            </a:pPr>
            <a:r>
              <a:rPr lang="en-US" dirty="0"/>
              <a:t>Soil NPK </a:t>
            </a:r>
            <a:r>
              <a:rPr lang="en-US" dirty="0" smtClean="0"/>
              <a:t>Sensor </a:t>
            </a:r>
            <a:r>
              <a:rPr lang="en-US" dirty="0"/>
              <a:t>– </a:t>
            </a:r>
            <a:r>
              <a:rPr lang="en-US" dirty="0" smtClean="0"/>
              <a:t>Nutrition </a:t>
            </a:r>
            <a:r>
              <a:rPr lang="en-US" dirty="0"/>
              <a:t>Sensor</a:t>
            </a:r>
          </a:p>
          <a:p>
            <a:endParaRPr lang="en-US" dirty="0"/>
          </a:p>
          <a:p>
            <a:r>
              <a:rPr lang="en-US" b="1" dirty="0"/>
              <a:t>Frontend:</a:t>
            </a:r>
            <a:r>
              <a:rPr lang="en-US" dirty="0"/>
              <a:t> React, React-Native</a:t>
            </a:r>
          </a:p>
          <a:p>
            <a:r>
              <a:rPr lang="en-US" b="1" dirty="0"/>
              <a:t>Backend: </a:t>
            </a:r>
            <a:r>
              <a:rPr lang="en-US" dirty="0"/>
              <a:t>Node.js, Flask</a:t>
            </a:r>
          </a:p>
          <a:p>
            <a:r>
              <a:rPr lang="en-US" b="1" dirty="0"/>
              <a:t>Database: </a:t>
            </a:r>
            <a:r>
              <a:rPr lang="en-US" dirty="0"/>
              <a:t>MongoDB, RDS </a:t>
            </a:r>
          </a:p>
          <a:p>
            <a:endParaRPr lang="en-US" dirty="0"/>
          </a:p>
          <a:p>
            <a:r>
              <a:rPr lang="en-US" b="1" dirty="0"/>
              <a:t>AI: </a:t>
            </a:r>
            <a:r>
              <a:rPr lang="en-US" dirty="0" err="1"/>
              <a:t>Tensorflow</a:t>
            </a:r>
            <a:r>
              <a:rPr lang="en-US" dirty="0"/>
              <a:t>, </a:t>
            </a:r>
            <a:r>
              <a:rPr lang="en-US" dirty="0" err="1"/>
              <a:t>Keras</a:t>
            </a:r>
            <a:r>
              <a:rPr lang="en-US" dirty="0"/>
              <a:t>, </a:t>
            </a:r>
            <a:r>
              <a:rPr lang="en-US" dirty="0" err="1"/>
              <a:t>PyTorch</a:t>
            </a:r>
            <a:r>
              <a:rPr lang="en-US" dirty="0"/>
              <a:t> </a:t>
            </a:r>
          </a:p>
          <a:p>
            <a:endParaRPr lang="en-US" dirty="0"/>
          </a:p>
        </p:txBody>
      </p:sp>
      <p:sp>
        <p:nvSpPr>
          <p:cNvPr id="3" name="TextBox 2">
            <a:extLst>
              <a:ext uri="{FF2B5EF4-FFF2-40B4-BE49-F238E27FC236}">
                <a16:creationId xmlns="" xmlns:a16="http://schemas.microsoft.com/office/drawing/2014/main" id="{D610BB37-A870-712C-DCFA-AE982FBF1075}"/>
              </a:ext>
            </a:extLst>
          </p:cNvPr>
          <p:cNvSpPr txBox="1"/>
          <p:nvPr/>
        </p:nvSpPr>
        <p:spPr>
          <a:xfrm>
            <a:off x="5202250" y="1568431"/>
            <a:ext cx="3630050" cy="3323987"/>
          </a:xfrm>
          <a:prstGeom prst="rect">
            <a:avLst/>
          </a:prstGeom>
          <a:noFill/>
        </p:spPr>
        <p:txBody>
          <a:bodyPr wrap="square" rtlCol="0">
            <a:spAutoFit/>
          </a:bodyPr>
          <a:lstStyle/>
          <a:p>
            <a:endParaRPr lang="en-US" dirty="0"/>
          </a:p>
          <a:p>
            <a:r>
              <a:rPr lang="en-US" b="1" dirty="0"/>
              <a:t>Data Sources:</a:t>
            </a:r>
            <a:r>
              <a:rPr lang="en-US" dirty="0"/>
              <a:t/>
            </a:r>
            <a:br>
              <a:rPr lang="en-US" dirty="0"/>
            </a:br>
            <a:r>
              <a:rPr lang="en-US" dirty="0"/>
              <a:t/>
            </a:r>
            <a:br>
              <a:rPr lang="en-US" dirty="0"/>
            </a:br>
            <a:r>
              <a:rPr lang="en-US" sz="1100" dirty="0">
                <a:hlinkClick r:id="rId4"/>
              </a:rPr>
              <a:t>http://rs.ipb.uni-bonn.de/data/growliflower/index.html</a:t>
            </a:r>
            <a:endParaRPr lang="en-US" sz="1100" dirty="0"/>
          </a:p>
          <a:p>
            <a:endParaRPr lang="en-US" sz="1100" dirty="0"/>
          </a:p>
          <a:p>
            <a:r>
              <a:rPr lang="en-US" sz="1100" dirty="0">
                <a:hlinkClick r:id="rId5"/>
              </a:rPr>
              <a:t>https://huggingface.co/datasets/KaraAgroAI/Drone-based-Agricultural-Dataset-for-Crop-Yield-Estimation</a:t>
            </a:r>
            <a:endParaRPr lang="en-US" sz="1100" dirty="0"/>
          </a:p>
          <a:p>
            <a:endParaRPr lang="en-US" sz="1100" dirty="0"/>
          </a:p>
          <a:p>
            <a:r>
              <a:rPr lang="en-US" sz="1100" dirty="0">
                <a:hlinkClick r:id="rId6"/>
              </a:rPr>
              <a:t>https://www.data.gov.in/sector/Agriculture</a:t>
            </a:r>
            <a:endParaRPr lang="en-US" sz="1100" dirty="0"/>
          </a:p>
          <a:p>
            <a:endParaRPr lang="en-US" sz="1100" dirty="0"/>
          </a:p>
          <a:p>
            <a:r>
              <a:rPr lang="en-US" sz="1100" dirty="0">
                <a:hlinkClick r:id="rId7"/>
              </a:rPr>
              <a:t>https://www.kaggle.com/discussions/general/446746</a:t>
            </a:r>
            <a:endParaRPr lang="en-US" sz="1100" dirty="0"/>
          </a:p>
          <a:p>
            <a:endParaRPr lang="en-US" sz="1100" dirty="0"/>
          </a:p>
          <a:p>
            <a:r>
              <a:rPr lang="en-US" sz="1100" dirty="0">
                <a:hlinkClick r:id="rId8"/>
              </a:rPr>
              <a:t>https://www.kaggle.com/datasets/vipoooool/new-plant-diseases-dataset</a:t>
            </a:r>
            <a:endParaRPr lang="en-US" sz="1100" dirty="0"/>
          </a:p>
          <a:p>
            <a:endParaRPr lang="en-US" sz="1100" dirty="0"/>
          </a:p>
          <a:p>
            <a:r>
              <a:rPr lang="en-US" sz="1100" dirty="0">
                <a:hlinkClick r:id="rId9"/>
              </a:rPr>
              <a:t>https://paperswithcode.com/dataset/plantdoc</a:t>
            </a:r>
            <a:endParaRPr lang="en-US" sz="1100" dirty="0"/>
          </a:p>
          <a:p>
            <a:r>
              <a:rPr lang="en-US" sz="1100" dirty="0"/>
              <a:t>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121" name="Google Shape;121;p21"/>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Estimated implementation cost (optional)</a:t>
            </a:r>
            <a:endParaRPr sz="1800" dirty="0">
              <a:solidFill>
                <a:schemeClr val="dk2"/>
              </a:solidFill>
            </a:endParaRPr>
          </a:p>
        </p:txBody>
      </p:sp>
      <p:sp>
        <p:nvSpPr>
          <p:cNvPr id="9" name="TextBox 8">
            <a:extLst>
              <a:ext uri="{FF2B5EF4-FFF2-40B4-BE49-F238E27FC236}">
                <a16:creationId xmlns="" xmlns:a16="http://schemas.microsoft.com/office/drawing/2014/main" id="{E5C878C9-ABC2-3EA1-8083-61BA7025A234}"/>
              </a:ext>
            </a:extLst>
          </p:cNvPr>
          <p:cNvSpPr txBox="1"/>
          <p:nvPr/>
        </p:nvSpPr>
        <p:spPr>
          <a:xfrm>
            <a:off x="551185" y="1402403"/>
            <a:ext cx="7210329" cy="310854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Repurposed Tablets, Smartphones, LCD Displays: </a:t>
            </a:r>
            <a:r>
              <a:rPr lang="en-US" dirty="0"/>
              <a:t>Opt for the most </a:t>
            </a:r>
            <a:r>
              <a:rPr lang="en-US" b="1" dirty="0"/>
              <a:t>cost-effective option. Estimate: </a:t>
            </a:r>
            <a:r>
              <a:rPr lang="en-US" dirty="0"/>
              <a:t>₹3,000 - ₹5,000 for a basic setup.</a:t>
            </a:r>
          </a:p>
          <a:p>
            <a:pPr marL="285750" indent="-285750" algn="just">
              <a:buFont typeface="Arial" panose="020B0604020202020204" pitchFamily="34" charset="0"/>
              <a:buChar char="•"/>
            </a:pPr>
            <a:r>
              <a:rPr lang="en-US" b="1" dirty="0"/>
              <a:t>Microcontroller (ESP32, ESP32 CAM): </a:t>
            </a:r>
            <a:r>
              <a:rPr lang="en-US" dirty="0"/>
              <a:t>₹500 - ₹1,000 each (use fewer units).</a:t>
            </a:r>
          </a:p>
          <a:p>
            <a:pPr algn="just"/>
            <a:endParaRPr lang="en-US" dirty="0"/>
          </a:p>
          <a:p>
            <a:pPr algn="just"/>
            <a:r>
              <a:rPr lang="en-US" b="1" dirty="0"/>
              <a:t>Sensors:</a:t>
            </a:r>
          </a:p>
          <a:p>
            <a:pPr algn="just"/>
            <a:endParaRPr lang="en-US" dirty="0"/>
          </a:p>
          <a:p>
            <a:pPr marL="285750" lvl="4" indent="-285750" algn="just">
              <a:buFont typeface="Arial" panose="020B0604020202020204" pitchFamily="34" charset="0"/>
              <a:buChar char="•"/>
            </a:pPr>
            <a:r>
              <a:rPr lang="en-US" b="1" dirty="0"/>
              <a:t>AS7263 Sensor: </a:t>
            </a:r>
            <a:r>
              <a:rPr lang="en-US" dirty="0" smtClean="0"/>
              <a:t>₹3,000 </a:t>
            </a:r>
            <a:r>
              <a:rPr lang="en-US" dirty="0"/>
              <a:t>- </a:t>
            </a:r>
            <a:r>
              <a:rPr lang="en-US" dirty="0" smtClean="0"/>
              <a:t>₹4,000 each.</a:t>
            </a:r>
            <a:endParaRPr lang="en-US" dirty="0"/>
          </a:p>
          <a:p>
            <a:pPr marL="285750" lvl="4" indent="-285750" algn="just">
              <a:buFont typeface="Arial" panose="020B0604020202020204" pitchFamily="34" charset="0"/>
              <a:buChar char="•"/>
            </a:pPr>
            <a:r>
              <a:rPr lang="en-US" b="1" dirty="0" smtClean="0"/>
              <a:t>SEN6 </a:t>
            </a:r>
            <a:r>
              <a:rPr lang="en-US" b="1" dirty="0"/>
              <a:t>Soil Hygrometer: </a:t>
            </a:r>
            <a:r>
              <a:rPr lang="en-US" dirty="0" smtClean="0"/>
              <a:t>₹200 </a:t>
            </a:r>
            <a:r>
              <a:rPr lang="en-US" dirty="0"/>
              <a:t>- </a:t>
            </a:r>
            <a:r>
              <a:rPr lang="en-US" dirty="0" smtClean="0"/>
              <a:t>₹</a:t>
            </a:r>
            <a:r>
              <a:rPr lang="en-US" dirty="0"/>
              <a:t>5</a:t>
            </a:r>
            <a:r>
              <a:rPr lang="en-US" dirty="0" smtClean="0"/>
              <a:t>00 </a:t>
            </a:r>
            <a:r>
              <a:rPr lang="en-US" dirty="0"/>
              <a:t>each.</a:t>
            </a:r>
          </a:p>
          <a:p>
            <a:pPr marL="285750" lvl="4" indent="-285750" algn="just">
              <a:buFont typeface="Arial" panose="020B0604020202020204" pitchFamily="34" charset="0"/>
              <a:buChar char="•"/>
            </a:pPr>
            <a:r>
              <a:rPr lang="en-IN" b="1" dirty="0" smtClean="0"/>
              <a:t>AHT20 / </a:t>
            </a:r>
            <a:r>
              <a:rPr lang="en-US" b="1" dirty="0" smtClean="0"/>
              <a:t>DHT11 </a:t>
            </a:r>
            <a:r>
              <a:rPr lang="en-US" b="1" dirty="0"/>
              <a:t>Temp and Humidity Sensor: </a:t>
            </a:r>
            <a:r>
              <a:rPr lang="en-US" dirty="0" smtClean="0"/>
              <a:t>₹200 </a:t>
            </a:r>
            <a:r>
              <a:rPr lang="en-US" dirty="0"/>
              <a:t>- </a:t>
            </a:r>
            <a:r>
              <a:rPr lang="en-US" dirty="0" smtClean="0"/>
              <a:t>₹300 </a:t>
            </a:r>
            <a:r>
              <a:rPr lang="en-US" dirty="0"/>
              <a:t>each.</a:t>
            </a:r>
          </a:p>
          <a:p>
            <a:pPr marL="285750" lvl="4" indent="-285750" algn="just">
              <a:buFont typeface="Arial" panose="020B0604020202020204" pitchFamily="34" charset="0"/>
              <a:buChar char="•"/>
            </a:pPr>
            <a:r>
              <a:rPr lang="en-US" b="1" dirty="0"/>
              <a:t>BMP-280 Pressure Sensor: </a:t>
            </a:r>
            <a:r>
              <a:rPr lang="en-US" dirty="0" smtClean="0"/>
              <a:t>₹100 </a:t>
            </a:r>
            <a:r>
              <a:rPr lang="en-US" dirty="0"/>
              <a:t>- </a:t>
            </a:r>
            <a:r>
              <a:rPr lang="en-US" dirty="0" smtClean="0"/>
              <a:t>₹200 </a:t>
            </a:r>
            <a:r>
              <a:rPr lang="en-US" dirty="0"/>
              <a:t>each</a:t>
            </a:r>
            <a:r>
              <a:rPr lang="en-US" dirty="0" smtClean="0"/>
              <a:t>.</a:t>
            </a:r>
          </a:p>
          <a:p>
            <a:pPr marL="285750" lvl="4" indent="-285750" algn="just">
              <a:buFont typeface="Arial" panose="020B0604020202020204" pitchFamily="34" charset="0"/>
              <a:buChar char="•"/>
            </a:pPr>
            <a:r>
              <a:rPr lang="en-IN" b="1" dirty="0"/>
              <a:t>Soil NPK </a:t>
            </a:r>
            <a:r>
              <a:rPr lang="en-IN" b="1" dirty="0" smtClean="0"/>
              <a:t>Sensor</a:t>
            </a:r>
            <a:r>
              <a:rPr lang="en-US" b="1" dirty="0" smtClean="0"/>
              <a:t>: </a:t>
            </a:r>
            <a:r>
              <a:rPr lang="en-US" dirty="0"/>
              <a:t>₹ </a:t>
            </a:r>
            <a:r>
              <a:rPr lang="en-US" dirty="0" smtClean="0"/>
              <a:t>5,000-</a:t>
            </a:r>
            <a:r>
              <a:rPr lang="en-US" dirty="0"/>
              <a:t> ₹ </a:t>
            </a:r>
            <a:r>
              <a:rPr lang="en-US" dirty="0" smtClean="0"/>
              <a:t>6,000 each</a:t>
            </a:r>
            <a:endParaRPr lang="en-IN" dirty="0"/>
          </a:p>
          <a:p>
            <a:pPr marL="285750" lvl="4" indent="-285750" algn="just">
              <a:buFont typeface="Arial" panose="020B0604020202020204" pitchFamily="34" charset="0"/>
              <a:buChar char="•"/>
            </a:pPr>
            <a:endParaRPr lang="en-GB" dirty="0"/>
          </a:p>
          <a:p>
            <a:pPr marL="285750" lvl="4" indent="-285750" algn="just">
              <a:buFont typeface="Arial" panose="020B0604020202020204" pitchFamily="34" charset="0"/>
              <a:buChar char="•"/>
            </a:pPr>
            <a:r>
              <a:rPr lang="en-GB" b="1" dirty="0"/>
              <a:t>Miscellaneous:</a:t>
            </a:r>
            <a:r>
              <a:rPr lang="en-GB" dirty="0"/>
              <a:t> Limit expenses for project management and testing. </a:t>
            </a:r>
            <a:endParaRPr lang="en-GB" dirty="0" smtClean="0"/>
          </a:p>
          <a:p>
            <a:pPr lvl="4" algn="just"/>
            <a:r>
              <a:rPr lang="en-GB" dirty="0" smtClean="0"/>
              <a:t>      Estimate</a:t>
            </a:r>
            <a:r>
              <a:rPr lang="en-GB" dirty="0"/>
              <a:t>: </a:t>
            </a:r>
            <a:r>
              <a:rPr lang="en-GB" dirty="0" smtClean="0"/>
              <a:t>₹2,000 </a:t>
            </a:r>
            <a:r>
              <a:rPr lang="en-GB" dirty="0"/>
              <a:t>- </a:t>
            </a:r>
            <a:r>
              <a:rPr lang="en-GB" dirty="0" smtClean="0"/>
              <a:t>₹3,000</a:t>
            </a:r>
            <a:r>
              <a:rPr lang="en-GB" dirty="0"/>
              <a:t>.</a:t>
            </a:r>
            <a:endParaRPr lang="en-US" dirty="0" smtClean="0"/>
          </a:p>
        </p:txBody>
      </p:sp>
      <p:sp>
        <p:nvSpPr>
          <p:cNvPr id="6" name="Rectangle 5"/>
          <p:cNvSpPr/>
          <p:nvPr/>
        </p:nvSpPr>
        <p:spPr>
          <a:xfrm>
            <a:off x="6063603" y="4488229"/>
            <a:ext cx="2967479" cy="307777"/>
          </a:xfrm>
          <a:prstGeom prst="rect">
            <a:avLst/>
          </a:prstGeom>
        </p:spPr>
        <p:txBody>
          <a:bodyPr wrap="none">
            <a:spAutoFit/>
          </a:bodyPr>
          <a:lstStyle/>
          <a:p>
            <a:r>
              <a:rPr lang="en-GB" b="1" dirty="0" smtClean="0"/>
              <a:t>Total Estimate</a:t>
            </a:r>
            <a:r>
              <a:rPr lang="en-GB" b="1" dirty="0"/>
              <a:t>: </a:t>
            </a:r>
            <a:r>
              <a:rPr lang="en-GB" dirty="0" smtClean="0"/>
              <a:t>₹14,000 </a:t>
            </a:r>
            <a:r>
              <a:rPr lang="en-GB" dirty="0"/>
              <a:t>- </a:t>
            </a:r>
            <a:r>
              <a:rPr lang="en-GB" dirty="0" smtClean="0"/>
              <a:t>₹20,000</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34" name="Google Shape;134;p2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5" name="Google Shape;135;p23"/>
          <p:cNvPicPr preferRelativeResize="0"/>
          <p:nvPr/>
        </p:nvPicPr>
        <p:blipFill rotWithShape="1">
          <a:blip r:embed="rId3">
            <a:alphaModFix/>
          </a:blip>
          <a:srcRect/>
          <a:stretch/>
        </p:blipFill>
        <p:spPr>
          <a:xfrm>
            <a:off x="0" y="0"/>
            <a:ext cx="9144000" cy="514593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dirty="0"/>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0" y="-2435"/>
            <a:ext cx="9144000" cy="5145935"/>
          </a:xfrm>
          <a:prstGeom prst="rect">
            <a:avLst/>
          </a:prstGeom>
          <a:noFill/>
          <a:ln>
            <a:noFill/>
          </a:ln>
        </p:spPr>
      </p:pic>
      <p:sp>
        <p:nvSpPr>
          <p:cNvPr id="65" name="Google Shape;65;p14"/>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Brief about the idea</a:t>
            </a:r>
            <a:endParaRPr sz="1800" dirty="0"/>
          </a:p>
        </p:txBody>
      </p:sp>
      <p:sp>
        <p:nvSpPr>
          <p:cNvPr id="5" name="TextBox 4">
            <a:extLst>
              <a:ext uri="{FF2B5EF4-FFF2-40B4-BE49-F238E27FC236}">
                <a16:creationId xmlns="" xmlns:a16="http://schemas.microsoft.com/office/drawing/2014/main" id="{9200FE7F-B03E-4B62-8820-1C8F0363CEBB}"/>
              </a:ext>
            </a:extLst>
          </p:cNvPr>
          <p:cNvSpPr txBox="1"/>
          <p:nvPr/>
        </p:nvSpPr>
        <p:spPr>
          <a:xfrm>
            <a:off x="158825" y="1424704"/>
            <a:ext cx="8826350" cy="3539430"/>
          </a:xfrm>
          <a:prstGeom prst="rect">
            <a:avLst/>
          </a:prstGeom>
          <a:noFill/>
        </p:spPr>
        <p:txBody>
          <a:bodyPr wrap="square">
            <a:spAutoFit/>
          </a:bodyPr>
          <a:lstStyle/>
          <a:p>
            <a:pPr algn="just"/>
            <a:r>
              <a:rPr lang="en-US" dirty="0"/>
              <a:t>A </a:t>
            </a:r>
            <a:r>
              <a:rPr lang="en-US" b="1" dirty="0"/>
              <a:t>standalone-interactive Kiosk </a:t>
            </a:r>
            <a:r>
              <a:rPr lang="en-US" dirty="0"/>
              <a:t>(built using rugged-repurposed Tablets or LCD displays) which is situated in a centralized location which can be used and shared between multiple farmers around that area. The sensor data, </a:t>
            </a:r>
            <a:r>
              <a:rPr lang="en-US" b="1" dirty="0"/>
              <a:t>NDVI data</a:t>
            </a:r>
            <a:r>
              <a:rPr lang="en-US" dirty="0"/>
              <a:t>, latest updates of government schemes, agricultural practices can be learnt from this multifunctional Kiosk. The device utilizes </a:t>
            </a:r>
            <a:r>
              <a:rPr lang="en-US" b="1" dirty="0"/>
              <a:t>deep learning </a:t>
            </a:r>
            <a:r>
              <a:rPr lang="en-US" dirty="0"/>
              <a:t>for real-time plant disease detection, providing actionable insights for effective and inclusive crop management. This integrated platform empowers farmers with the tools, knowledge, and strategies needed for sustainable, productive, and innovative farming practices.</a:t>
            </a:r>
          </a:p>
          <a:p>
            <a:pPr algn="just"/>
            <a:endParaRPr lang="en-US" dirty="0"/>
          </a:p>
          <a:p>
            <a:pPr algn="just"/>
            <a:r>
              <a:rPr lang="en-US" dirty="0"/>
              <a:t>Designed to be </a:t>
            </a:r>
            <a:r>
              <a:rPr lang="en-US" b="1" dirty="0"/>
              <a:t>multilingual</a:t>
            </a:r>
            <a:r>
              <a:rPr lang="en-US" dirty="0"/>
              <a:t> and </a:t>
            </a:r>
            <a:r>
              <a:rPr lang="en-US" b="1" dirty="0"/>
              <a:t>cost-effective</a:t>
            </a:r>
            <a:r>
              <a:rPr lang="en-US" dirty="0"/>
              <a:t>, the </a:t>
            </a:r>
            <a:r>
              <a:rPr lang="en-US" b="1" dirty="0"/>
              <a:t>Kiosk</a:t>
            </a:r>
            <a:r>
              <a:rPr lang="en-US" dirty="0"/>
              <a:t> ensures that farmers from </a:t>
            </a:r>
            <a:r>
              <a:rPr lang="en-US" b="1" dirty="0"/>
              <a:t>diverse linguistic</a:t>
            </a:r>
            <a:r>
              <a:rPr lang="en-US" dirty="0"/>
              <a:t> backgrounds can access vital information and resources. It also includes skilling modules to </a:t>
            </a:r>
            <a:r>
              <a:rPr lang="en-US" b="1" dirty="0"/>
              <a:t>educate</a:t>
            </a:r>
            <a:r>
              <a:rPr lang="en-US" dirty="0"/>
              <a:t> </a:t>
            </a:r>
            <a:r>
              <a:rPr lang="en-US" b="1" dirty="0"/>
              <a:t>farmers</a:t>
            </a:r>
            <a:r>
              <a:rPr lang="en-US" dirty="0"/>
              <a:t> on modern agricultural techniques, fostering greater inclusion and</a:t>
            </a:r>
            <a:r>
              <a:rPr lang="en-US" b="1" dirty="0"/>
              <a:t> knowledge-sharing </a:t>
            </a:r>
            <a:r>
              <a:rPr lang="en-US" dirty="0"/>
              <a:t>within the community.</a:t>
            </a:r>
          </a:p>
          <a:p>
            <a:pPr algn="just"/>
            <a:endParaRPr lang="en-US" dirty="0"/>
          </a:p>
          <a:p>
            <a:pPr algn="just"/>
            <a:r>
              <a:rPr lang="en-US" dirty="0"/>
              <a:t>Additionally, the kiosk is equipped with a </a:t>
            </a:r>
            <a:r>
              <a:rPr lang="en-US" b="1" dirty="0"/>
              <a:t>removable camera </a:t>
            </a:r>
            <a:r>
              <a:rPr lang="en-US" b="1" dirty="0" smtClean="0"/>
              <a:t>device and sensor device</a:t>
            </a:r>
            <a:r>
              <a:rPr lang="en-US" dirty="0" smtClean="0"/>
              <a:t>, secured </a:t>
            </a:r>
            <a:r>
              <a:rPr lang="en-US" dirty="0"/>
              <a:t>to the central Kiosk with location tracking. This device can be taken into the fields for detecting plant abnormalities or diseases, with the data seamlessly synced and stored back in the central kiosk. This integrated platform empowers farmers with the necessary tools, knowledge, and strategies for sustainable, innovative, and productive farming practices.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7" name="Google Shape;12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8" name="Google Shape;128;p22"/>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6" name="Google Shape;65;p14"/>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Brief about the idea</a:t>
            </a:r>
            <a:endParaRPr sz="18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005" y="1410519"/>
            <a:ext cx="8763989" cy="3092311"/>
          </a:xfrm>
          <a:prstGeom prst="rect">
            <a:avLst/>
          </a:prstGeom>
        </p:spPr>
      </p:pic>
      <p:sp>
        <p:nvSpPr>
          <p:cNvPr id="8" name="Rectangle 7"/>
          <p:cNvSpPr/>
          <p:nvPr/>
        </p:nvSpPr>
        <p:spPr>
          <a:xfrm>
            <a:off x="2938328" y="4661804"/>
            <a:ext cx="3188693" cy="307777"/>
          </a:xfrm>
          <a:prstGeom prst="rect">
            <a:avLst/>
          </a:prstGeom>
        </p:spPr>
        <p:txBody>
          <a:bodyPr wrap="none">
            <a:spAutoFit/>
          </a:bodyPr>
          <a:lstStyle/>
          <a:p>
            <a:r>
              <a:rPr lang="en-GB" dirty="0" smtClean="0"/>
              <a:t>Fig. 1: Overall Proposed Methodology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x</a:t>
            </a:r>
            <a:endParaRPr dirty="0"/>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6" name="TextBox 5">
            <a:extLst>
              <a:ext uri="{FF2B5EF4-FFF2-40B4-BE49-F238E27FC236}">
                <a16:creationId xmlns="" xmlns:a16="http://schemas.microsoft.com/office/drawing/2014/main" id="{999B5B57-58D5-87B5-CA9D-5DB66F1D2FC7}"/>
              </a:ext>
            </a:extLst>
          </p:cNvPr>
          <p:cNvSpPr txBox="1"/>
          <p:nvPr/>
        </p:nvSpPr>
        <p:spPr>
          <a:xfrm>
            <a:off x="311692" y="1017478"/>
            <a:ext cx="8617135" cy="3816429"/>
          </a:xfrm>
          <a:prstGeom prst="rect">
            <a:avLst/>
          </a:prstGeom>
          <a:noFill/>
        </p:spPr>
        <p:txBody>
          <a:bodyPr wrap="square">
            <a:spAutoFit/>
          </a:bodyPr>
          <a:lstStyle/>
          <a:p>
            <a:r>
              <a:rPr lang="en-GB" sz="1800" b="1" dirty="0"/>
              <a:t>How will it be able to solve the problem?</a:t>
            </a:r>
            <a:endParaRPr lang="en-US" sz="1800" b="1" dirty="0"/>
          </a:p>
          <a:p>
            <a:endParaRPr lang="en-US" b="1" dirty="0"/>
          </a:p>
          <a:p>
            <a:pPr marL="285750" indent="-285750" algn="just">
              <a:buFont typeface="Arial" panose="020B0604020202020204" pitchFamily="34" charset="0"/>
              <a:buChar char="•"/>
            </a:pPr>
            <a:r>
              <a:rPr lang="en-US" b="1" dirty="0"/>
              <a:t>High Cost Tools: </a:t>
            </a:r>
            <a:r>
              <a:rPr lang="en-US" dirty="0"/>
              <a:t>Develop a centralized platform for sharing NDVI tools and sensor data, reducing individual costs and promoting collaborative use.</a:t>
            </a:r>
          </a:p>
          <a:p>
            <a:endParaRPr lang="en-US" dirty="0"/>
          </a:p>
          <a:p>
            <a:pPr marL="285750" indent="-285750" algn="just">
              <a:buFont typeface="Arial" panose="020B0604020202020204" pitchFamily="34" charset="0"/>
              <a:buChar char="•"/>
            </a:pPr>
            <a:r>
              <a:rPr lang="en-US" b="1" dirty="0"/>
              <a:t>Limited Access to Agricultural Information: </a:t>
            </a:r>
            <a:r>
              <a:rPr lang="en-US" dirty="0"/>
              <a:t>Create a search engine and an easy-to-use Kiosk offering tailored agricultural information, interactive training modules, and regular updates on government schemes and agricultural best practices.</a:t>
            </a:r>
          </a:p>
          <a:p>
            <a:endParaRPr lang="en-US" dirty="0"/>
          </a:p>
          <a:p>
            <a:pPr marL="285750" indent="-285750" algn="just">
              <a:buFont typeface="Arial" panose="020B0604020202020204" pitchFamily="34" charset="0"/>
              <a:buChar char="•"/>
            </a:pPr>
            <a:r>
              <a:rPr lang="en-US" b="1" dirty="0"/>
              <a:t>Market Losses and Inefficiencies: </a:t>
            </a:r>
            <a:r>
              <a:rPr lang="en-US" dirty="0"/>
              <a:t>Provide tools for developing collaborative, market-specific strategies with data analytics to minimize losses and optimize logistics.</a:t>
            </a:r>
          </a:p>
          <a:p>
            <a:endParaRPr lang="en-US" dirty="0"/>
          </a:p>
          <a:p>
            <a:pPr marL="285750" indent="-285750" algn="just">
              <a:buFont typeface="Arial" panose="020B0604020202020204" pitchFamily="34" charset="0"/>
              <a:buChar char="•"/>
            </a:pPr>
            <a:r>
              <a:rPr lang="en-US" b="1" dirty="0"/>
              <a:t>Delayed Plant Disease Detection: </a:t>
            </a:r>
            <a:r>
              <a:rPr lang="en-US" dirty="0"/>
              <a:t>Utilize deep learning models for real-time plant disease detection via mobile apps, offering instant, actionable insights for effective crop management.</a:t>
            </a:r>
          </a:p>
          <a:p>
            <a:endParaRPr lang="en-US" dirty="0"/>
          </a:p>
          <a:p>
            <a:pPr marL="285750" indent="-285750" algn="just">
              <a:buFont typeface="Arial" panose="020B0604020202020204" pitchFamily="34" charset="0"/>
              <a:buChar char="•"/>
            </a:pPr>
            <a:r>
              <a:rPr lang="en-US" b="1" dirty="0"/>
              <a:t>Skilling and Empowerment: </a:t>
            </a:r>
            <a:r>
              <a:rPr lang="en-US" dirty="0"/>
              <a:t>Offer multilingual training through a web app/or standalone Kiosk, empowering farmers with the skills and knowledge to implement advanced agricultural practices.</a:t>
            </a:r>
          </a:p>
        </p:txBody>
      </p:sp>
    </p:spTree>
    <p:extLst>
      <p:ext uri="{BB962C8B-B14F-4D97-AF65-F5344CB8AC3E}">
        <p14:creationId xmlns:p14="http://schemas.microsoft.com/office/powerpoint/2010/main" val="27326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4" name="TextBox 3">
            <a:extLst>
              <a:ext uri="{FF2B5EF4-FFF2-40B4-BE49-F238E27FC236}">
                <a16:creationId xmlns="" xmlns:a16="http://schemas.microsoft.com/office/drawing/2014/main" id="{2C033F0C-1CDE-D1B1-2B6F-5083ABD2F0BA}"/>
              </a:ext>
            </a:extLst>
          </p:cNvPr>
          <p:cNvSpPr txBox="1"/>
          <p:nvPr/>
        </p:nvSpPr>
        <p:spPr>
          <a:xfrm>
            <a:off x="311700" y="744575"/>
            <a:ext cx="7792452" cy="2308324"/>
          </a:xfrm>
          <a:prstGeom prst="rect">
            <a:avLst/>
          </a:prstGeom>
          <a:noFill/>
        </p:spPr>
        <p:txBody>
          <a:bodyPr wrap="square">
            <a:spAutoFit/>
          </a:bodyPr>
          <a:lstStyle/>
          <a:p>
            <a:pPr algn="just"/>
            <a:r>
              <a:rPr lang="en-US" sz="1800" b="1" dirty="0"/>
              <a:t>How different is it from any of the other existing ideas?</a:t>
            </a:r>
          </a:p>
          <a:p>
            <a:pPr algn="just"/>
            <a:endParaRPr lang="en-US" dirty="0" smtClean="0"/>
          </a:p>
          <a:p>
            <a:pPr algn="just"/>
            <a:r>
              <a:rPr lang="en-US" dirty="0" smtClean="0"/>
              <a:t>Comprehensive </a:t>
            </a:r>
            <a:r>
              <a:rPr lang="en-US" dirty="0"/>
              <a:t>Integration: Combines NDVI, deep learning, and agricultural management tools, unlike </a:t>
            </a:r>
            <a:r>
              <a:rPr lang="en-US" b="1" dirty="0"/>
              <a:t>Farmers Edge </a:t>
            </a:r>
            <a:r>
              <a:rPr lang="en-US" dirty="0"/>
              <a:t>and </a:t>
            </a:r>
            <a:r>
              <a:rPr lang="en-US" b="1" dirty="0"/>
              <a:t>Climate </a:t>
            </a:r>
            <a:r>
              <a:rPr lang="en-US" b="1" dirty="0" err="1"/>
              <a:t>FieldView</a:t>
            </a:r>
            <a:r>
              <a:rPr lang="en-US" dirty="0"/>
              <a:t>, which only focus on one aspect.</a:t>
            </a:r>
          </a:p>
          <a:p>
            <a:pPr algn="just"/>
            <a:endParaRPr lang="en-US" dirty="0"/>
          </a:p>
          <a:p>
            <a:pPr algn="just"/>
            <a:r>
              <a:rPr lang="en-US" dirty="0" smtClean="0"/>
              <a:t>Cost-Effective </a:t>
            </a:r>
            <a:r>
              <a:rPr lang="en-US" dirty="0"/>
              <a:t>Resource Sharing: Facilitates sharing of NDVI and sensor data amongst farmers via a centralized system approach, a feature not found in </a:t>
            </a:r>
            <a:r>
              <a:rPr lang="en-US" b="1" dirty="0" err="1"/>
              <a:t>Sentera</a:t>
            </a:r>
            <a:r>
              <a:rPr lang="en-US" dirty="0"/>
              <a:t> and other similar solutions.</a:t>
            </a:r>
          </a:p>
          <a:p>
            <a:pPr algn="just"/>
            <a:endParaRPr lang="en-US" dirty="0"/>
          </a:p>
          <a:p>
            <a:pPr algn="just"/>
            <a:r>
              <a:rPr lang="en-US" dirty="0"/>
              <a:t>Multilingual Training and Market Strategies: Offers multilingual agricultural training and market-specific strategies, unlike </a:t>
            </a:r>
            <a:r>
              <a:rPr lang="en-US" b="1" dirty="0"/>
              <a:t>Granular</a:t>
            </a:r>
            <a:r>
              <a:rPr lang="en-US" dirty="0"/>
              <a:t> and </a:t>
            </a:r>
            <a:r>
              <a:rPr lang="en-US" b="1" dirty="0" err="1"/>
              <a:t>CropIn</a:t>
            </a:r>
            <a:r>
              <a:rPr lang="en-US" dirty="0"/>
              <a:t>, which lack these comprehensive features.</a:t>
            </a:r>
          </a:p>
        </p:txBody>
      </p:sp>
      <p:sp>
        <p:nvSpPr>
          <p:cNvPr id="5" name="TextBox 4">
            <a:extLst>
              <a:ext uri="{FF2B5EF4-FFF2-40B4-BE49-F238E27FC236}">
                <a16:creationId xmlns="" xmlns:a16="http://schemas.microsoft.com/office/drawing/2014/main" id="{786238AD-3821-8858-672D-68CEF97F1CC7}"/>
              </a:ext>
            </a:extLst>
          </p:cNvPr>
          <p:cNvSpPr txBox="1"/>
          <p:nvPr/>
        </p:nvSpPr>
        <p:spPr>
          <a:xfrm>
            <a:off x="311701" y="3113867"/>
            <a:ext cx="7792452" cy="1877437"/>
          </a:xfrm>
          <a:prstGeom prst="rect">
            <a:avLst/>
          </a:prstGeom>
          <a:noFill/>
        </p:spPr>
        <p:txBody>
          <a:bodyPr wrap="square">
            <a:spAutoFit/>
          </a:bodyPr>
          <a:lstStyle/>
          <a:p>
            <a:pPr algn="just"/>
            <a:r>
              <a:rPr lang="en-US" sz="1800" b="1" dirty="0"/>
              <a:t>USP of the proposed solution</a:t>
            </a:r>
          </a:p>
          <a:p>
            <a:pPr algn="just"/>
            <a:endParaRPr lang="en-US" dirty="0"/>
          </a:p>
          <a:p>
            <a:pPr marL="285750" indent="-285750" algn="just">
              <a:buFont typeface="Arial" panose="020B0604020202020204" pitchFamily="34" charset="0"/>
              <a:buChar char="•"/>
            </a:pPr>
            <a:r>
              <a:rPr lang="en-US" b="1" dirty="0"/>
              <a:t>Holistic Integration: </a:t>
            </a:r>
            <a:r>
              <a:rPr lang="en-US" dirty="0"/>
              <a:t>Combines NDVI, deep learning, and collaborative tools in one centralized platform.</a:t>
            </a:r>
          </a:p>
          <a:p>
            <a:pPr marL="285750" indent="-285750" algn="just">
              <a:buFont typeface="Arial" panose="020B0604020202020204" pitchFamily="34" charset="0"/>
              <a:buChar char="•"/>
            </a:pPr>
            <a:r>
              <a:rPr lang="en-US" b="1" dirty="0"/>
              <a:t>Centralized Kiosk: </a:t>
            </a:r>
            <a:r>
              <a:rPr lang="en-US" dirty="0"/>
              <a:t>Cost-effective, shared hub for multiple farmers.</a:t>
            </a:r>
          </a:p>
          <a:p>
            <a:pPr marL="285750" indent="-285750" algn="just">
              <a:buFont typeface="Arial" panose="020B0604020202020204" pitchFamily="34" charset="0"/>
              <a:buChar char="•"/>
            </a:pPr>
            <a:r>
              <a:rPr lang="en-US" b="1" dirty="0"/>
              <a:t>Advanced Deep Learning: </a:t>
            </a:r>
            <a:r>
              <a:rPr lang="en-US" dirty="0"/>
              <a:t>Real-time plant disease detection and insights.</a:t>
            </a:r>
          </a:p>
          <a:p>
            <a:pPr marL="285750" indent="-285750" algn="just">
              <a:buFont typeface="Arial" panose="020B0604020202020204" pitchFamily="34" charset="0"/>
              <a:buChar char="•"/>
            </a:pPr>
            <a:r>
              <a:rPr lang="en-US" b="1" dirty="0"/>
              <a:t>Multilingual Support: </a:t>
            </a:r>
            <a:r>
              <a:rPr lang="en-US" dirty="0"/>
              <a:t>Accessible in multiple languages for diverse users.</a:t>
            </a:r>
          </a:p>
          <a:p>
            <a:pPr marL="285750" indent="-285750" algn="just">
              <a:buFont typeface="Arial" panose="020B0604020202020204" pitchFamily="34" charset="0"/>
              <a:buChar char="•"/>
            </a:pPr>
            <a:r>
              <a:rPr lang="en-US" b="1" dirty="0"/>
              <a:t>Skilling Opportunities: </a:t>
            </a:r>
            <a:r>
              <a:rPr lang="en-US" dirty="0"/>
              <a:t>Educates farmers with modern techniques and strategies.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81" name="Google Shape;81;p16"/>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List of features offered by the solution</a:t>
            </a:r>
            <a:endParaRPr sz="1800" dirty="0"/>
          </a:p>
        </p:txBody>
      </p:sp>
      <p:sp>
        <p:nvSpPr>
          <p:cNvPr id="4" name="TextBox 3">
            <a:extLst>
              <a:ext uri="{FF2B5EF4-FFF2-40B4-BE49-F238E27FC236}">
                <a16:creationId xmlns="" xmlns:a16="http://schemas.microsoft.com/office/drawing/2014/main" id="{D6FDFA8F-7271-2A79-D758-2E51F52D8186}"/>
              </a:ext>
            </a:extLst>
          </p:cNvPr>
          <p:cNvSpPr txBox="1"/>
          <p:nvPr/>
        </p:nvSpPr>
        <p:spPr>
          <a:xfrm>
            <a:off x="4724875" y="1538315"/>
            <a:ext cx="4419125" cy="2308324"/>
          </a:xfrm>
          <a:prstGeom prst="rect">
            <a:avLst/>
          </a:prstGeom>
          <a:noFill/>
        </p:spPr>
        <p:txBody>
          <a:bodyPr wrap="square" rtlCol="0">
            <a:spAutoFit/>
          </a:bodyPr>
          <a:lstStyle/>
          <a:p>
            <a:r>
              <a:rPr lang="en-US" sz="1200" b="1" dirty="0" smtClean="0"/>
              <a:t>2. Centralized </a:t>
            </a:r>
            <a:r>
              <a:rPr lang="en-US" sz="1200" b="1" dirty="0"/>
              <a:t>Approach (Shared NDVI Tools and Resources): </a:t>
            </a:r>
          </a:p>
          <a:p>
            <a:endParaRPr lang="en-US" sz="1200" b="1" dirty="0"/>
          </a:p>
          <a:p>
            <a:r>
              <a:rPr lang="en-US" sz="1200" dirty="0"/>
              <a:t>Develop a platform for centralized NDVI tools and resources.</a:t>
            </a:r>
          </a:p>
          <a:p>
            <a:endParaRPr lang="en-US" sz="1200" b="1" dirty="0"/>
          </a:p>
          <a:p>
            <a:r>
              <a:rPr lang="en-US" sz="1200" b="1" dirty="0"/>
              <a:t>Features:</a:t>
            </a:r>
          </a:p>
          <a:p>
            <a:endParaRPr lang="en-US" sz="1200" b="1" dirty="0"/>
          </a:p>
          <a:p>
            <a:pPr marL="228600" indent="-228600">
              <a:buFont typeface="Arial" panose="020B0604020202020204" pitchFamily="34" charset="0"/>
              <a:buChar char="•"/>
            </a:pPr>
            <a:r>
              <a:rPr lang="en-US" sz="1200" b="1" dirty="0"/>
              <a:t>NDVI Data Collection: </a:t>
            </a:r>
            <a:r>
              <a:rPr lang="en-US" sz="1200" dirty="0"/>
              <a:t>Use of sensors and other IoT devices.</a:t>
            </a:r>
          </a:p>
          <a:p>
            <a:pPr marL="228600" indent="-228600">
              <a:buFont typeface="Arial" panose="020B0604020202020204" pitchFamily="34" charset="0"/>
              <a:buChar char="•"/>
            </a:pPr>
            <a:endParaRPr lang="en-US" sz="1200" dirty="0"/>
          </a:p>
          <a:p>
            <a:pPr marL="228600" indent="-228600">
              <a:buFont typeface="Arial" panose="020B0604020202020204" pitchFamily="34" charset="0"/>
              <a:buChar char="•"/>
            </a:pPr>
            <a:r>
              <a:rPr lang="en-US" sz="1200" b="1" dirty="0"/>
              <a:t>Data Sharing: </a:t>
            </a:r>
            <a:r>
              <a:rPr lang="en-US" sz="1200" dirty="0"/>
              <a:t>System for sharing NDVI data among farmers.</a:t>
            </a:r>
          </a:p>
        </p:txBody>
      </p:sp>
      <p:sp>
        <p:nvSpPr>
          <p:cNvPr id="6" name="TextBox 5">
            <a:extLst>
              <a:ext uri="{FF2B5EF4-FFF2-40B4-BE49-F238E27FC236}">
                <a16:creationId xmlns="" xmlns:a16="http://schemas.microsoft.com/office/drawing/2014/main" id="{A32FB172-64D5-D123-9DE3-64BAE9211D04}"/>
              </a:ext>
            </a:extLst>
          </p:cNvPr>
          <p:cNvSpPr txBox="1"/>
          <p:nvPr/>
        </p:nvSpPr>
        <p:spPr>
          <a:xfrm>
            <a:off x="158825" y="1538315"/>
            <a:ext cx="4413175" cy="3231654"/>
          </a:xfrm>
          <a:prstGeom prst="rect">
            <a:avLst/>
          </a:prstGeom>
          <a:noFill/>
        </p:spPr>
        <p:txBody>
          <a:bodyPr wrap="square">
            <a:spAutoFit/>
          </a:bodyPr>
          <a:lstStyle/>
          <a:p>
            <a:pPr marL="228600" indent="-228600" algn="just">
              <a:buFont typeface="+mj-lt"/>
              <a:buAutoNum type="arabicPeriod"/>
            </a:pPr>
            <a:r>
              <a:rPr lang="en-US" sz="1200" b="1" dirty="0"/>
              <a:t>Search Engine and Agricultural Skilling (Multilingual Web App): </a:t>
            </a:r>
          </a:p>
          <a:p>
            <a:pPr algn="just"/>
            <a:endParaRPr lang="en-US" sz="1200" b="1" dirty="0"/>
          </a:p>
          <a:p>
            <a:pPr algn="just"/>
            <a:r>
              <a:rPr lang="en-US" sz="1200" dirty="0"/>
              <a:t>Create a multilingual web app within the centralized Kiosk for agricultural training and information.</a:t>
            </a:r>
          </a:p>
          <a:p>
            <a:pPr algn="just"/>
            <a:endParaRPr lang="en-US" sz="1200" dirty="0"/>
          </a:p>
          <a:p>
            <a:pPr algn="just"/>
            <a:endParaRPr lang="en-US" sz="1200" dirty="0"/>
          </a:p>
          <a:p>
            <a:pPr algn="just"/>
            <a:r>
              <a:rPr lang="en-US" sz="1200" b="1" dirty="0"/>
              <a:t>Features:</a:t>
            </a:r>
          </a:p>
          <a:p>
            <a:pPr algn="just"/>
            <a:endParaRPr lang="en-US" sz="1200" dirty="0"/>
          </a:p>
          <a:p>
            <a:pPr marL="171450" indent="-171450" algn="just">
              <a:buFont typeface="Arial" panose="020B0604020202020204" pitchFamily="34" charset="0"/>
              <a:buChar char="•"/>
            </a:pPr>
            <a:r>
              <a:rPr lang="en-US" sz="1200" b="1" dirty="0"/>
              <a:t>Customized Search: </a:t>
            </a:r>
            <a:r>
              <a:rPr lang="en-US" sz="1200" dirty="0"/>
              <a:t>Algorithms prioritizing agricultural content.</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b="1" dirty="0"/>
              <a:t>Knowledge Base: </a:t>
            </a:r>
            <a:r>
              <a:rPr lang="en-US" sz="1200" dirty="0"/>
              <a:t>Comprehensive database with articles, research papers, and guides.</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dirty="0"/>
              <a:t>Updates on Government schemes and new agricultural practices.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81" name="Google Shape;81;p16"/>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List of features offered by the solution</a:t>
            </a:r>
            <a:endParaRPr sz="1800" dirty="0"/>
          </a:p>
        </p:txBody>
      </p:sp>
      <p:sp>
        <p:nvSpPr>
          <p:cNvPr id="8" name="TextBox 7">
            <a:extLst>
              <a:ext uri="{FF2B5EF4-FFF2-40B4-BE49-F238E27FC236}">
                <a16:creationId xmlns="" xmlns:a16="http://schemas.microsoft.com/office/drawing/2014/main" id="{FD61C9FE-6648-1DB6-FB37-C2F7BB7155EC}"/>
              </a:ext>
            </a:extLst>
          </p:cNvPr>
          <p:cNvSpPr txBox="1"/>
          <p:nvPr/>
        </p:nvSpPr>
        <p:spPr>
          <a:xfrm>
            <a:off x="4571999" y="1669304"/>
            <a:ext cx="4413175" cy="2492990"/>
          </a:xfrm>
          <a:prstGeom prst="rect">
            <a:avLst/>
          </a:prstGeom>
          <a:noFill/>
        </p:spPr>
        <p:txBody>
          <a:bodyPr wrap="square">
            <a:spAutoFit/>
          </a:bodyPr>
          <a:lstStyle/>
          <a:p>
            <a:pPr algn="just"/>
            <a:r>
              <a:rPr lang="en-US" sz="1200" b="1" dirty="0" smtClean="0"/>
              <a:t>4. Market-Specific </a:t>
            </a:r>
            <a:r>
              <a:rPr lang="en-US" sz="1200" b="1" dirty="0"/>
              <a:t>Agricultural Approach (Collaborative Loss Reduction)</a:t>
            </a:r>
          </a:p>
          <a:p>
            <a:pPr algn="just"/>
            <a:endParaRPr lang="en-US" sz="1200" dirty="0"/>
          </a:p>
          <a:p>
            <a:pPr algn="just"/>
            <a:r>
              <a:rPr lang="en-US" sz="1200" dirty="0"/>
              <a:t>Develop strategies for market-specific agricultural practices.</a:t>
            </a:r>
          </a:p>
          <a:p>
            <a:pPr algn="just"/>
            <a:endParaRPr lang="en-US" sz="1200" dirty="0"/>
          </a:p>
          <a:p>
            <a:pPr marL="171450" indent="-171450" algn="just">
              <a:buFont typeface="Arial" panose="020B0604020202020204" pitchFamily="34" charset="0"/>
              <a:buChar char="•"/>
            </a:pPr>
            <a:r>
              <a:rPr lang="en-US" sz="1200" b="1" dirty="0"/>
              <a:t>Collaborative Platform: </a:t>
            </a:r>
            <a:r>
              <a:rPr lang="en-US" sz="1200" dirty="0"/>
              <a:t>Platform for market-specific strategy collaboration.</a:t>
            </a:r>
          </a:p>
          <a:p>
            <a:pPr algn="just"/>
            <a:endParaRPr lang="en-US" sz="1200" dirty="0"/>
          </a:p>
          <a:p>
            <a:pPr marL="171450" indent="-171450" algn="just">
              <a:buFont typeface="Arial" panose="020B0604020202020204" pitchFamily="34" charset="0"/>
              <a:buChar char="•"/>
            </a:pPr>
            <a:r>
              <a:rPr lang="en-US" sz="1200" b="1" dirty="0"/>
              <a:t>Data Analysis: </a:t>
            </a:r>
            <a:r>
              <a:rPr lang="en-US" sz="1200" dirty="0"/>
              <a:t>Use data analytics to identify market trends and recommendations.</a:t>
            </a:r>
          </a:p>
          <a:p>
            <a:pPr algn="just"/>
            <a:endParaRPr lang="en-US" sz="1200" dirty="0"/>
          </a:p>
          <a:p>
            <a:pPr marL="171450" indent="-171450" algn="just">
              <a:buFont typeface="Arial" panose="020B0604020202020204" pitchFamily="34" charset="0"/>
              <a:buChar char="•"/>
            </a:pPr>
            <a:r>
              <a:rPr lang="en-US" sz="1200" b="1" dirty="0"/>
              <a:t>Supply Chain Integration:</a:t>
            </a:r>
            <a:r>
              <a:rPr lang="en-US" sz="1200" dirty="0"/>
              <a:t> Optimize logistics and reduce waste through supply chain systems.</a:t>
            </a:r>
          </a:p>
        </p:txBody>
      </p:sp>
      <p:sp>
        <p:nvSpPr>
          <p:cNvPr id="5" name="TextBox 4">
            <a:extLst>
              <a:ext uri="{FF2B5EF4-FFF2-40B4-BE49-F238E27FC236}">
                <a16:creationId xmlns="" xmlns:a16="http://schemas.microsoft.com/office/drawing/2014/main" id="{CCDED12B-D070-B28F-F147-B7A3BC12437A}"/>
              </a:ext>
            </a:extLst>
          </p:cNvPr>
          <p:cNvSpPr txBox="1"/>
          <p:nvPr/>
        </p:nvSpPr>
        <p:spPr>
          <a:xfrm>
            <a:off x="233051" y="1666112"/>
            <a:ext cx="4180122" cy="2739211"/>
          </a:xfrm>
          <a:prstGeom prst="rect">
            <a:avLst/>
          </a:prstGeom>
          <a:noFill/>
        </p:spPr>
        <p:txBody>
          <a:bodyPr wrap="square">
            <a:spAutoFit/>
          </a:bodyPr>
          <a:lstStyle/>
          <a:p>
            <a:r>
              <a:rPr lang="en-US" sz="1200" b="1" dirty="0" smtClean="0"/>
              <a:t>3. AI </a:t>
            </a:r>
            <a:r>
              <a:rPr lang="en-US" sz="1200" b="1" dirty="0"/>
              <a:t>(Deep Learning) approach for  Plant Health</a:t>
            </a:r>
          </a:p>
          <a:p>
            <a:endParaRPr lang="en-US" sz="1200" dirty="0"/>
          </a:p>
          <a:p>
            <a:r>
              <a:rPr lang="en-US" sz="1200" dirty="0"/>
              <a:t>Incorporate deep learning models for disease detection.</a:t>
            </a:r>
          </a:p>
          <a:p>
            <a:endParaRPr lang="en-US" sz="1200" dirty="0"/>
          </a:p>
          <a:p>
            <a:r>
              <a:rPr lang="en-US" sz="1200" b="1" dirty="0"/>
              <a:t>Features:</a:t>
            </a:r>
          </a:p>
          <a:p>
            <a:endParaRPr lang="en-US" sz="1200" b="1" dirty="0"/>
          </a:p>
          <a:p>
            <a:pPr marL="171450" indent="-171450">
              <a:buFont typeface="Arial" panose="020B0604020202020204" pitchFamily="34" charset="0"/>
              <a:buChar char="•"/>
            </a:pPr>
            <a:r>
              <a:rPr lang="en-US" sz="1200" b="1" dirty="0"/>
              <a:t>Image Analysis: </a:t>
            </a:r>
            <a:r>
              <a:rPr lang="en-US" sz="1200" dirty="0"/>
              <a:t>CNNs to analyze plant images for disease detection.</a:t>
            </a:r>
          </a:p>
          <a:p>
            <a:endParaRPr lang="en-US" sz="1200" dirty="0"/>
          </a:p>
          <a:p>
            <a:pPr marL="171450" indent="-171450">
              <a:buFont typeface="Arial" panose="020B0604020202020204" pitchFamily="34" charset="0"/>
              <a:buChar char="•"/>
            </a:pPr>
            <a:r>
              <a:rPr lang="en-US" sz="1200" b="1" dirty="0"/>
              <a:t>Real-Time Monitoring: </a:t>
            </a:r>
            <a:r>
              <a:rPr lang="en-US" sz="1200" dirty="0"/>
              <a:t>Systems using mobile apps or IoT devices.</a:t>
            </a:r>
          </a:p>
          <a:p>
            <a:endParaRPr lang="en-US" sz="1200" dirty="0"/>
          </a:p>
          <a:p>
            <a:pPr marL="171450" indent="-171450">
              <a:buFont typeface="Arial" panose="020B0604020202020204" pitchFamily="34" charset="0"/>
              <a:buChar char="•"/>
            </a:pPr>
            <a:r>
              <a:rPr lang="en-US" sz="1200" b="1" dirty="0"/>
              <a:t>Decision Support: </a:t>
            </a:r>
            <a:r>
              <a:rPr lang="en-US" sz="1200" dirty="0"/>
              <a:t>Actionable insights and recommendations based on disease detection.</a:t>
            </a:r>
          </a:p>
        </p:txBody>
      </p:sp>
    </p:spTree>
    <p:extLst>
      <p:ext uri="{BB962C8B-B14F-4D97-AF65-F5344CB8AC3E}">
        <p14:creationId xmlns:p14="http://schemas.microsoft.com/office/powerpoint/2010/main" val="2961234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p:cNvPicPr preferRelativeResize="0"/>
          <p:nvPr/>
        </p:nvPicPr>
        <p:blipFill rotWithShape="1">
          <a:blip r:embed="rId3">
            <a:alphaModFix/>
          </a:blip>
          <a:srcRect/>
          <a:stretch/>
        </p:blipFill>
        <p:spPr>
          <a:xfrm>
            <a:off x="0" y="0"/>
            <a:ext cx="9144000" cy="5145935"/>
          </a:xfrm>
          <a:prstGeom prst="rect">
            <a:avLst/>
          </a:prstGeom>
          <a:noFill/>
          <a:ln>
            <a:no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9402" y="792723"/>
            <a:ext cx="5065753" cy="3900117"/>
          </a:xfrm>
          <a:prstGeom prst="rect">
            <a:avLst/>
          </a:prstGeom>
        </p:spPr>
      </p:pic>
      <p:sp>
        <p:nvSpPr>
          <p:cNvPr id="89" name="Google Shape;89;p17"/>
          <p:cNvSpPr txBox="1"/>
          <p:nvPr/>
        </p:nvSpPr>
        <p:spPr>
          <a:xfrm>
            <a:off x="165516" y="76810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Process flow diagram or Use-case diagram</a:t>
            </a:r>
            <a:endParaRPr sz="1800" dirty="0"/>
          </a:p>
        </p:txBody>
      </p:sp>
      <p:sp>
        <p:nvSpPr>
          <p:cNvPr id="3" name="AutoShape 2" descr="blob:https://web.whatsapp.com/3a7ab688-e7ce-4890-ae03-f88e7ee9e08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109" y="1312757"/>
            <a:ext cx="3558197" cy="3410996"/>
          </a:xfrm>
          <a:prstGeom prst="rect">
            <a:avLst/>
          </a:prstGeom>
        </p:spPr>
      </p:pic>
      <p:sp>
        <p:nvSpPr>
          <p:cNvPr id="11" name="Rectangle 10"/>
          <p:cNvSpPr/>
          <p:nvPr/>
        </p:nvSpPr>
        <p:spPr>
          <a:xfrm>
            <a:off x="716712" y="4714327"/>
            <a:ext cx="2492990" cy="307777"/>
          </a:xfrm>
          <a:prstGeom prst="rect">
            <a:avLst/>
          </a:prstGeom>
        </p:spPr>
        <p:txBody>
          <a:bodyPr wrap="none">
            <a:spAutoFit/>
          </a:bodyPr>
          <a:lstStyle/>
          <a:p>
            <a:r>
              <a:rPr lang="en-GB" dirty="0" smtClean="0"/>
              <a:t>Fig. 2: Process </a:t>
            </a:r>
            <a:r>
              <a:rPr lang="en-GB" dirty="0"/>
              <a:t>flow diagram </a:t>
            </a:r>
            <a:endParaRPr lang="en-IN" dirty="0"/>
          </a:p>
        </p:txBody>
      </p:sp>
      <p:sp>
        <p:nvSpPr>
          <p:cNvPr id="16" name="Rectangle 15"/>
          <p:cNvSpPr/>
          <p:nvPr/>
        </p:nvSpPr>
        <p:spPr>
          <a:xfrm>
            <a:off x="5808616" y="4702745"/>
            <a:ext cx="2492990" cy="307777"/>
          </a:xfrm>
          <a:prstGeom prst="rect">
            <a:avLst/>
          </a:prstGeom>
        </p:spPr>
        <p:txBody>
          <a:bodyPr wrap="none">
            <a:spAutoFit/>
          </a:bodyPr>
          <a:lstStyle/>
          <a:p>
            <a:r>
              <a:rPr lang="en-GB" dirty="0" smtClean="0"/>
              <a:t>Fig. 3: Process </a:t>
            </a:r>
            <a:r>
              <a:rPr lang="en-GB" dirty="0"/>
              <a:t>flow diagram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p:cNvPicPr preferRelativeResize="0"/>
          <p:nvPr/>
        </p:nvPicPr>
        <p:blipFill rotWithShape="1">
          <a:blip r:embed="rId3">
            <a:alphaModFix/>
          </a:blip>
          <a:srcRect/>
          <a:stretch/>
        </p:blipFill>
        <p:spPr>
          <a:xfrm>
            <a:off x="0" y="0"/>
            <a:ext cx="9144000" cy="5145935"/>
          </a:xfrm>
          <a:prstGeom prst="rect">
            <a:avLst/>
          </a:prstGeom>
          <a:noFill/>
          <a:ln>
            <a:noFill/>
          </a:ln>
        </p:spPr>
      </p:pic>
      <p:sp>
        <p:nvSpPr>
          <p:cNvPr id="97" name="Google Shape;97;p18"/>
          <p:cNvSpPr txBox="1"/>
          <p:nvPr/>
        </p:nvSpPr>
        <p:spPr>
          <a:xfrm>
            <a:off x="158825" y="904075"/>
            <a:ext cx="8747700" cy="5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smtClean="0"/>
              <a:t>Mock diagram </a:t>
            </a:r>
            <a:r>
              <a:rPr lang="en-GB" sz="1800" dirty="0"/>
              <a:t>of the proposed </a:t>
            </a:r>
            <a:r>
              <a:rPr lang="en-GB" sz="1800" dirty="0" smtClean="0"/>
              <a:t>solution</a:t>
            </a:r>
            <a:endParaRPr sz="18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7497" y="1360103"/>
            <a:ext cx="5978289" cy="3415097"/>
          </a:xfrm>
          <a:prstGeom prst="rect">
            <a:avLst/>
          </a:prstGeom>
        </p:spPr>
      </p:pic>
      <p:sp>
        <p:nvSpPr>
          <p:cNvPr id="7" name="Rectangle 6"/>
          <p:cNvSpPr/>
          <p:nvPr/>
        </p:nvSpPr>
        <p:spPr>
          <a:xfrm>
            <a:off x="3167016" y="4766245"/>
            <a:ext cx="1904689" cy="307777"/>
          </a:xfrm>
          <a:prstGeom prst="rect">
            <a:avLst/>
          </a:prstGeom>
        </p:spPr>
        <p:txBody>
          <a:bodyPr wrap="none">
            <a:spAutoFit/>
          </a:bodyPr>
          <a:lstStyle/>
          <a:p>
            <a:r>
              <a:rPr lang="en-GB" dirty="0" smtClean="0"/>
              <a:t>Fig. 4: </a:t>
            </a:r>
            <a:r>
              <a:rPr lang="en-GB" dirty="0"/>
              <a:t>Mock diagram </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1185</Words>
  <Application>Microsoft Office PowerPoint</Application>
  <PresentationFormat>On-screen Show (16:9)</PresentationFormat>
  <Paragraphs>137</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PowerPoint Presentation</vt:lpstr>
      <vt:lpstr>PowerPoint Presentation</vt:lpstr>
      <vt:lpstr>PowerPoint Presentation</vt:lpstr>
      <vt:lpstr>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Aniverthy</dc:creator>
  <cp:lastModifiedBy>Microsoft account</cp:lastModifiedBy>
  <cp:revision>45</cp:revision>
  <dcterms:modified xsi:type="dcterms:W3CDTF">2024-07-20T16:41:53Z</dcterms:modified>
</cp:coreProperties>
</file>