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68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67" r:id="rId13"/>
  </p:sldIdLst>
  <p:sldSz cx="12192000" cy="6858000"/>
  <p:notesSz cx="6858000" cy="9144000"/>
  <p:embeddedFontLst>
    <p:embeddedFont>
      <p:font typeface="Fira Sans Extra Condensed SemiBold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Bookman Old Style" panose="02050604050505020204" pitchFamily="18" charset="0"/>
      <p:regular r:id="rId23"/>
      <p:bold r:id="rId24"/>
      <p:italic r:id="rId25"/>
      <p:boldItalic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13122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96f205c48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96f205c48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829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8159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940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0610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640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523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1519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9651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050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481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0465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6397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9821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7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6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6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8555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7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7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8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5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Aniverthy/HealthPulse-Kios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/>
        </p:nvSpPr>
        <p:spPr>
          <a:xfrm>
            <a:off x="5672138" y="1002248"/>
            <a:ext cx="5065830" cy="32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>
                <a:latin typeface="Bookman Old Style" panose="02050604050505020204" pitchFamily="18" charset="0"/>
                <a:ea typeface="Fira Sans Extra Condensed SemiBold"/>
                <a:cs typeface="Calibri" panose="020F0502020204030204" pitchFamily="34" charset="0"/>
                <a:sym typeface="Fira Sans Extra Condensed SemiBold"/>
              </a:rPr>
              <a:t>HealthPulse</a:t>
            </a:r>
          </a:p>
          <a:p>
            <a:r>
              <a:rPr lang="en" sz="6000" dirty="0">
                <a:latin typeface="Bookman Old Style" panose="02050604050505020204" pitchFamily="18" charset="0"/>
                <a:ea typeface="Fira Sans Extra Condensed SemiBold"/>
                <a:cs typeface="Calibri" panose="020F0502020204030204" pitchFamily="34" charset="0"/>
                <a:sym typeface="Fira Sans Extra Condensed SemiBold"/>
              </a:rPr>
              <a:t>Kiosk</a:t>
            </a:r>
            <a:endParaRPr sz="6000" dirty="0">
              <a:latin typeface="Bookman Old Style" panose="02050604050505020204" pitchFamily="18" charset="0"/>
              <a:ea typeface="Fira Sans Extra Condensed SemiBold"/>
              <a:cs typeface="Calibri" panose="020F0502020204030204" pitchFamily="34" charset="0"/>
              <a:sym typeface="Fira Sans Extra Condensed SemiBold"/>
            </a:endParaRPr>
          </a:p>
        </p:txBody>
      </p:sp>
      <p:sp>
        <p:nvSpPr>
          <p:cNvPr id="58" name="Google Shape;58;p15"/>
          <p:cNvSpPr txBox="1"/>
          <p:nvPr/>
        </p:nvSpPr>
        <p:spPr>
          <a:xfrm>
            <a:off x="5672138" y="3010554"/>
            <a:ext cx="4523600" cy="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  <a:sym typeface="Roboto"/>
              </a:rPr>
              <a:t>Health for Everyone</a:t>
            </a:r>
            <a:endParaRPr sz="2133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Calibri" panose="020F0502020204030204" pitchFamily="34" charset="0"/>
              <a:sym typeface="Roboto"/>
            </a:endParaRPr>
          </a:p>
        </p:txBody>
      </p:sp>
      <p:sp>
        <p:nvSpPr>
          <p:cNvPr id="8" name="Google Shape;58;p15">
            <a:extLst>
              <a:ext uri="{FF2B5EF4-FFF2-40B4-BE49-F238E27FC236}">
                <a16:creationId xmlns:a16="http://schemas.microsoft.com/office/drawing/2014/main" xmlns="" id="{E48FA9F4-375D-FF9D-A995-66B60918C02C}"/>
              </a:ext>
            </a:extLst>
          </p:cNvPr>
          <p:cNvSpPr txBox="1"/>
          <p:nvPr/>
        </p:nvSpPr>
        <p:spPr>
          <a:xfrm>
            <a:off x="5672138" y="3764831"/>
            <a:ext cx="4523600" cy="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  <a:sym typeface="Roboto"/>
              </a:rPr>
              <a:t>Team: </a:t>
            </a:r>
            <a:r>
              <a:rPr lang="en" sz="2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  <a:sym typeface="Roboto"/>
              </a:rPr>
              <a:t>COLOSSUS SQUAD</a:t>
            </a:r>
            <a:endParaRPr sz="2400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Calibri" panose="020F0502020204030204" pitchFamily="34" charset="0"/>
              <a:sym typeface="Roboto"/>
            </a:endParaRPr>
          </a:p>
        </p:txBody>
      </p:sp>
      <p:sp>
        <p:nvSpPr>
          <p:cNvPr id="9" name="Google Shape;58;p15">
            <a:extLst>
              <a:ext uri="{FF2B5EF4-FFF2-40B4-BE49-F238E27FC236}">
                <a16:creationId xmlns:a16="http://schemas.microsoft.com/office/drawing/2014/main" xmlns="" id="{92A34CF4-7601-1243-B5C5-62D6465BB530}"/>
              </a:ext>
            </a:extLst>
          </p:cNvPr>
          <p:cNvSpPr txBox="1"/>
          <p:nvPr/>
        </p:nvSpPr>
        <p:spPr>
          <a:xfrm>
            <a:off x="6346155" y="4519849"/>
            <a:ext cx="5366213" cy="186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IN" sz="2667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  <a:sym typeface="Roboto"/>
              </a:rPr>
              <a:t>Done</a:t>
            </a:r>
            <a:r>
              <a:rPr lang="en" sz="2667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  <a:sym typeface="Roboto"/>
              </a:rPr>
              <a:t> by:</a:t>
            </a:r>
          </a:p>
          <a:p>
            <a:r>
              <a:rPr lang="en" sz="2667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  <a:sym typeface="Roboto"/>
              </a:rPr>
              <a:t>	1. Amruthamsh A</a:t>
            </a:r>
          </a:p>
          <a:p>
            <a:pPr lvl="0"/>
            <a:r>
              <a:rPr lang="en" sz="2667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  <a:sym typeface="Roboto"/>
              </a:rPr>
              <a:t>	2. </a:t>
            </a:r>
            <a:r>
              <a:rPr lang="en-IN" sz="2667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  <a:sym typeface="Roboto"/>
              </a:rPr>
              <a:t>Amit Kumar Singh</a:t>
            </a:r>
            <a:r>
              <a:rPr lang="en" sz="2667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  <a:sym typeface="Roboto"/>
              </a:rPr>
              <a:t>	</a:t>
            </a:r>
            <a:endParaRPr lang="en" sz="2667" dirty="0" smtClean="0">
              <a:latin typeface="Adobe Fan Heiti Std B" panose="020B0700000000000000" pitchFamily="34" charset="-128"/>
              <a:ea typeface="Adobe Fan Heiti Std B" panose="020B0700000000000000" pitchFamily="34" charset="-128"/>
              <a:cs typeface="Calibri" panose="020F0502020204030204" pitchFamily="34" charset="0"/>
              <a:sym typeface="Roboto"/>
            </a:endParaRPr>
          </a:p>
          <a:p>
            <a:pPr lvl="0"/>
            <a:r>
              <a:rPr lang="en" sz="2667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  <a:sym typeface="Roboto"/>
              </a:rPr>
              <a:t>	</a:t>
            </a:r>
            <a:r>
              <a:rPr lang="en" sz="2667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  <a:sym typeface="Roboto"/>
              </a:rPr>
              <a:t>3</a:t>
            </a:r>
            <a:r>
              <a:rPr lang="en" sz="2667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  <a:sym typeface="Roboto"/>
              </a:rPr>
              <a:t>. </a:t>
            </a:r>
            <a:r>
              <a:rPr lang="en-IN" sz="2667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  <a:sym typeface="Roboto"/>
              </a:rPr>
              <a:t>Aniverthy</a:t>
            </a:r>
            <a:r>
              <a:rPr lang="en-IN" sz="2667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  <a:sym typeface="Roboto"/>
              </a:rPr>
              <a:t> </a:t>
            </a:r>
            <a:r>
              <a:rPr lang="en-IN" sz="2667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  <a:sym typeface="Roboto"/>
              </a:rPr>
              <a:t>Amrutesh</a:t>
            </a:r>
            <a:endParaRPr lang="en-IN" sz="2667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Calibri" panose="020F0502020204030204" pitchFamily="34" charset="0"/>
              <a:sym typeface="Roboto"/>
            </a:endParaRPr>
          </a:p>
        </p:txBody>
      </p:sp>
      <p:sp>
        <p:nvSpPr>
          <p:cNvPr id="10" name="Google Shape;97;p14"/>
          <p:cNvSpPr txBox="1"/>
          <p:nvPr/>
        </p:nvSpPr>
        <p:spPr>
          <a:xfrm>
            <a:off x="479632" y="6113262"/>
            <a:ext cx="1025833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Institution: 	Dr. </a:t>
            </a:r>
            <a:r>
              <a:rPr lang="en-US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Ambedkar</a:t>
            </a: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Institute of Technology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Dayananda </a:t>
            </a:r>
            <a:r>
              <a:rPr lang="en-US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Sagar</a:t>
            </a: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College of Engineering 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58"/>
          <a:stretch/>
        </p:blipFill>
        <p:spPr>
          <a:xfrm>
            <a:off x="1627129" y="178964"/>
            <a:ext cx="3571530" cy="566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5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/>
        </p:nvSpPr>
        <p:spPr>
          <a:xfrm>
            <a:off x="351777" y="143248"/>
            <a:ext cx="631628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Strategy and Business Model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4352" y="851134"/>
            <a:ext cx="10158412" cy="5524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en-GB" sz="1800" b="1" dirty="0"/>
              <a:t>Business Model</a:t>
            </a:r>
          </a:p>
          <a:p>
            <a:pPr algn="just">
              <a:buFont typeface="+mj-lt"/>
              <a:buAutoNum type="arabicPeriod"/>
            </a:pPr>
            <a:r>
              <a:rPr lang="en-GB" b="1" dirty="0"/>
              <a:t>Revenue Streams</a:t>
            </a:r>
            <a:r>
              <a:rPr lang="en-GB" dirty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Subscription Model</a:t>
            </a:r>
            <a:r>
              <a:rPr lang="en-GB" dirty="0"/>
              <a:t>: Offer subscription plans for individuals and families to access regular health monitoring services.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Government and NGO Funding</a:t>
            </a:r>
            <a:r>
              <a:rPr lang="en-GB" dirty="0"/>
              <a:t>: Secure funding from government health initiatives and NGOs focused on rural healthcare.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Corporate Sponsorships</a:t>
            </a:r>
            <a:r>
              <a:rPr lang="en-GB" dirty="0"/>
              <a:t>: Partner with corporate entities for sponsorship and CSR (Corporate Social Responsibility) funding.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Fee-for-Service</a:t>
            </a:r>
            <a:r>
              <a:rPr lang="en-GB" dirty="0"/>
              <a:t>: Charge a nominal fee for each health check-up and diagnostic service provided by the kiosk.</a:t>
            </a:r>
          </a:p>
          <a:p>
            <a:pPr algn="just">
              <a:buFont typeface="+mj-lt"/>
              <a:buAutoNum type="arabicPeriod"/>
            </a:pPr>
            <a:r>
              <a:rPr lang="en-GB" b="1" dirty="0"/>
              <a:t>Cost Structure</a:t>
            </a:r>
            <a:r>
              <a:rPr lang="en-GB" dirty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Initial Setup Costs</a:t>
            </a:r>
            <a:r>
              <a:rPr lang="en-GB" dirty="0"/>
              <a:t>: Investment in hardware (sensors, ESP32 modules, display units) and software development.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Operational Costs</a:t>
            </a:r>
            <a:r>
              <a:rPr lang="en-GB" dirty="0"/>
              <a:t>: Maintenance of kiosks, data storage, and technical support.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Training and Outreach Costs</a:t>
            </a:r>
            <a:r>
              <a:rPr lang="en-GB" dirty="0"/>
              <a:t>: Expenses related to training local health workers and conducting awareness campaigns.</a:t>
            </a:r>
          </a:p>
          <a:p>
            <a:pPr algn="just">
              <a:buFont typeface="+mj-lt"/>
              <a:buAutoNum type="arabicPeriod"/>
            </a:pPr>
            <a:r>
              <a:rPr lang="en-GB" b="1" dirty="0"/>
              <a:t>Scalability</a:t>
            </a:r>
            <a:r>
              <a:rPr lang="en-GB" dirty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Modular Design</a:t>
            </a:r>
            <a:r>
              <a:rPr lang="en-GB" dirty="0"/>
              <a:t>: Use a modular design for kiosks to easily scale and adapt to different regions and requirements.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Franchise Model</a:t>
            </a:r>
            <a:r>
              <a:rPr lang="en-GB" dirty="0"/>
              <a:t>: Expand through a franchise model, allowing local entrepreneurs to operate kiosks under the </a:t>
            </a:r>
            <a:r>
              <a:rPr lang="en-GB" dirty="0" err="1"/>
              <a:t>HealthPulse</a:t>
            </a:r>
            <a:r>
              <a:rPr lang="en-GB" dirty="0"/>
              <a:t> brand.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Technology Upgrades</a:t>
            </a:r>
            <a:r>
              <a:rPr lang="en-GB" dirty="0"/>
              <a:t>: Continuously upgrade technology and software to enhance service quality and efficiency.</a:t>
            </a:r>
          </a:p>
          <a:p>
            <a:pPr algn="just">
              <a:buFont typeface="+mj-lt"/>
              <a:buAutoNum type="arabicPeriod"/>
            </a:pPr>
            <a:r>
              <a:rPr lang="en-GB" b="1" dirty="0"/>
              <a:t>Impact Measurement</a:t>
            </a:r>
            <a:r>
              <a:rPr lang="en-GB" dirty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Health Outcomes</a:t>
            </a:r>
            <a:r>
              <a:rPr lang="en-GB" dirty="0"/>
              <a:t>: Track improvements in health outcomes and access to healthcare services in target areas.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User Feedback</a:t>
            </a:r>
            <a:r>
              <a:rPr lang="en-GB" dirty="0"/>
              <a:t>: Regularly collect and </a:t>
            </a:r>
            <a:r>
              <a:rPr lang="en-GB" dirty="0" err="1"/>
              <a:t>analyze</a:t>
            </a:r>
            <a:r>
              <a:rPr lang="en-GB" dirty="0"/>
              <a:t> user feedback to improve services and address any issues.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Sustainability Metrics</a:t>
            </a:r>
            <a:r>
              <a:rPr lang="en-GB" dirty="0"/>
              <a:t>: Monitor the financial sustainability and scalability of the business model.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/>
        </p:nvSpPr>
        <p:spPr>
          <a:xfrm>
            <a:off x="351777" y="143248"/>
            <a:ext cx="631628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Strategy and Business Model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4127" y="851134"/>
            <a:ext cx="641247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GB" sz="1800" b="1" dirty="0"/>
              <a:t>Strategy</a:t>
            </a:r>
          </a:p>
          <a:p>
            <a:pPr algn="just">
              <a:buFont typeface="+mj-lt"/>
              <a:buAutoNum type="arabicPeriod"/>
            </a:pPr>
            <a:r>
              <a:rPr lang="en-GB" b="1" dirty="0"/>
              <a:t>Target Market</a:t>
            </a:r>
            <a:r>
              <a:rPr lang="en-GB" dirty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/>
              <a:t>Focus on rural and remote areas with limited access to healthcare facilities.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/>
              <a:t>Collaborate with local governments, NGOs, and healthcare organizations to deploy kiosks in underserved regions.</a:t>
            </a:r>
          </a:p>
          <a:p>
            <a:pPr algn="just">
              <a:buFont typeface="+mj-lt"/>
              <a:buAutoNum type="arabicPeriod"/>
            </a:pPr>
            <a:r>
              <a:rPr lang="en-GB" b="1" dirty="0"/>
              <a:t>Partnerships and Collaborations</a:t>
            </a:r>
            <a:r>
              <a:rPr lang="en-GB" dirty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/>
              <a:t>Partner with healthcare providers for medical oversight and support.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/>
              <a:t>Collaborate with technology companies for sensor and software integration.</a:t>
            </a:r>
          </a:p>
          <a:p>
            <a:pPr algn="just">
              <a:buFont typeface="+mj-lt"/>
              <a:buAutoNum type="arabicPeriod"/>
            </a:pPr>
            <a:r>
              <a:rPr lang="en-GB" b="1" dirty="0"/>
              <a:t>Technology Integration</a:t>
            </a:r>
            <a:r>
              <a:rPr lang="en-GB" dirty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/>
              <a:t>Utilize advanced sensors and machine learning </a:t>
            </a:r>
            <a:r>
              <a:rPr lang="en-GB" dirty="0" smtClean="0"/>
              <a:t>models </a:t>
            </a:r>
            <a:r>
              <a:rPr lang="en-GB" dirty="0"/>
              <a:t>to ensure accurate health monitoring.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/>
              <a:t>Ensure seamless data transmission and real-time analysis using ESP32 and cloud-based storage.</a:t>
            </a:r>
          </a:p>
          <a:p>
            <a:pPr algn="just">
              <a:buFont typeface="+mj-lt"/>
              <a:buAutoNum type="arabicPeriod"/>
            </a:pPr>
            <a:r>
              <a:rPr lang="en-GB" b="1" dirty="0"/>
              <a:t>User Training and Support</a:t>
            </a:r>
            <a:r>
              <a:rPr lang="en-GB" dirty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/>
              <a:t>Provide training programs for local health workers to operate and maintain the kiosks.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/>
              <a:t>Offer continuous technical support and updates to ensure smooth operation.</a:t>
            </a:r>
          </a:p>
          <a:p>
            <a:pPr algn="just">
              <a:buFont typeface="+mj-lt"/>
              <a:buAutoNum type="arabicPeriod"/>
            </a:pPr>
            <a:r>
              <a:rPr lang="en-GB" b="1" dirty="0"/>
              <a:t>Awareness and Outreach</a:t>
            </a:r>
            <a:r>
              <a:rPr lang="en-GB" dirty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/>
              <a:t>Conduct awareness campaigns to educate the target population about the benefits of health monitoring kiosks.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/>
              <a:t>Use local media and community events to promote the kiosk and its services.</a:t>
            </a:r>
          </a:p>
        </p:txBody>
      </p:sp>
      <p:pic>
        <p:nvPicPr>
          <p:cNvPr id="4098" name="Picture 2" descr="How to Start a Kiosk Busines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24" t="14792" r="30651" b="5764"/>
          <a:stretch/>
        </p:blipFill>
        <p:spPr bwMode="auto">
          <a:xfrm>
            <a:off x="8382000" y="1081639"/>
            <a:ext cx="2514600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743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2,200+ Thank You Computer Stock Photos, Pictures &amp; Royalty-Free Images -  iStock | Thank you computer scre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0225" y="0"/>
            <a:ext cx="10017125" cy="667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337622" y="134224"/>
            <a:ext cx="431900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1002664"/>
            <a:ext cx="106108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/>
              <a:t>"How might we develop a healthcare system for rural and remote areas that delivers accurate, rapid, and hassle-free diagnostic reports, ensuring convenience and reliability for users?"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2574250"/>
            <a:ext cx="1098232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800" b="1" dirty="0" smtClean="0"/>
              <a:t>Key Points</a:t>
            </a:r>
          </a:p>
          <a:p>
            <a:pPr algn="just"/>
            <a:endParaRPr lang="en-GB" sz="1800" b="1" dirty="0"/>
          </a:p>
          <a:p>
            <a:pPr algn="just">
              <a:buFont typeface="Arial"/>
              <a:buAutoNum type="arabicPeriod"/>
            </a:pPr>
            <a:r>
              <a:rPr lang="en-GB" sz="1600" b="1" dirty="0"/>
              <a:t>Rural Accessibility: </a:t>
            </a:r>
            <a:r>
              <a:rPr lang="en-GB" sz="1600" dirty="0"/>
              <a:t>Create a healthcare system specifically designed for rural and remote areas where access to medical facilities is often limited or </a:t>
            </a:r>
            <a:r>
              <a:rPr lang="en-GB" sz="1600" dirty="0" smtClean="0"/>
              <a:t>non-existent.</a:t>
            </a:r>
          </a:p>
          <a:p>
            <a:pPr algn="just">
              <a:buFont typeface="Arial"/>
              <a:buAutoNum type="arabicPeriod"/>
            </a:pPr>
            <a:endParaRPr lang="en-GB" sz="1600" dirty="0"/>
          </a:p>
          <a:p>
            <a:pPr algn="just">
              <a:buFont typeface="Arial"/>
              <a:buAutoNum type="arabicPeriod"/>
            </a:pPr>
            <a:r>
              <a:rPr lang="en-GB" sz="1600" b="1" dirty="0"/>
              <a:t>Accuracy: </a:t>
            </a:r>
            <a:r>
              <a:rPr lang="en-GB" sz="1600" dirty="0"/>
              <a:t>Ensure the system delivers precise and reliable diagnostic reports through advanced sensors and data analysis techniques</a:t>
            </a:r>
            <a:r>
              <a:rPr lang="en-GB" sz="1600" dirty="0" smtClean="0"/>
              <a:t>.</a:t>
            </a:r>
          </a:p>
          <a:p>
            <a:pPr algn="just">
              <a:buFont typeface="Arial"/>
              <a:buAutoNum type="arabicPeriod"/>
            </a:pPr>
            <a:endParaRPr lang="en-GB" sz="1600" dirty="0"/>
          </a:p>
          <a:p>
            <a:pPr algn="just">
              <a:buFont typeface="Arial"/>
              <a:buAutoNum type="arabicPeriod"/>
            </a:pPr>
            <a:r>
              <a:rPr lang="en-GB" sz="1600" b="1" dirty="0"/>
              <a:t>Speed: </a:t>
            </a:r>
            <a:r>
              <a:rPr lang="en-GB" sz="1600" dirty="0"/>
              <a:t>Implement mechanisms to provide rapid diagnostic results, reducing the waiting time for users and enabling timely medical intervention</a:t>
            </a:r>
            <a:r>
              <a:rPr lang="en-GB" sz="1600" dirty="0" smtClean="0"/>
              <a:t>.</a:t>
            </a:r>
          </a:p>
          <a:p>
            <a:pPr algn="just">
              <a:buFont typeface="Arial"/>
              <a:buAutoNum type="arabicPeriod"/>
            </a:pPr>
            <a:endParaRPr lang="en-GB" sz="1600" dirty="0"/>
          </a:p>
          <a:p>
            <a:pPr algn="just">
              <a:buFont typeface="Arial"/>
              <a:buAutoNum type="arabicPeriod"/>
            </a:pPr>
            <a:r>
              <a:rPr lang="en-GB" sz="1600" b="1" dirty="0"/>
              <a:t>User Convenience: </a:t>
            </a:r>
            <a:r>
              <a:rPr lang="en-GB" sz="1600" dirty="0"/>
              <a:t>Design an intuitive and user-friendly interface that makes the process of obtaining diagnostic reports straightforward and hassle-free</a:t>
            </a:r>
            <a:r>
              <a:rPr lang="en-GB" sz="1600" dirty="0" smtClean="0"/>
              <a:t>.</a:t>
            </a:r>
          </a:p>
          <a:p>
            <a:pPr algn="just">
              <a:buFont typeface="Arial"/>
              <a:buAutoNum type="arabicPeriod"/>
            </a:pPr>
            <a:endParaRPr lang="en-GB" sz="1600" dirty="0"/>
          </a:p>
          <a:p>
            <a:pPr algn="just">
              <a:buFont typeface="Arial"/>
              <a:buAutoNum type="arabicPeriod"/>
            </a:pPr>
            <a:r>
              <a:rPr lang="en-GB" sz="1600" b="1" dirty="0"/>
              <a:t>Reliability in Basic Environments: </a:t>
            </a:r>
            <a:r>
              <a:rPr lang="en-GB" sz="1600" dirty="0"/>
              <a:t>Guarantee consistent and dependable operation of the healthcare system, even in environments lacking basic facilities and internet connectivity, to ensure continuous service availability.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343719" y="121004"/>
            <a:ext cx="559871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Size and Statistics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0550" y="705779"/>
            <a:ext cx="11010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/>
              <a:t>Health Disparities in Rural and Remote Areas</a:t>
            </a:r>
          </a:p>
          <a:p>
            <a:pPr>
              <a:buFont typeface="+mj-lt"/>
              <a:buAutoNum type="arabicPeriod"/>
            </a:pPr>
            <a:r>
              <a:rPr lang="en-GB" sz="1600" b="1" dirty="0"/>
              <a:t>Population Affected</a:t>
            </a:r>
            <a:r>
              <a:rPr lang="en-GB" sz="16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Over 3.4 billion people live in rural areas globally.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Approximately 70% of India's population resides in rural areas with limited healthcare facilities.</a:t>
            </a:r>
          </a:p>
          <a:p>
            <a:pPr>
              <a:buFont typeface="+mj-lt"/>
              <a:buAutoNum type="arabicPeriod"/>
            </a:pPr>
            <a:r>
              <a:rPr lang="en-GB" sz="1600" b="1" dirty="0"/>
              <a:t>Healthcare Access Issues</a:t>
            </a:r>
            <a:r>
              <a:rPr lang="en-GB" sz="16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Shortage of medical facilities and healthcare professionals.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Long travel distances to access basic medical care, leading to delayed treatments.</a:t>
            </a:r>
          </a:p>
          <a:p>
            <a:pPr>
              <a:buFont typeface="+mj-lt"/>
              <a:buAutoNum type="arabicPeriod"/>
            </a:pPr>
            <a:r>
              <a:rPr lang="en-GB" sz="1600" b="1" dirty="0"/>
              <a:t>Prevalence of Health Issues</a:t>
            </a:r>
            <a:r>
              <a:rPr lang="en-GB" sz="16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Higher prevalence of chronic diseases such as hypertension, diabetes, and heart conditions.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Increased maternal and infant mortality rates due to inadequate prenatal and postnatal care.</a:t>
            </a:r>
          </a:p>
        </p:txBody>
      </p:sp>
      <p:sp>
        <p:nvSpPr>
          <p:cNvPr id="3" name="Rectangle 2"/>
          <p:cNvSpPr/>
          <p:nvPr/>
        </p:nvSpPr>
        <p:spPr>
          <a:xfrm>
            <a:off x="590550" y="3383435"/>
            <a:ext cx="110109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/>
              <a:t>Market Potential for Health Monitoring Kiosks</a:t>
            </a:r>
          </a:p>
          <a:p>
            <a:pPr>
              <a:buFont typeface="+mj-lt"/>
              <a:buAutoNum type="arabicPeriod"/>
            </a:pPr>
            <a:r>
              <a:rPr lang="en-GB" sz="1600" b="1" dirty="0"/>
              <a:t>Global Market Size</a:t>
            </a:r>
            <a:r>
              <a:rPr lang="en-GB" sz="16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The global telehealth market is projected to reach USD 559.52 billion by 2027, growing at a CAGR of 25.2% from 2020 to 2027.</a:t>
            </a:r>
          </a:p>
          <a:p>
            <a:pPr>
              <a:buFont typeface="+mj-lt"/>
              <a:buAutoNum type="arabicPeriod"/>
            </a:pPr>
            <a:r>
              <a:rPr lang="en-GB" sz="1600" b="1" dirty="0"/>
              <a:t>Target Market</a:t>
            </a:r>
            <a:r>
              <a:rPr lang="en-GB" sz="16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Focus on rural and remote populations in developing countries like India, Africa, and parts of Southeast Asia.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Governments and NGOs investing in telehealth solutions to improve rural healthcare infrastructure.</a:t>
            </a:r>
          </a:p>
          <a:p>
            <a:pPr>
              <a:buFont typeface="+mj-lt"/>
              <a:buAutoNum type="arabicPeriod"/>
            </a:pPr>
            <a:r>
              <a:rPr lang="en-GB" sz="1600" b="1" dirty="0"/>
              <a:t>Adoption Rate</a:t>
            </a:r>
            <a:r>
              <a:rPr lang="en-GB" sz="16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Increasing acceptance of technology in rural areas with rising smartphone and internet penetration.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Successful pilot projects and case studies demonstrating efficacy and acceptance.</a:t>
            </a:r>
          </a:p>
          <a:p>
            <a:pPr>
              <a:buFont typeface="+mj-lt"/>
              <a:buAutoNum type="arabicPeriod"/>
            </a:pPr>
            <a:r>
              <a:rPr lang="en-GB" sz="1600" b="1" dirty="0"/>
              <a:t>Cost-Effectiveness</a:t>
            </a:r>
            <a:r>
              <a:rPr lang="en-GB" sz="16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Health kiosks offer a cost-effective solution for continuous health monitoring.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Reduces the burden on overstrained rural healthcare systems and provides timely medical interventions.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/>
        </p:nvSpPr>
        <p:spPr>
          <a:xfrm>
            <a:off x="355222" y="122386"/>
            <a:ext cx="409131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Solution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7674" y="830272"/>
            <a:ext cx="111680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800" dirty="0"/>
              <a:t>The </a:t>
            </a:r>
            <a:r>
              <a:rPr lang="en-GB" sz="1800" b="1" dirty="0" err="1"/>
              <a:t>HealthPulse</a:t>
            </a:r>
            <a:r>
              <a:rPr lang="en-GB" sz="1800" b="1" dirty="0"/>
              <a:t> Kiosk </a:t>
            </a:r>
            <a:r>
              <a:rPr lang="en-GB" sz="1800" dirty="0"/>
              <a:t>is designed to provide comprehensive health monitoring in rural and remote areas. This innovative kiosk integrates various sensors and machine learning models to ensure accurate, real-time health diagnostics and predictions. The kiosk aims to bridge the healthcare access gap by offering a reliable, user-friendly solution.</a:t>
            </a:r>
            <a:endParaRPr lang="en-IN" sz="1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7674" y="2009609"/>
            <a:ext cx="11439526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Display Interface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285750" lvl="3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Tablet or display screen showing the "Healthcare Monitoring System" interface.</a:t>
            </a:r>
          </a:p>
          <a:p>
            <a:pPr marL="285750" lvl="3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Displays real-time ECG readings, oximeter readings (pulse rate and oxygen saturation), temperature, and GSR values (stress/anxiety levels).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Sensor Integration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Lower section contains various sensors connected via wires.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Sensors include ECG sensor, GSR sensor, pulse oximeter, and temperature sensor for collecting vital health data.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ESP32 Module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Used for transmitting collected data to a central database (Google Sheets).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Runs the deployed machine learning model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EasyTiny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module).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 Processing and Visualization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 uploaded to Google Sheets for storage and training the machine learning model.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Machine learning model predicts health metrics in real-time.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Results and ECG graph are displayed on the interface, providing visual insights into the user's health.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346434" y="202734"/>
            <a:ext cx="741260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Innovation/Uniqueness you Claim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0386" y="786617"/>
            <a:ext cx="1128251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IN" sz="1800" b="1" dirty="0"/>
              <a:t>Here are five unique features of the low-cost health pulse kiosks</a:t>
            </a:r>
            <a:r>
              <a:rPr lang="en-IN" sz="1800" b="1" dirty="0" smtClean="0"/>
              <a:t>:</a:t>
            </a:r>
          </a:p>
          <a:p>
            <a:pPr marL="342900" indent="-342900" algn="just">
              <a:buAutoNum type="arabicPeriod"/>
            </a:pPr>
            <a:r>
              <a:rPr lang="en-IN" sz="1800" b="1" dirty="0" smtClean="0"/>
              <a:t>Offline </a:t>
            </a:r>
            <a:r>
              <a:rPr lang="en-IN" sz="1800" b="1" dirty="0"/>
              <a:t>Functionality with ESP32 Soft Access </a:t>
            </a:r>
            <a:r>
              <a:rPr lang="en-IN" sz="1800" b="1" dirty="0" smtClean="0"/>
              <a:t>Point:  </a:t>
            </a:r>
            <a:r>
              <a:rPr lang="en-IN" sz="1800" dirty="0"/>
              <a:t>The kiosks utilize ESP32 microcontrollers with a soft access point, allowing them to function without an internet connection, making them highly suitable for remote and rural areas with limited connectivity</a:t>
            </a:r>
            <a:r>
              <a:rPr lang="en-IN" sz="1800" dirty="0" smtClean="0"/>
              <a:t>.</a:t>
            </a:r>
          </a:p>
          <a:p>
            <a:pPr marL="342900" indent="-342900" algn="just">
              <a:buAutoNum type="arabicPeriod"/>
            </a:pPr>
            <a:endParaRPr lang="en-IN" sz="1800" dirty="0" smtClean="0"/>
          </a:p>
          <a:p>
            <a:pPr marL="342900" indent="-342900" algn="just">
              <a:buAutoNum type="arabicPeriod"/>
            </a:pPr>
            <a:r>
              <a:rPr lang="en-IN" sz="1800" b="1" dirty="0" smtClean="0"/>
              <a:t>Innovative </a:t>
            </a:r>
            <a:r>
              <a:rPr lang="en-IN" sz="1800" b="1" dirty="0"/>
              <a:t>Stress </a:t>
            </a:r>
            <a:r>
              <a:rPr lang="en-IN" sz="1800" b="1" dirty="0" smtClean="0"/>
              <a:t>Detection: </a:t>
            </a:r>
            <a:r>
              <a:rPr lang="en-IN" sz="1800" dirty="0"/>
              <a:t>The kiosks are equipped with sensors to measure skin conductivity, providing an innovative method for detecting stress levels in users, which can be crucial for mental health monitoring</a:t>
            </a:r>
            <a:r>
              <a:rPr lang="en-IN" sz="1800" dirty="0" smtClean="0"/>
              <a:t>.</a:t>
            </a:r>
          </a:p>
          <a:p>
            <a:pPr marL="342900" indent="-342900" algn="just">
              <a:buAutoNum type="arabicPeriod"/>
            </a:pPr>
            <a:endParaRPr lang="en-IN" sz="1800" dirty="0" smtClean="0"/>
          </a:p>
          <a:p>
            <a:pPr marL="342900" indent="-342900" algn="just">
              <a:buAutoNum type="arabicPeriod"/>
            </a:pPr>
            <a:r>
              <a:rPr lang="en-IN" sz="1800" b="1" dirty="0" smtClean="0"/>
              <a:t>Email </a:t>
            </a:r>
            <a:r>
              <a:rPr lang="en-IN" sz="1800" b="1" dirty="0"/>
              <a:t>Diagnosis </a:t>
            </a:r>
            <a:r>
              <a:rPr lang="en-IN" sz="1800" b="1" dirty="0" smtClean="0"/>
              <a:t>Delivery: </a:t>
            </a:r>
            <a:r>
              <a:rPr lang="en-IN" sz="1800" dirty="0"/>
              <a:t>After performing tests and diagnostics, the kiosks can send the results directly to the user's email, ensuring that users have a digital record of their health assessments for future reference</a:t>
            </a:r>
            <a:r>
              <a:rPr lang="en-IN" sz="1800" dirty="0" smtClean="0"/>
              <a:t>.</a:t>
            </a:r>
          </a:p>
          <a:p>
            <a:pPr marL="342900" indent="-342900" algn="just">
              <a:buAutoNum type="arabicPeriod"/>
            </a:pPr>
            <a:endParaRPr lang="en-IN" sz="1800" dirty="0" smtClean="0"/>
          </a:p>
          <a:p>
            <a:pPr marL="342900" indent="-342900" algn="just">
              <a:buAutoNum type="arabicPeriod"/>
            </a:pPr>
            <a:r>
              <a:rPr lang="en-IN" sz="1800" b="1" dirty="0" smtClean="0"/>
              <a:t>Emergency </a:t>
            </a:r>
            <a:r>
              <a:rPr lang="en-IN" sz="1800" b="1" dirty="0"/>
              <a:t>Video Call with Doctor*: </a:t>
            </a:r>
            <a:r>
              <a:rPr lang="en-IN" sz="1800" dirty="0"/>
              <a:t>In emergency situations, the kiosks enable users to initiate a video call with a doctor, providing immediate access to medical advice and support when needed</a:t>
            </a:r>
            <a:r>
              <a:rPr lang="en-IN" sz="1800" dirty="0" smtClean="0"/>
              <a:t>.</a:t>
            </a:r>
          </a:p>
          <a:p>
            <a:pPr marL="342900" indent="-342900" algn="just">
              <a:buAutoNum type="arabicPeriod"/>
            </a:pPr>
            <a:endParaRPr lang="en-IN" sz="1800" dirty="0" smtClean="0"/>
          </a:p>
          <a:p>
            <a:pPr marL="342900" indent="-342900" algn="just">
              <a:buAutoNum type="arabicPeriod"/>
            </a:pPr>
            <a:r>
              <a:rPr lang="en-IN" sz="1800" b="1" dirty="0" smtClean="0"/>
              <a:t>Multi-Functional </a:t>
            </a:r>
            <a:r>
              <a:rPr lang="en-IN" sz="1800" b="1" dirty="0"/>
              <a:t>Health </a:t>
            </a:r>
            <a:r>
              <a:rPr lang="en-IN" sz="1800" b="1" dirty="0" smtClean="0"/>
              <a:t>Monitoring: </a:t>
            </a:r>
            <a:r>
              <a:rPr lang="en-IN" sz="1800" dirty="0"/>
              <a:t>The kiosks offer a range of health monitoring services, including blood pressure measurement, temperature monitoring, pulse monitoring, blood oxygen levels, and other basic diagnostics, providing comprehensive health assessments in one device.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347386" y="102066"/>
            <a:ext cx="48042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 on the Society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7386" y="994351"/>
            <a:ext cx="113826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800" b="1" dirty="0"/>
              <a:t>Here are five key societal impacts of deploying innovative low-cost health pulse kiosks</a:t>
            </a:r>
            <a:r>
              <a:rPr lang="en-IN" sz="1800" b="1" dirty="0" smtClean="0"/>
              <a:t>:</a:t>
            </a:r>
          </a:p>
          <a:p>
            <a:pPr algn="just">
              <a:lnSpc>
                <a:spcPct val="150000"/>
              </a:lnSpc>
            </a:pPr>
            <a:endParaRPr lang="en-IN" sz="1800" b="1" dirty="0" smtClean="0"/>
          </a:p>
          <a:p>
            <a:pPr marL="342900" indent="-342900" algn="just">
              <a:buAutoNum type="arabicPeriod"/>
            </a:pPr>
            <a:r>
              <a:rPr lang="en-IN" sz="1800" b="1" dirty="0" smtClean="0"/>
              <a:t>Enhanced Healthcare Accessibility: </a:t>
            </a:r>
            <a:r>
              <a:rPr lang="en-IN" sz="1800" dirty="0" smtClean="0"/>
              <a:t>The </a:t>
            </a:r>
            <a:r>
              <a:rPr lang="en-IN" sz="1800" dirty="0"/>
              <a:t>kiosks bring essential healthcare services to remote and underserved areas, improving access to medical care and reducing the need for long-distance travel to healthcare facilities</a:t>
            </a:r>
            <a:r>
              <a:rPr lang="en-IN" sz="1800" dirty="0" smtClean="0"/>
              <a:t>.</a:t>
            </a:r>
          </a:p>
          <a:p>
            <a:pPr marL="342900" indent="-342900" algn="just">
              <a:buAutoNum type="arabicPeriod"/>
            </a:pPr>
            <a:endParaRPr lang="en-IN" sz="1800" dirty="0" smtClean="0"/>
          </a:p>
          <a:p>
            <a:pPr marL="342900" indent="-342900" algn="just">
              <a:buAutoNum type="arabicPeriod"/>
            </a:pPr>
            <a:r>
              <a:rPr lang="en-IN" sz="1800" b="1" dirty="0" smtClean="0"/>
              <a:t>Improved Health Outcomes: </a:t>
            </a:r>
            <a:r>
              <a:rPr lang="en-IN" sz="1800" dirty="0" smtClean="0"/>
              <a:t>By enabling regular monitoring and timely diagnosis, the kiosks help manage chronic conditions and detect health issues early, leading to better health outcomes and reduced morbidity rates.</a:t>
            </a:r>
          </a:p>
          <a:p>
            <a:pPr marL="342900" indent="-342900" algn="just">
              <a:buAutoNum type="arabicPeriod"/>
            </a:pPr>
            <a:endParaRPr lang="en-IN" sz="1800" dirty="0" smtClean="0"/>
          </a:p>
          <a:p>
            <a:pPr marL="342900" indent="-342900" algn="just">
              <a:buAutoNum type="arabicPeriod"/>
            </a:pPr>
            <a:r>
              <a:rPr lang="en-IN" sz="1800" b="1" dirty="0" smtClean="0"/>
              <a:t>Cost Reduction in Healthcare: </a:t>
            </a:r>
            <a:r>
              <a:rPr lang="en-IN" sz="1800" dirty="0" smtClean="0"/>
              <a:t>These </a:t>
            </a:r>
            <a:r>
              <a:rPr lang="en-IN" sz="1800" dirty="0"/>
              <a:t>kiosks lower healthcare costs by reducing travel expenses, hospital visits, and emergency care needs, making healthcare more affordable for low-income populations</a:t>
            </a:r>
            <a:r>
              <a:rPr lang="en-IN" sz="1800" dirty="0" smtClean="0"/>
              <a:t>.</a:t>
            </a:r>
          </a:p>
          <a:p>
            <a:pPr marL="342900" indent="-342900" algn="just">
              <a:buAutoNum type="arabicPeriod"/>
            </a:pPr>
            <a:endParaRPr lang="en-IN" sz="1800" dirty="0" smtClean="0"/>
          </a:p>
          <a:p>
            <a:pPr marL="342900" indent="-342900" algn="just">
              <a:buAutoNum type="arabicPeriod"/>
            </a:pPr>
            <a:r>
              <a:rPr lang="en-IN" sz="1800" b="1" dirty="0" smtClean="0"/>
              <a:t>Support for Mental Health: </a:t>
            </a:r>
            <a:r>
              <a:rPr lang="en-IN" sz="1800" dirty="0" smtClean="0"/>
              <a:t>The </a:t>
            </a:r>
            <a:r>
              <a:rPr lang="en-IN" sz="1800" dirty="0"/>
              <a:t>stress detection feature helps identify and address mental health issues early, promoting mental well-being and reducing the stigma associated with mental health conditions</a:t>
            </a:r>
            <a:r>
              <a:rPr lang="en-IN" sz="1800" dirty="0" smtClean="0"/>
              <a:t>.</a:t>
            </a:r>
          </a:p>
          <a:p>
            <a:pPr marL="342900" indent="-342900" algn="just">
              <a:buAutoNum type="arabicPeriod"/>
            </a:pPr>
            <a:endParaRPr lang="en-IN" sz="1800" dirty="0" smtClean="0"/>
          </a:p>
          <a:p>
            <a:pPr marL="342900" indent="-342900" algn="just">
              <a:buAutoNum type="arabicPeriod"/>
            </a:pPr>
            <a:r>
              <a:rPr lang="en-IN" sz="1800" b="1" dirty="0" smtClean="0"/>
              <a:t>Emergency Medical Assistance: </a:t>
            </a:r>
            <a:r>
              <a:rPr lang="en-IN" sz="1800" dirty="0" smtClean="0"/>
              <a:t>The </a:t>
            </a:r>
            <a:r>
              <a:rPr lang="en-IN" sz="1800" dirty="0"/>
              <a:t>video call capability with doctors in emergencies ensures that users have access to immediate medical advice, potentially saving lives and improving emergency response times in rural areas.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/>
        </p:nvSpPr>
        <p:spPr>
          <a:xfrm>
            <a:off x="351777" y="143248"/>
            <a:ext cx="697287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Scalability Justification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6299" y="978933"/>
            <a:ext cx="972502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800" b="1" dirty="0"/>
              <a:t>Business scalability justification for low-cost health pulse kiosks</a:t>
            </a:r>
            <a:r>
              <a:rPr lang="en-IN" sz="1800" b="1" dirty="0" smtClean="0"/>
              <a:t>:</a:t>
            </a:r>
          </a:p>
          <a:p>
            <a:pPr algn="just"/>
            <a:endParaRPr lang="en-IN" sz="1800" b="1" dirty="0" smtClean="0"/>
          </a:p>
          <a:p>
            <a:pPr marL="342900" indent="-342900" algn="just">
              <a:buAutoNum type="arabicPeriod"/>
            </a:pPr>
            <a:r>
              <a:rPr lang="en-IN" sz="1800" b="1" dirty="0" smtClean="0"/>
              <a:t>High </a:t>
            </a:r>
            <a:r>
              <a:rPr lang="en-IN" sz="1800" b="1" dirty="0"/>
              <a:t>Market Demand and </a:t>
            </a:r>
            <a:r>
              <a:rPr lang="en-IN" sz="1800" b="1" dirty="0" smtClean="0"/>
              <a:t>Growth: </a:t>
            </a:r>
            <a:r>
              <a:rPr lang="en-IN" sz="1800" dirty="0"/>
              <a:t>Rising healthcare needs, telehealth market expansion, and supportive government initiatives create a strong demand for health kiosks in rural areas</a:t>
            </a:r>
            <a:r>
              <a:rPr lang="en-IN" sz="1800" dirty="0" smtClean="0"/>
              <a:t>.</a:t>
            </a:r>
          </a:p>
          <a:p>
            <a:pPr marL="342900" indent="-342900" algn="just">
              <a:buAutoNum type="arabicPeriod"/>
            </a:pPr>
            <a:r>
              <a:rPr lang="en-IN" sz="1800" b="1" dirty="0" smtClean="0"/>
              <a:t>Cost-Effectiveness: </a:t>
            </a:r>
            <a:r>
              <a:rPr lang="en-IN" sz="1800" dirty="0"/>
              <a:t>Affordable setup and maintenance costs, along with reduced healthcare expenses due to minimized in-person visits and hospital readmissions, make kiosks financially viable for widespread deployment</a:t>
            </a:r>
            <a:r>
              <a:rPr lang="en-IN" sz="1800" dirty="0" smtClean="0"/>
              <a:t>.</a:t>
            </a:r>
          </a:p>
          <a:p>
            <a:pPr marL="342900" indent="-342900" algn="just">
              <a:buAutoNum type="arabicPeriod"/>
            </a:pPr>
            <a:r>
              <a:rPr lang="en-IN" sz="1800" b="1" dirty="0" smtClean="0"/>
              <a:t>Technological Advancements: </a:t>
            </a:r>
            <a:r>
              <a:rPr lang="en-IN" sz="1800" dirty="0" smtClean="0"/>
              <a:t>Integration </a:t>
            </a:r>
            <a:r>
              <a:rPr lang="en-IN" sz="1800" dirty="0"/>
              <a:t>with </a:t>
            </a:r>
            <a:r>
              <a:rPr lang="en-IN" sz="1800" dirty="0" err="1"/>
              <a:t>IoT</a:t>
            </a:r>
            <a:r>
              <a:rPr lang="en-IN" sz="1800" dirty="0"/>
              <a:t>, AI, and scalable software solutions enhances functionality and ensures smooth expansion and interoperability with existing healthcare systems</a:t>
            </a:r>
            <a:r>
              <a:rPr lang="en-IN" sz="1800" dirty="0" smtClean="0"/>
              <a:t>.</a:t>
            </a:r>
          </a:p>
          <a:p>
            <a:pPr marL="342900" indent="-342900" algn="just">
              <a:buAutoNum type="arabicPeriod"/>
            </a:pPr>
            <a:r>
              <a:rPr lang="en-IN" sz="1800" b="1" dirty="0" smtClean="0"/>
              <a:t>Improved </a:t>
            </a:r>
            <a:r>
              <a:rPr lang="en-IN" sz="1800" b="1" dirty="0"/>
              <a:t>Healthcare </a:t>
            </a:r>
            <a:r>
              <a:rPr lang="en-IN" sz="1800" b="1" dirty="0" smtClean="0"/>
              <a:t>Access: </a:t>
            </a:r>
            <a:r>
              <a:rPr lang="en-IN" sz="1800" dirty="0"/>
              <a:t>Health kiosks bridge the healthcare gap in remote areas, providing essential services and supporting local healthcare workers, thereby improving overall healthcare accessibility and efficiency</a:t>
            </a:r>
            <a:r>
              <a:rPr lang="en-IN" sz="1800" dirty="0" smtClean="0"/>
              <a:t>.</a:t>
            </a:r>
          </a:p>
          <a:p>
            <a:pPr marL="342900" indent="-342900" algn="just">
              <a:buAutoNum type="arabicPeriod"/>
            </a:pPr>
            <a:r>
              <a:rPr lang="en-IN" sz="1800" b="1" dirty="0" smtClean="0"/>
              <a:t>Strategic </a:t>
            </a:r>
            <a:r>
              <a:rPr lang="en-IN" sz="1800" b="1" dirty="0"/>
              <a:t>Partnerships and </a:t>
            </a:r>
            <a:r>
              <a:rPr lang="en-IN" sz="1800" b="1" dirty="0" smtClean="0"/>
              <a:t>Funding: </a:t>
            </a:r>
            <a:r>
              <a:rPr lang="en-IN" sz="1800" dirty="0"/>
              <a:t>Collaborations with governments, NGOs, and healthcare organizations, along with access to grants and subsidies, facilitate deployment and scaling efforts</a:t>
            </a:r>
            <a:r>
              <a:rPr lang="en-IN" sz="1800" dirty="0" smtClean="0"/>
              <a:t>.</a:t>
            </a:r>
          </a:p>
          <a:p>
            <a:pPr marL="342900" indent="-342900" algn="just">
              <a:buAutoNum type="arabicPeriod"/>
            </a:pPr>
            <a:r>
              <a:rPr lang="en-IN" sz="1800" b="1" dirty="0" smtClean="0"/>
              <a:t>Sustainability </a:t>
            </a:r>
            <a:r>
              <a:rPr lang="en-IN" sz="1800" b="1" dirty="0"/>
              <a:t>and Continuous </a:t>
            </a:r>
            <a:r>
              <a:rPr lang="en-IN" sz="1800" b="1" dirty="0" smtClean="0"/>
              <a:t>Improvement: </a:t>
            </a:r>
            <a:r>
              <a:rPr lang="en-IN" sz="1800" dirty="0"/>
              <a:t>Modular design, renewable energy sources, and data-driven insights ensure the long-term viability, adaptability, and continuous enhancement of health kiosks.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345592" y="101303"/>
            <a:ext cx="781989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 &amp; Its current level (if any)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" t="4166" r="12737" b="7917"/>
          <a:stretch/>
        </p:blipFill>
        <p:spPr>
          <a:xfrm>
            <a:off x="9029699" y="580589"/>
            <a:ext cx="2600326" cy="60293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33" y="952064"/>
            <a:ext cx="7795357" cy="5105815"/>
          </a:xfrm>
          <a:prstGeom prst="rect">
            <a:avLst/>
          </a:prstGeom>
        </p:spPr>
      </p:pic>
      <p:sp>
        <p:nvSpPr>
          <p:cNvPr id="6" name="Google Shape;536;p18"/>
          <p:cNvSpPr txBox="1">
            <a:spLocks/>
          </p:cNvSpPr>
          <p:nvPr/>
        </p:nvSpPr>
        <p:spPr>
          <a:xfrm>
            <a:off x="168154" y="6057879"/>
            <a:ext cx="82296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mtClean="0"/>
              <a:t>DATA FLOW DIAGRAM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/>
        </p:nvSpPr>
        <p:spPr>
          <a:xfrm>
            <a:off x="345592" y="101303"/>
            <a:ext cx="781989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 Overview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47984" y="975614"/>
            <a:ext cx="7100889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Inputs are taken from sensors (ECG, GSR, pulse oximeter, temperature) via ESP32.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Upload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Sensor data is uploaded to Google Docs through ESP32 for centralized storage.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Model Training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Collected data is used to train the machine learning model using the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EasyTiny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module in ESP32.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Prediction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Sensor values are fed into the deployed ML model, making real-time predictions.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Visualization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Predicted values and ECG graphs are displayed on a website interface.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00"/>
          <a:stretch/>
        </p:blipFill>
        <p:spPr>
          <a:xfrm>
            <a:off x="8624887" y="671513"/>
            <a:ext cx="3086100" cy="5657850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4601" y="5901780"/>
            <a:ext cx="7560286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Link</a:t>
            </a:r>
            <a:r>
              <a:rPr lang="en-US" altLang="en-US" sz="1900" b="1" dirty="0">
                <a:solidFill>
                  <a:schemeClr val="tx1"/>
                </a:solidFill>
                <a:latin typeface="Arial" panose="020B0604020202020204" pitchFamily="34" charset="0"/>
              </a:rPr>
              <a:t>:  </a:t>
            </a:r>
            <a:r>
              <a:rPr lang="en-US" altLang="en-US" sz="1900" b="1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https://</a:t>
            </a:r>
            <a:r>
              <a:rPr lang="en-US" altLang="en-US" sz="1900" b="1" dirty="0" smtClean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github.com/Aniverthy/HealthPulse-Kiosk</a:t>
            </a:r>
            <a:r>
              <a:rPr lang="en-US" altLang="en-US" sz="19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Google Shape;536;p18"/>
          <p:cNvSpPr txBox="1">
            <a:spLocks/>
          </p:cNvSpPr>
          <p:nvPr/>
        </p:nvSpPr>
        <p:spPr>
          <a:xfrm>
            <a:off x="6053137" y="6301746"/>
            <a:ext cx="82296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1600" dirty="0" smtClean="0"/>
              <a:t>Prototype</a:t>
            </a:r>
            <a:endParaRPr lang="en-IN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1669</Words>
  <Application>Microsoft Office PowerPoint</Application>
  <PresentationFormat>Widescreen</PresentationFormat>
  <Paragraphs>143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Fira Sans Extra Condensed SemiBold</vt:lpstr>
      <vt:lpstr>Calibri</vt:lpstr>
      <vt:lpstr>Adobe Fan Heiti Std B</vt:lpstr>
      <vt:lpstr>Bookman Old Style</vt:lpstr>
      <vt:lpstr>Arial</vt:lpstr>
      <vt:lpstr>Roboto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10</cp:revision>
  <dcterms:modified xsi:type="dcterms:W3CDTF">2024-07-29T18:12:15Z</dcterms:modified>
</cp:coreProperties>
</file>