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4" r:id="rId3"/>
    <p:sldId id="305" r:id="rId4"/>
    <p:sldId id="306" r:id="rId5"/>
    <p:sldId id="307" r:id="rId6"/>
    <p:sldId id="308" r:id="rId7"/>
    <p:sldId id="321" r:id="rId8"/>
    <p:sldId id="322" r:id="rId9"/>
    <p:sldId id="323" r:id="rId10"/>
    <p:sldId id="309" r:id="rId11"/>
    <p:sldId id="310" r:id="rId12"/>
    <p:sldId id="312" r:id="rId13"/>
    <p:sldId id="318" r:id="rId14"/>
    <p:sldId id="313" r:id="rId15"/>
    <p:sldId id="319" r:id="rId16"/>
    <p:sldId id="320" r:id="rId17"/>
    <p:sldId id="315" r:id="rId18"/>
    <p:sldId id="316" r:id="rId19"/>
    <p:sldId id="317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6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AF22-D9A2-4229-BC54-340ABDA3E1B1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E8BD3-7FA9-4A67-81BC-F4DFD383A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47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0E85-4A12-2740-BF88-7211D45E7749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CEA7-8AEC-7343-AA14-1B714AD704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713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762C-D6B6-4F48-87C4-1C3F690165CF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92076"/>
            <a:ext cx="1057275" cy="97155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281333" y="2781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人工智能导论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FF75-F984-48AB-9E3C-745B98A20932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94C-095A-4C61-BB8B-2AF3B555E06D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7B3-F0F6-4A1C-AF7A-B23637D7A90A}" type="datetime1">
              <a:rPr kumimoji="1" lang="zh-CN" altLang="en-US" smtClean="0"/>
              <a:t>2017/10/19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46921"/>
            <a:ext cx="1057275" cy="971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D97-DD86-4387-A492-2E6CC6F4AC80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09B-61CC-4441-B832-3AA0AD3B2A22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A1B-1701-4534-960A-EF3ED3ADD87D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732-14C1-42D0-AB16-03D940C45E80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实验一：文本数据集的读写和简单处理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C4DC-EF98-483B-8DAF-AA5EF1A4F62C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实验一：文本数据集的读写和简单处理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A4B3-890C-4BBD-9680-577C86443D66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F0F9-C993-4B25-AA4D-567DCA3CA444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32F5-092E-43B4-90B4-AC018D61F2A4}" type="datetime1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tp://39.108.233.3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4180" y="1778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实验三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感知机学习算法</a:t>
            </a:r>
            <a:b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Perceptron Learning Algorithm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99018" y="4364182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制作：陈昱夫 郑铠奇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8716"/>
            <a:ext cx="7180729" cy="5117634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PLA</a:t>
            </a:r>
            <a:r>
              <a:rPr lang="zh-CN" altLang="en-US" b="1" dirty="0"/>
              <a:t>不适用非线性的问题，</a:t>
            </a:r>
            <a:r>
              <a:rPr lang="zh-CN" altLang="en-US" dirty="0"/>
              <a:t>很多时候w无法满足全部点，若不追求特别准确的分割，这时候有</a:t>
            </a:r>
            <a:r>
              <a:rPr lang="zh-CN" altLang="en-US" dirty="0">
                <a:solidFill>
                  <a:srgbClr val="FF0000"/>
                </a:solidFill>
              </a:rPr>
              <a:t>两种方法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  <a:p>
            <a:pPr lvl="1"/>
            <a:r>
              <a:rPr lang="zh-CN" altLang="en-US" dirty="0"/>
              <a:t>1. 设置迭代次数，到一定程度就返回此时的w, 不管它到底满不满足所有训练集。</a:t>
            </a:r>
          </a:p>
          <a:p>
            <a:pPr lvl="1"/>
            <a:r>
              <a:rPr lang="zh-CN" altLang="en-US" dirty="0"/>
              <a:t>2. </a:t>
            </a:r>
            <a:r>
              <a:rPr lang="zh-CN" altLang="en-US" dirty="0">
                <a:solidFill>
                  <a:srgbClr val="FF0000"/>
                </a:solidFill>
              </a:rPr>
              <a:t>口袋算法：</a:t>
            </a:r>
            <a:r>
              <a:rPr lang="zh-CN" altLang="en-US" dirty="0"/>
              <a:t>找一个w，使得在训练集里以此w来划分后，分类错误的样本最少。即相当于有一个口袋放着一个</a:t>
            </a:r>
            <a:r>
              <a:rPr lang="en-US" altLang="zh-CN" dirty="0"/>
              <a:t>w</a:t>
            </a:r>
            <a:r>
              <a:rPr lang="zh-CN" altLang="en-US" dirty="0"/>
              <a:t>，把算到的w跟口袋里的w比对，放入比较好的一个w，这种算法又被称为口袋（pocket）算法。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2982" y="73537"/>
            <a:ext cx="1761565" cy="120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思考题：</a:t>
            </a:r>
            <a:r>
              <a:rPr lang="zh-CN" altLang="en-US" sz="2400" dirty="0">
                <a:solidFill>
                  <a:srgbClr val="FF0000"/>
                </a:solidFill>
              </a:rPr>
              <a:t>有什么其他的手段可以解决数据集非线性可分的问题？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梯度下降法？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低维变高维，如前面那图，将特征</a:t>
            </a:r>
            <a:r>
              <a:rPr lang="en-US" altLang="zh-CN" sz="2400" dirty="0"/>
              <a:t>X</a:t>
            </a:r>
            <a:r>
              <a:rPr lang="zh-CN" altLang="en-US" sz="2400" dirty="0"/>
              <a:t>从二维变成三维再进行学习，就可以分割了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一个</a:t>
            </a:r>
            <a:r>
              <a:rPr lang="en-US" altLang="zh-CN" sz="2400" dirty="0"/>
              <a:t>PLA</a:t>
            </a:r>
            <a:r>
              <a:rPr lang="zh-CN" altLang="en-US" sz="2400" dirty="0"/>
              <a:t>不可，或许</a:t>
            </a:r>
            <a:r>
              <a:rPr lang="en-US" altLang="zh-CN" sz="2400" dirty="0"/>
              <a:t>10</a:t>
            </a:r>
            <a:r>
              <a:rPr lang="zh-CN" altLang="en-US" sz="2400" dirty="0"/>
              <a:t>个</a:t>
            </a:r>
            <a:r>
              <a:rPr lang="en-US" altLang="zh-CN" sz="2400" dirty="0"/>
              <a:t>PLA</a:t>
            </a:r>
            <a:r>
              <a:rPr lang="zh-CN" altLang="en-US" sz="2400" dirty="0"/>
              <a:t>，不同的初始化不同的迭代次数，然后加权或者投票得到最终的结果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设定对错误有一定的容忍度，如规定点与线的垂直距离有（</a:t>
            </a:r>
            <a:r>
              <a:rPr lang="en-US" altLang="zh-CN" sz="2400" dirty="0" err="1"/>
              <a:t>svn</a:t>
            </a:r>
            <a:r>
              <a:rPr lang="zh-CN" altLang="en-US" sz="2400" dirty="0"/>
              <a:t>初征向量机？）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口袋算法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21" y="1187450"/>
            <a:ext cx="8636000" cy="5433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简单的例子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6212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415552"/>
            <a:ext cx="822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步骤</a:t>
            </a:r>
            <a:r>
              <a:rPr lang="en-US" altLang="zh-CN" sz="3600" dirty="0"/>
              <a:t>1</a:t>
            </a:r>
            <a:r>
              <a:rPr lang="zh-CN" altLang="en-US" sz="3600" dirty="0"/>
              <a:t>：样本数据加常数项</a:t>
            </a:r>
            <a:r>
              <a:rPr lang="en-US" altLang="zh-CN" sz="3600" dirty="0"/>
              <a:t>1</a:t>
            </a:r>
          </a:p>
          <a:p>
            <a:r>
              <a:rPr lang="en-US" altLang="zh-CN" sz="3600" dirty="0"/>
              <a:t>	train1</a:t>
            </a:r>
            <a:r>
              <a:rPr lang="zh-CN" altLang="en-US" sz="3600" dirty="0"/>
              <a:t>：</a:t>
            </a:r>
            <a:r>
              <a:rPr lang="en-US" altLang="zh-CN" sz="3600" dirty="0"/>
              <a:t>	x</a:t>
            </a:r>
            <a:r>
              <a:rPr lang="en-US" altLang="zh-CN" sz="3600" baseline="-25000" dirty="0"/>
              <a:t>1</a:t>
            </a:r>
            <a:r>
              <a:rPr lang="en-US" altLang="zh-CN" sz="3600" dirty="0"/>
              <a:t> = {1, -4, -1} </a:t>
            </a:r>
          </a:p>
          <a:p>
            <a:r>
              <a:rPr lang="en-US" altLang="zh-CN" sz="3600" dirty="0"/>
              <a:t>	train2</a:t>
            </a:r>
            <a:r>
              <a:rPr lang="zh-CN" altLang="en-US" sz="3600" dirty="0"/>
              <a:t>：</a:t>
            </a:r>
            <a:r>
              <a:rPr lang="en-US" altLang="zh-CN" sz="3600" dirty="0"/>
              <a:t>	x</a:t>
            </a:r>
            <a:r>
              <a:rPr lang="en-US" altLang="zh-CN" sz="3600" baseline="-25000" dirty="0"/>
              <a:t>2</a:t>
            </a:r>
            <a:r>
              <a:rPr lang="en-US" altLang="zh-CN" sz="3600" dirty="0"/>
              <a:t> = {1, 0, 3}</a:t>
            </a:r>
          </a:p>
          <a:p>
            <a:r>
              <a:rPr lang="en-US" altLang="zh-CN" sz="3600" dirty="0"/>
              <a:t>	test1</a:t>
            </a:r>
            <a:r>
              <a:rPr lang="zh-CN" altLang="en-US" sz="3600" dirty="0"/>
              <a:t>： </a:t>
            </a:r>
            <a:r>
              <a:rPr lang="en-US" altLang="zh-CN" sz="3600" dirty="0"/>
              <a:t>	x</a:t>
            </a:r>
            <a:r>
              <a:rPr lang="en-US" altLang="zh-CN" sz="3600" baseline="-25000" dirty="0"/>
              <a:t>3</a:t>
            </a:r>
            <a:r>
              <a:rPr lang="en-US" altLang="zh-CN" sz="3600" dirty="0"/>
              <a:t> = {1, -2, 3}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85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简单的例子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1225689"/>
            <a:ext cx="82296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	train1</a:t>
            </a:r>
            <a:r>
              <a:rPr lang="zh-CN" altLang="en-US" sz="3200" dirty="0"/>
              <a:t>：</a:t>
            </a:r>
            <a:r>
              <a:rPr lang="en-US" altLang="zh-CN" sz="3200" dirty="0"/>
              <a:t>	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= {1, -4, -1}		y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= +1</a:t>
            </a:r>
          </a:p>
          <a:p>
            <a:r>
              <a:rPr lang="en-US" altLang="zh-CN" sz="3200" dirty="0"/>
              <a:t>	train2</a:t>
            </a:r>
            <a:r>
              <a:rPr lang="zh-CN" altLang="en-US" sz="3200" dirty="0"/>
              <a:t>：</a:t>
            </a:r>
            <a:r>
              <a:rPr lang="en-US" altLang="zh-CN" sz="3200" dirty="0"/>
              <a:t>	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= {1, 0, 3}    	y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= -1  </a:t>
            </a:r>
          </a:p>
          <a:p>
            <a:r>
              <a:rPr lang="en-US" altLang="zh-CN" sz="3200" dirty="0"/>
              <a:t>	test1</a:t>
            </a:r>
            <a:r>
              <a:rPr lang="zh-CN" altLang="en-US" sz="3200" dirty="0"/>
              <a:t>： </a:t>
            </a:r>
            <a:r>
              <a:rPr lang="en-US" altLang="zh-CN" sz="3200" dirty="0"/>
              <a:t>		x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 = {1, -2, 3}		y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 = 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zh-CN" altLang="en-US" sz="2800" dirty="0"/>
              <a:t>步骤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r>
              <a:rPr lang="en-US" altLang="zh-CN" sz="2800" dirty="0"/>
              <a:t>	</a:t>
            </a:r>
            <a:r>
              <a:rPr lang="zh-CN" altLang="en-US" sz="2800" dirty="0"/>
              <a:t>初始化向量</a:t>
            </a:r>
            <a:r>
              <a:rPr lang="en-US" altLang="zh-CN" sz="2800" b="1" dirty="0"/>
              <a:t>w </a:t>
            </a:r>
            <a:r>
              <a:rPr lang="en-US" altLang="zh-CN" sz="2800" dirty="0"/>
              <a:t>= {1, 1, 1}</a:t>
            </a:r>
          </a:p>
          <a:p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r>
              <a:rPr lang="zh-CN" altLang="en-US" sz="2800" dirty="0"/>
              <a:t>：</a:t>
            </a:r>
            <a:r>
              <a:rPr lang="en-US" altLang="zh-CN" sz="2800" dirty="0"/>
              <a:t>	</a:t>
            </a:r>
            <a:r>
              <a:rPr lang="zh-CN" altLang="en-US" sz="2800" dirty="0"/>
              <a:t>计算</a:t>
            </a:r>
            <a:r>
              <a:rPr lang="en-US" altLang="zh-CN" sz="2800" dirty="0"/>
              <a:t>sign(</a:t>
            </a:r>
            <a:r>
              <a:rPr lang="en-US" altLang="zh-CN" sz="2800" b="1" dirty="0"/>
              <a:t>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= -1 </a:t>
            </a:r>
            <a:r>
              <a:rPr lang="zh-CN" altLang="en-US" sz="2800" dirty="0"/>
              <a:t>≠ </a:t>
            </a:r>
            <a:r>
              <a:rPr lang="en-US" altLang="zh-CN" sz="2800" dirty="0"/>
              <a:t>y</a:t>
            </a:r>
            <a:r>
              <a:rPr lang="en-US" altLang="zh-CN" sz="2800" baseline="-25000" dirty="0"/>
              <a:t>1 </a:t>
            </a:r>
            <a:r>
              <a:rPr lang="zh-CN" altLang="en-US" sz="2800" dirty="0"/>
              <a:t>→ </a:t>
            </a:r>
            <a:r>
              <a:rPr lang="en-US" altLang="zh-CN" sz="2800" dirty="0"/>
              <a:t>train1</a:t>
            </a:r>
            <a:r>
              <a:rPr lang="zh-CN" altLang="en-US" sz="2800" dirty="0"/>
              <a:t>错误</a:t>
            </a:r>
            <a:endParaRPr lang="en-US" altLang="zh-CN" sz="2800" baseline="-25000" dirty="0"/>
          </a:p>
          <a:p>
            <a:r>
              <a:rPr lang="en-US" altLang="zh-CN" sz="2800" dirty="0"/>
              <a:t>			</a:t>
            </a:r>
            <a:r>
              <a:rPr lang="zh-CN" altLang="en-US" sz="2800" dirty="0"/>
              <a:t>更新</a:t>
            </a:r>
            <a:r>
              <a:rPr lang="en-US" altLang="zh-CN" sz="2800" b="1" dirty="0"/>
              <a:t>w</a:t>
            </a:r>
            <a:r>
              <a:rPr lang="zh-CN" altLang="en-US" sz="2800" dirty="0"/>
              <a:t>得</a:t>
            </a:r>
            <a:r>
              <a:rPr lang="en-US" altLang="zh-CN" sz="2800" b="1" dirty="0"/>
              <a:t>w</a:t>
            </a:r>
            <a:r>
              <a:rPr lang="en-US" altLang="zh-CN" sz="2800" dirty="0"/>
              <a:t> = </a:t>
            </a:r>
            <a:r>
              <a:rPr lang="en-US" altLang="zh-CN" sz="2800" b="1" dirty="0"/>
              <a:t>w</a:t>
            </a:r>
            <a:r>
              <a:rPr lang="en-US" altLang="zh-CN" sz="2800" dirty="0"/>
              <a:t> + y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{2, -3, 0}</a:t>
            </a:r>
          </a:p>
          <a:p>
            <a:r>
              <a:rPr lang="en-US" altLang="zh-CN" sz="2800" dirty="0"/>
              <a:t>			</a:t>
            </a:r>
            <a:r>
              <a:rPr lang="zh-CN" altLang="en-US" sz="2800" dirty="0"/>
              <a:t>计算</a:t>
            </a:r>
            <a:r>
              <a:rPr lang="en-US" altLang="zh-CN" sz="2800" dirty="0"/>
              <a:t>sign(</a:t>
            </a:r>
            <a:r>
              <a:rPr lang="en-US" altLang="zh-CN" sz="2800" b="1" dirty="0"/>
              <a:t>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 = +1 </a:t>
            </a:r>
            <a:r>
              <a:rPr lang="zh-CN" altLang="en-US" sz="2800" dirty="0"/>
              <a:t>≠ </a:t>
            </a:r>
            <a:r>
              <a:rPr lang="en-US" altLang="zh-CN" sz="2800" dirty="0"/>
              <a:t>y</a:t>
            </a:r>
            <a:r>
              <a:rPr lang="en-US" altLang="zh-CN" sz="2800" baseline="-25000" dirty="0"/>
              <a:t>2 </a:t>
            </a:r>
            <a:r>
              <a:rPr lang="zh-CN" altLang="en-US" sz="2800" dirty="0"/>
              <a:t>→ </a:t>
            </a:r>
            <a:r>
              <a:rPr lang="en-US" altLang="zh-CN" sz="2800" dirty="0"/>
              <a:t>train2</a:t>
            </a:r>
            <a:r>
              <a:rPr lang="zh-CN" altLang="en-US" sz="2800" dirty="0"/>
              <a:t>错误</a:t>
            </a:r>
            <a:endParaRPr lang="en-US" altLang="zh-CN" sz="2800" baseline="-25000" dirty="0"/>
          </a:p>
          <a:p>
            <a:r>
              <a:rPr lang="en-US" altLang="zh-CN" sz="2800" dirty="0"/>
              <a:t>			</a:t>
            </a:r>
            <a:r>
              <a:rPr lang="zh-CN" altLang="en-US" sz="2800" dirty="0"/>
              <a:t>更新</a:t>
            </a:r>
            <a:r>
              <a:rPr lang="en-US" altLang="zh-CN" sz="2800" b="1" dirty="0"/>
              <a:t>w</a:t>
            </a:r>
            <a:r>
              <a:rPr lang="zh-CN" altLang="en-US" sz="2800" dirty="0"/>
              <a:t>得</a:t>
            </a:r>
            <a:r>
              <a:rPr lang="en-US" altLang="zh-CN" sz="2800" b="1" dirty="0"/>
              <a:t>w</a:t>
            </a:r>
            <a:r>
              <a:rPr lang="en-US" altLang="zh-CN" sz="2800" dirty="0"/>
              <a:t> = </a:t>
            </a:r>
            <a:r>
              <a:rPr lang="en-US" altLang="zh-CN" sz="2800" b="1" dirty="0"/>
              <a:t>w</a:t>
            </a:r>
            <a:r>
              <a:rPr lang="en-US" altLang="zh-CN" sz="2800" dirty="0"/>
              <a:t> + y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{1, -3, -3}</a:t>
            </a:r>
          </a:p>
          <a:p>
            <a:r>
              <a:rPr lang="en-US" altLang="zh-CN" sz="2800" dirty="0"/>
              <a:t>			</a:t>
            </a:r>
            <a:r>
              <a:rPr lang="zh-CN" altLang="en-US" sz="2800" dirty="0"/>
              <a:t>计算得</a:t>
            </a:r>
            <a:r>
              <a:rPr lang="en-US" altLang="zh-CN" sz="2800" dirty="0"/>
              <a:t>sign(</a:t>
            </a:r>
            <a:r>
              <a:rPr lang="en-US" altLang="zh-CN" sz="2800" b="1" dirty="0"/>
              <a:t>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= y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且</a:t>
            </a:r>
            <a:r>
              <a:rPr lang="en-US" altLang="zh-CN" sz="2800" dirty="0"/>
              <a:t>sign(</a:t>
            </a:r>
            <a:r>
              <a:rPr lang="en-US" altLang="zh-CN" sz="2800" b="1" dirty="0"/>
              <a:t>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 = y</a:t>
            </a:r>
            <a:r>
              <a:rPr lang="en-US" altLang="zh-CN" sz="2800" baseline="-25000" dirty="0"/>
              <a:t>2</a:t>
            </a:r>
            <a:endParaRPr lang="en-US" altLang="zh-CN" sz="2800" dirty="0"/>
          </a:p>
          <a:p>
            <a:r>
              <a:rPr lang="en-US" altLang="zh-CN" sz="2800" dirty="0"/>
              <a:t>			</a:t>
            </a:r>
            <a:r>
              <a:rPr lang="zh-CN" altLang="en-US" sz="2800" dirty="0"/>
              <a:t>预测全正确，停止迭代</a:t>
            </a:r>
            <a:endParaRPr lang="en-US" altLang="zh-CN" sz="2800" dirty="0"/>
          </a:p>
          <a:p>
            <a:r>
              <a:rPr lang="zh-CN" altLang="en-US" sz="2800" dirty="0"/>
              <a:t>预测：</a:t>
            </a:r>
            <a:r>
              <a:rPr lang="en-US" altLang="zh-CN" sz="2800" dirty="0"/>
              <a:t>	</a:t>
            </a:r>
            <a:r>
              <a:rPr lang="zh-CN" altLang="en-US" sz="2800" dirty="0"/>
              <a:t>计算</a:t>
            </a:r>
            <a:r>
              <a:rPr lang="en-US" altLang="zh-CN" sz="2800" dirty="0">
                <a:solidFill>
                  <a:prstClr val="black"/>
                </a:solidFill>
              </a:rPr>
              <a:t>sign(</a:t>
            </a:r>
            <a:r>
              <a:rPr lang="en-US" altLang="zh-CN" sz="2800" b="1" dirty="0">
                <a:solidFill>
                  <a:prstClr val="black"/>
                </a:solidFill>
              </a:rPr>
              <a:t>w</a:t>
            </a:r>
            <a:r>
              <a:rPr lang="en-US" altLang="zh-CN" sz="2800" baseline="30000" dirty="0">
                <a:solidFill>
                  <a:prstClr val="black"/>
                </a:solidFill>
              </a:rPr>
              <a:t>T</a:t>
            </a:r>
            <a:r>
              <a:rPr lang="en-US" altLang="zh-CN" sz="2800" dirty="0">
                <a:solidFill>
                  <a:prstClr val="black"/>
                </a:solidFill>
              </a:rPr>
              <a:t>x</a:t>
            </a:r>
            <a:r>
              <a:rPr lang="en-US" altLang="zh-CN" sz="2800" baseline="-25000" dirty="0">
                <a:solidFill>
                  <a:prstClr val="black"/>
                </a:solidFill>
              </a:rPr>
              <a:t>3</a:t>
            </a:r>
            <a:r>
              <a:rPr lang="en-US" altLang="zh-CN" sz="2800" dirty="0">
                <a:solidFill>
                  <a:prstClr val="black"/>
                </a:solidFill>
              </a:rPr>
              <a:t>) = -1</a:t>
            </a:r>
            <a:r>
              <a:rPr lang="zh-CN" altLang="en-US" sz="2800" dirty="0">
                <a:solidFill>
                  <a:prstClr val="black"/>
                </a:solidFill>
              </a:rPr>
              <a:t>，所以</a:t>
            </a:r>
            <a:r>
              <a:rPr lang="en-US" altLang="zh-CN" sz="2800" dirty="0">
                <a:solidFill>
                  <a:prstClr val="black"/>
                </a:solidFill>
              </a:rPr>
              <a:t>y</a:t>
            </a:r>
            <a:r>
              <a:rPr lang="en-US" altLang="zh-CN" sz="2800" baseline="-25000" dirty="0">
                <a:solidFill>
                  <a:prstClr val="black"/>
                </a:solidFill>
              </a:rPr>
              <a:t>3</a:t>
            </a:r>
            <a:r>
              <a:rPr lang="zh-CN" altLang="en-US" sz="2800" dirty="0">
                <a:solidFill>
                  <a:prstClr val="black"/>
                </a:solidFill>
              </a:rPr>
              <a:t>预测为</a:t>
            </a:r>
            <a:r>
              <a:rPr lang="en-US" altLang="zh-CN" sz="2800" dirty="0">
                <a:solidFill>
                  <a:prstClr val="black"/>
                </a:solidFill>
              </a:rPr>
              <a:t>-1</a:t>
            </a:r>
            <a:endParaRPr lang="en-US" altLang="zh-CN" sz="36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329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本次实验共有四个指标：</a:t>
            </a:r>
            <a:endParaRPr lang="en-US" altLang="zh-CN" dirty="0"/>
          </a:p>
          <a:p>
            <a:pPr lvl="1"/>
            <a:r>
              <a:rPr lang="en-US" altLang="zh-CN" dirty="0"/>
              <a:t>Accuracy(</a:t>
            </a:r>
            <a:r>
              <a:rPr lang="zh-CN" altLang="en-US" dirty="0"/>
              <a:t>准确率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Precision(</a:t>
            </a:r>
            <a:r>
              <a:rPr lang="zh-CN" altLang="en-US" dirty="0"/>
              <a:t>精确率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Recall(</a:t>
            </a:r>
            <a:r>
              <a:rPr lang="zh-CN" altLang="en-US" dirty="0"/>
              <a:t>召回率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F1(F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对于二元分类：</a:t>
            </a:r>
            <a:endParaRPr lang="en-US" altLang="zh-CN" dirty="0"/>
          </a:p>
          <a:p>
            <a:pPr lvl="1"/>
            <a:r>
              <a:rPr lang="en-US" altLang="zh-CN" dirty="0"/>
              <a:t>TP</a:t>
            </a:r>
            <a:r>
              <a:rPr lang="zh-CN" altLang="en-US" dirty="0"/>
              <a:t>：本来为</a:t>
            </a:r>
            <a:r>
              <a:rPr lang="en-US" altLang="zh-CN" dirty="0"/>
              <a:t>+1</a:t>
            </a:r>
            <a:r>
              <a:rPr lang="zh-CN" altLang="en-US" dirty="0"/>
              <a:t>，预测为</a:t>
            </a:r>
            <a:r>
              <a:rPr lang="en-US" altLang="zh-CN" dirty="0"/>
              <a:t>+1</a:t>
            </a:r>
          </a:p>
          <a:p>
            <a:pPr lvl="1"/>
            <a:r>
              <a:rPr lang="en-US" altLang="zh-CN" dirty="0"/>
              <a:t>FN</a:t>
            </a:r>
            <a:r>
              <a:rPr lang="zh-CN" altLang="en-US" dirty="0"/>
              <a:t>：本来为</a:t>
            </a:r>
            <a:r>
              <a:rPr lang="en-US" altLang="zh-CN" dirty="0"/>
              <a:t>+1</a:t>
            </a:r>
            <a:r>
              <a:rPr lang="zh-CN" altLang="en-US" dirty="0"/>
              <a:t>，预测为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TN</a:t>
            </a:r>
            <a:r>
              <a:rPr lang="zh-CN" altLang="en-US" dirty="0"/>
              <a:t>：本来为</a:t>
            </a:r>
            <a:r>
              <a:rPr lang="en-US" altLang="zh-CN" dirty="0"/>
              <a:t>-1</a:t>
            </a:r>
            <a:r>
              <a:rPr lang="zh-CN" altLang="en-US" dirty="0"/>
              <a:t>，预测为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FP</a:t>
            </a:r>
            <a:r>
              <a:rPr lang="zh-CN" altLang="en-US" dirty="0"/>
              <a:t>：本来为</a:t>
            </a:r>
            <a:r>
              <a:rPr lang="en-US" altLang="zh-CN" dirty="0"/>
              <a:t>-1</a:t>
            </a:r>
            <a:r>
              <a:rPr lang="zh-CN" altLang="en-US" dirty="0"/>
              <a:t>，预测为</a:t>
            </a:r>
            <a:r>
              <a:rPr lang="en-US" altLang="zh-CN" dirty="0"/>
              <a:t>+1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T</a:t>
            </a:r>
            <a:r>
              <a:rPr lang="zh-CN" altLang="en-US" dirty="0"/>
              <a:t>：</a:t>
            </a:r>
            <a:r>
              <a:rPr lang="en-US" altLang="zh-CN" dirty="0"/>
              <a:t>True   F</a:t>
            </a:r>
            <a:r>
              <a:rPr lang="zh-CN" altLang="en-US" dirty="0"/>
              <a:t>：</a:t>
            </a:r>
            <a:r>
              <a:rPr lang="en-US" altLang="zh-CN" dirty="0"/>
              <a:t>False   </a:t>
            </a:r>
          </a:p>
          <a:p>
            <a:pPr marL="0" indent="0">
              <a:buNone/>
            </a:pPr>
            <a:r>
              <a:rPr lang="en-US" altLang="zh-CN" dirty="0"/>
              <a:t>	N</a:t>
            </a:r>
            <a:r>
              <a:rPr lang="zh-CN" altLang="en-US" dirty="0"/>
              <a:t>：</a:t>
            </a:r>
            <a:r>
              <a:rPr lang="en-US" altLang="zh-CN" dirty="0"/>
              <a:t>negative  P</a:t>
            </a:r>
            <a:r>
              <a:rPr lang="zh-CN" altLang="en-US" dirty="0"/>
              <a:t>：</a:t>
            </a:r>
            <a:r>
              <a:rPr lang="en-US" altLang="zh-CN" dirty="0"/>
              <a:t>positive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34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四个指标：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TP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+1</a:t>
                </a:r>
              </a:p>
              <a:p>
                <a:pPr lvl="1"/>
                <a:r>
                  <a:rPr lang="en-US" altLang="zh-CN" dirty="0"/>
                  <a:t>FN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-1</a:t>
                </a:r>
              </a:p>
              <a:p>
                <a:pPr lvl="1"/>
                <a:r>
                  <a:rPr lang="en-US" altLang="zh-CN" dirty="0"/>
                  <a:t>TN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-1</a:t>
                </a:r>
              </a:p>
              <a:p>
                <a:pPr lvl="1"/>
                <a:r>
                  <a:rPr lang="en-US" altLang="zh-CN" dirty="0"/>
                  <a:t>FP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+1</a:t>
                </a:r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𝐴𝑐𝑐𝑢𝑟𝑎𝑐𝑦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35463"/>
            <a:ext cx="8275637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2917" y="1291501"/>
            <a:ext cx="30659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思考题：</a:t>
            </a:r>
            <a:r>
              <a:rPr lang="zh-CN" altLang="zh-CN" sz="2800" dirty="0">
                <a:solidFill>
                  <a:srgbClr val="FF0000"/>
                </a:solidFill>
              </a:rPr>
              <a:t>请查询相关资料，</a:t>
            </a:r>
            <a:r>
              <a:rPr lang="zh-CN" altLang="en-US" sz="2800" dirty="0">
                <a:solidFill>
                  <a:srgbClr val="FF0000"/>
                </a:solidFill>
              </a:rPr>
              <a:t>解释为什么要用</a:t>
            </a:r>
            <a:r>
              <a:rPr lang="zh-CN" altLang="zh-CN" sz="2800" dirty="0">
                <a:solidFill>
                  <a:srgbClr val="FF0000"/>
                </a:solidFill>
              </a:rPr>
              <a:t>这四种评测指标</a:t>
            </a:r>
            <a:r>
              <a:rPr lang="zh-CN" altLang="en-US" sz="2800" dirty="0">
                <a:solidFill>
                  <a:srgbClr val="FF0000"/>
                </a:solidFill>
              </a:rPr>
              <a:t>，各自的意义是什么。</a:t>
            </a:r>
            <a:r>
              <a:rPr lang="zh-CN" altLang="en-US" sz="2800" dirty="0"/>
              <a:t>先从式子上理解，然后上网搜意义</a:t>
            </a:r>
          </a:p>
        </p:txBody>
      </p:sp>
    </p:spTree>
    <p:extLst>
      <p:ext uri="{BB962C8B-B14F-4D97-AF65-F5344CB8AC3E}">
        <p14:creationId xmlns:p14="http://schemas.microsoft.com/office/powerpoint/2010/main" val="94908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实现</a:t>
            </a:r>
            <a:r>
              <a:rPr lang="en-US" altLang="zh-CN" dirty="0"/>
              <a:t>PLA</a:t>
            </a:r>
            <a:r>
              <a:rPr lang="zh-CN" altLang="en-US" dirty="0"/>
              <a:t>原始算法和口袋算法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采用</a:t>
            </a:r>
            <a:r>
              <a:rPr lang="en-US" altLang="zh-CN" dirty="0"/>
              <a:t>4</a:t>
            </a:r>
            <a:r>
              <a:rPr lang="zh-CN" altLang="en-US" dirty="0"/>
              <a:t>种指标评价并分析你的实验结果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尝试优化，并对优化后的结果进行分析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在报告中回答</a:t>
            </a:r>
            <a:r>
              <a:rPr lang="en-US" altLang="zh-CN" dirty="0"/>
              <a:t>7</a:t>
            </a:r>
            <a:r>
              <a:rPr lang="zh-CN" altLang="en-US" dirty="0"/>
              <a:t>两个思考题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验收使用的模型是：权重全部初始化为</a:t>
            </a:r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FF0000"/>
                </a:solidFill>
              </a:rPr>
              <a:t>PLA</a:t>
            </a:r>
            <a:r>
              <a:rPr lang="zh-CN" altLang="en-US" dirty="0">
                <a:solidFill>
                  <a:srgbClr val="FF0000"/>
                </a:solidFill>
              </a:rPr>
              <a:t>原始算法</a:t>
            </a:r>
            <a:r>
              <a:rPr lang="zh-CN" altLang="en-US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23335"/>
            <a:ext cx="8686800" cy="47085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一份报告</a:t>
            </a:r>
            <a:endParaRPr lang="en-US" altLang="zh-CN" dirty="0"/>
          </a:p>
          <a:p>
            <a:r>
              <a:rPr lang="zh-CN" altLang="en-US" dirty="0"/>
              <a:t>两份代码：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zh-CN" altLang="en-US" dirty="0"/>
              <a:t>原始</a:t>
            </a:r>
            <a:r>
              <a:rPr lang="en-US" altLang="zh-CN" dirty="0"/>
              <a:t>PLA</a:t>
            </a:r>
            <a:r>
              <a:rPr lang="zh-CN" altLang="en-US" dirty="0"/>
              <a:t>算法（若有优化，请交最优版本）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zh-CN" altLang="en-US" dirty="0"/>
              <a:t>口袋</a:t>
            </a:r>
            <a:r>
              <a:rPr lang="en-US" altLang="zh-CN" dirty="0"/>
              <a:t>PLA</a:t>
            </a:r>
            <a:r>
              <a:rPr lang="zh-CN" altLang="en-US" dirty="0"/>
              <a:t>算法（若有优化，请交最优版本）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zh-CN" altLang="en-US" dirty="0"/>
              <a:t>命名格式为</a:t>
            </a:r>
            <a:r>
              <a:rPr lang="en-US" altLang="zh-CN" dirty="0"/>
              <a:t>PLA_initial_1535XXXX.xxx</a:t>
            </a:r>
            <a:r>
              <a:rPr lang="zh-CN" altLang="en-US" dirty="0"/>
              <a:t>和</a:t>
            </a:r>
            <a:r>
              <a:rPr lang="en-US" altLang="zh-CN" dirty="0"/>
              <a:t>PLA_pocket_1535XXXX.xxx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r>
              <a:rPr lang="zh-CN" altLang="en-US" dirty="0"/>
              <a:t>一份结果：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zh-CN" altLang="en-US" dirty="0"/>
              <a:t>你认为最优的模型下，对</a:t>
            </a:r>
            <a:r>
              <a:rPr lang="en-US" altLang="zh-CN" dirty="0"/>
              <a:t>test</a:t>
            </a:r>
            <a:r>
              <a:rPr lang="zh-CN" altLang="en-US" dirty="0"/>
              <a:t>数据的预测结果。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zh-CN" altLang="en-US" dirty="0"/>
              <a:t>命名格式为 学号</a:t>
            </a:r>
            <a:r>
              <a:rPr lang="en-US" altLang="zh-CN" dirty="0"/>
              <a:t>_</a:t>
            </a:r>
            <a:r>
              <a:rPr lang="zh-CN" altLang="en-US" dirty="0"/>
              <a:t>姓名拼音</a:t>
            </a:r>
            <a:r>
              <a:rPr lang="en-US" altLang="zh-CN" dirty="0"/>
              <a:t>_PLA.csv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047" y="1404191"/>
            <a:ext cx="86868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、作业提交地址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FTP</a:t>
            </a:r>
            <a:r>
              <a:rPr kumimoji="1" lang="zh-CN" altLang="en-US" dirty="0"/>
              <a:t>地址：</a:t>
            </a:r>
            <a:r>
              <a:rPr kumimoji="1" lang="en-US" altLang="zh-CN" dirty="0">
                <a:hlinkClick r:id="rId2"/>
              </a:rPr>
              <a:t>ftp://39.108.233.34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登录用户名与密码均为 </a:t>
            </a:r>
            <a:r>
              <a:rPr kumimoji="1" lang="en-US" altLang="zh-CN" dirty="0"/>
              <a:t>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zh-CN" dirty="0"/>
              <a:t>2</a:t>
            </a:r>
            <a:r>
              <a:rPr kumimoji="1" lang="zh-CN" altLang="en-US" dirty="0"/>
              <a:t>、命名方式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查询“实验课须知”，实验报告，所有代码文件以及结果文件都需要上交 。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zh-CN" altLang="hu-HU" dirty="0"/>
              <a:t>编程语言可用</a:t>
            </a:r>
            <a:r>
              <a:rPr kumimoji="1" lang="en-US" altLang="zh-CN" dirty="0"/>
              <a:t> C</a:t>
            </a:r>
            <a:r>
              <a:rPr kumimoji="1" lang="hu-HU" altLang="zh-CN" dirty="0"/>
              <a:t>++, python, matlab, java</a:t>
            </a:r>
            <a:r>
              <a:rPr kumimoji="1" lang="zh-CN" altLang="en-US" dirty="0"/>
              <a:t>等</a:t>
            </a:r>
            <a:r>
              <a:rPr kumimoji="1" lang="zh-CN" altLang="hu-HU" dirty="0"/>
              <a:t>，</a:t>
            </a:r>
            <a:r>
              <a:rPr kumimoji="1" lang="zh-CN" altLang="hu-HU" b="1" dirty="0">
                <a:solidFill>
                  <a:srgbClr val="FF0000"/>
                </a:solidFill>
              </a:rPr>
              <a:t>不能使用现成库</a:t>
            </a:r>
            <a:r>
              <a:rPr kumimoji="1" lang="zh-CN" altLang="en-US" b="1" dirty="0">
                <a:solidFill>
                  <a:srgbClr val="FF0000"/>
                </a:solidFill>
              </a:rPr>
              <a:t>（如 </a:t>
            </a:r>
            <a:r>
              <a:rPr kumimoji="1" lang="en-US" altLang="zh-CN" b="1" dirty="0" err="1">
                <a:solidFill>
                  <a:srgbClr val="FF0000"/>
                </a:solidFill>
              </a:rPr>
              <a:t>sklearn</a:t>
            </a:r>
            <a:r>
              <a:rPr kumimoji="1" lang="en-US" altLang="zh-CN" b="1" dirty="0">
                <a:solidFill>
                  <a:srgbClr val="FF0000"/>
                </a:solidFill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等）</a:t>
            </a:r>
            <a:r>
              <a:rPr kumimoji="1" lang="zh-CN" altLang="en-US" dirty="0"/>
              <a:t>，否则扣分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 提交截止时间</a:t>
            </a:r>
            <a:r>
              <a:rPr kumimoji="1" lang="zh-CN" altLang="hu-HU" dirty="0"/>
              <a:t> 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en-US" altLang="zh-CN" sz="4800" b="1" dirty="0"/>
              <a:t>2017</a:t>
            </a:r>
            <a:r>
              <a:rPr kumimoji="1" lang="zh-CN" altLang="en-US" sz="4800" b="1" dirty="0"/>
              <a:t>年</a:t>
            </a:r>
            <a:r>
              <a:rPr kumimoji="1" lang="en-US" altLang="zh-CN" sz="4800" b="1" dirty="0"/>
              <a:t>10</a:t>
            </a:r>
            <a:r>
              <a:rPr kumimoji="1" lang="zh-CN" altLang="en-US" sz="4800" b="1" dirty="0"/>
              <a:t>月</a:t>
            </a:r>
            <a:r>
              <a:rPr kumimoji="1" lang="en-US" altLang="zh-CN" sz="4800" b="1" dirty="0"/>
              <a:t>25</a:t>
            </a:r>
            <a:r>
              <a:rPr kumimoji="1" lang="zh-CN" altLang="en-US" sz="4800" b="1" dirty="0"/>
              <a:t>日</a:t>
            </a:r>
            <a:r>
              <a:rPr kumimoji="1" lang="en-US" altLang="zh-CN" sz="4800" b="1" dirty="0"/>
              <a:t>23</a:t>
            </a:r>
            <a:r>
              <a:rPr kumimoji="1" lang="zh-CN" altLang="en-US" sz="4800" b="1" dirty="0"/>
              <a:t>：</a:t>
            </a:r>
            <a:r>
              <a:rPr kumimoji="1" lang="en-US" altLang="zh-CN" sz="4800" b="1" dirty="0"/>
              <a:t>59</a:t>
            </a:r>
            <a:r>
              <a:rPr kumimoji="1" lang="zh-CN" altLang="en-US" sz="4800" b="1" dirty="0"/>
              <a:t>：</a:t>
            </a:r>
            <a:r>
              <a:rPr kumimoji="1" lang="en-US" altLang="zh-CN" sz="4800" b="1" dirty="0"/>
              <a:t>59</a:t>
            </a:r>
            <a:r>
              <a:rPr kumimoji="1" lang="zh-CN" altLang="en-US" sz="4800" b="1" dirty="0"/>
              <a:t>前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上节课的一些问题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什么是过拟合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什么是归一化</a:t>
            </a:r>
            <a:r>
              <a:rPr lang="en-US" altLang="zh-CN" dirty="0"/>
              <a:t>/</a:t>
            </a:r>
            <a:r>
              <a:rPr lang="zh-CN" altLang="en-US" dirty="0"/>
              <a:t>标准化：</a:t>
            </a:r>
            <a:r>
              <a:rPr lang="zh-CN" altLang="en-US" sz="1800" dirty="0"/>
              <a:t>归一化是让某个有量纲的数字变成无量纲的，而不是说让某串数字的和为</a:t>
            </a:r>
            <a:r>
              <a:rPr lang="en-US" altLang="zh-CN" sz="1800" dirty="0"/>
              <a:t>1</a:t>
            </a:r>
            <a:r>
              <a:rPr lang="zh-CN" altLang="en-US" sz="1800" dirty="0"/>
              <a:t>，归一化的结果是把所有特征限制在</a:t>
            </a:r>
            <a:r>
              <a:rPr lang="en-US" altLang="zh-CN" sz="1800" dirty="0"/>
              <a:t>0-1</a:t>
            </a:r>
            <a:r>
              <a:rPr lang="zh-CN" altLang="en-US" sz="1800" dirty="0"/>
              <a:t>之间，保证数字的数理特征不变，减少大数的影响</a:t>
            </a:r>
            <a:endParaRPr lang="en-US" altLang="zh-CN" sz="1800" dirty="0"/>
          </a:p>
          <a:p>
            <a:r>
              <a:rPr lang="en-US" altLang="zh-CN" dirty="0"/>
              <a:t>3.</a:t>
            </a:r>
            <a:r>
              <a:rPr lang="zh-CN" altLang="en-US" dirty="0"/>
              <a:t>实验原理写的不是怎么实现的流程，而是对算法的分析和理解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伪代码的规范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思考题从网上粘贴复制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3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X</a:t>
            </a:r>
            <a:r>
              <a:rPr lang="zh-CN" altLang="en-US" sz="1800" dirty="0"/>
              <a:t>为</a:t>
            </a:r>
            <a:r>
              <a:rPr lang="en-US" altLang="zh-CN" sz="1800" dirty="0"/>
              <a:t>n</a:t>
            </a:r>
            <a:r>
              <a:rPr lang="zh-CN" altLang="en-US" sz="1800" dirty="0"/>
              <a:t>维的特征值集，</a:t>
            </a:r>
            <a:r>
              <a:rPr lang="en-US" altLang="zh-CN" sz="1800" dirty="0"/>
              <a:t>w</a:t>
            </a:r>
            <a:r>
              <a:rPr lang="zh-CN" altLang="en-US" sz="1800" dirty="0"/>
              <a:t>就是对应特征的权重，将</a:t>
            </a:r>
            <a:r>
              <a:rPr lang="en-US" altLang="zh-CN" sz="1800" dirty="0"/>
              <a:t>θ</a:t>
            </a:r>
            <a:r>
              <a:rPr lang="zh-CN" altLang="en-US" sz="1800" dirty="0"/>
              <a:t>的赋值也融入学习的过程中，也就是后面的化简过程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1" y="1214438"/>
            <a:ext cx="8852298" cy="4933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15" y="1417955"/>
            <a:ext cx="8878570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</a:t>
            </a:r>
            <a:r>
              <a:rPr lang="zh-CN" altLang="en-US" dirty="0"/>
              <a:t>原始算法，</a:t>
            </a:r>
            <a:r>
              <a:rPr lang="en-US" altLang="zh-CN" dirty="0"/>
              <a:t>w</a:t>
            </a:r>
            <a:r>
              <a:rPr lang="zh-CN" altLang="en-US" dirty="0"/>
              <a:t>下标为迭代次数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5" y="1417955"/>
            <a:ext cx="7459980" cy="4636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</a:t>
            </a:r>
            <a:r>
              <a:rPr lang="zh-CN" altLang="en-US" dirty="0"/>
              <a:t>原始算法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2375"/>
            <a:ext cx="7780020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236"/>
            <a:ext cx="8229600" cy="4915928"/>
          </a:xfrm>
        </p:spPr>
        <p:txBody>
          <a:bodyPr/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t+1</a:t>
            </a:r>
            <a:r>
              <a:rPr lang="en-US" altLang="zh-CN" dirty="0"/>
              <a:t> </a:t>
            </a:r>
            <a:r>
              <a:rPr lang="zh-CN" altLang="zh-CN" dirty="0"/>
              <a:t>←</a:t>
            </a:r>
            <a:r>
              <a:rPr lang="en-US" altLang="zh-CN" dirty="0"/>
              <a:t>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t</a:t>
            </a:r>
            <a:r>
              <a:rPr lang="en-US" altLang="zh-CN" dirty="0"/>
              <a:t> + </a:t>
            </a:r>
            <a:r>
              <a:rPr lang="en-US" altLang="zh-CN" dirty="0">
                <a:solidFill>
                  <a:srgbClr val="00B050"/>
                </a:solidFill>
              </a:rPr>
              <a:t>[</a:t>
            </a:r>
            <a:r>
              <a:rPr lang="en-US" altLang="zh-CN" dirty="0" err="1">
                <a:solidFill>
                  <a:srgbClr val="00B050"/>
                </a:solidFill>
              </a:rPr>
              <a:t>y</a:t>
            </a:r>
            <a:r>
              <a:rPr lang="en-US" altLang="zh-CN" baseline="-25000" dirty="0" err="1">
                <a:solidFill>
                  <a:srgbClr val="00B050"/>
                </a:solidFill>
              </a:rPr>
              <a:t>n</a:t>
            </a:r>
            <a:r>
              <a:rPr lang="zh-CN" altLang="zh-CN" dirty="0">
                <a:solidFill>
                  <a:srgbClr val="00B050"/>
                </a:solidFill>
              </a:rPr>
              <a:t>≠</a:t>
            </a:r>
            <a:r>
              <a:rPr lang="en-US" altLang="zh-CN" dirty="0">
                <a:solidFill>
                  <a:srgbClr val="00B050"/>
                </a:solidFill>
              </a:rPr>
              <a:t>sign(W</a:t>
            </a:r>
            <a:r>
              <a:rPr lang="en-US" altLang="zh-CN" baseline="30000" dirty="0">
                <a:solidFill>
                  <a:srgbClr val="00B050"/>
                </a:solidFill>
              </a:rPr>
              <a:t>T</a:t>
            </a:r>
            <a:r>
              <a:rPr lang="en-US" altLang="zh-CN" dirty="0">
                <a:solidFill>
                  <a:srgbClr val="00B050"/>
                </a:solidFill>
              </a:rPr>
              <a:t>X)] </a:t>
            </a:r>
            <a:r>
              <a:rPr lang="en-US" altLang="zh-CN" dirty="0"/>
              <a:t>* 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绿色保证找到的点是判断错误的点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正样例被预测为负的情况下：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pic>
        <p:nvPicPr>
          <p:cNvPr id="6" name="图片 5" descr="http://img.blog.csdn.net/201503050853408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3" y="3199745"/>
            <a:ext cx="4595561" cy="2926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94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682"/>
            <a:ext cx="8229600" cy="4902481"/>
          </a:xfrm>
        </p:spPr>
        <p:txBody>
          <a:bodyPr/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t+1</a:t>
            </a:r>
            <a:r>
              <a:rPr lang="en-US" altLang="zh-CN" dirty="0"/>
              <a:t> </a:t>
            </a:r>
            <a:r>
              <a:rPr lang="zh-CN" altLang="zh-CN" dirty="0"/>
              <a:t>←</a:t>
            </a:r>
            <a:r>
              <a:rPr lang="en-US" altLang="zh-CN" dirty="0"/>
              <a:t>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t</a:t>
            </a:r>
            <a:r>
              <a:rPr lang="en-US" altLang="zh-CN" dirty="0"/>
              <a:t> + [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≠</a:t>
            </a:r>
            <a:r>
              <a:rPr lang="en-US" altLang="zh-CN" dirty="0"/>
              <a:t>sign(W</a:t>
            </a:r>
            <a:r>
              <a:rPr lang="en-US" altLang="zh-CN" baseline="30000" dirty="0"/>
              <a:t>T</a:t>
            </a:r>
            <a:r>
              <a:rPr lang="en-US" altLang="zh-CN" dirty="0"/>
              <a:t>X)] * 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负样例被预测为正的情况下：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pic>
        <p:nvPicPr>
          <p:cNvPr id="6" name="图片 5" descr="http://img.blog.csdn.net/2015030508551479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51" y="3089070"/>
            <a:ext cx="4531659" cy="3037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6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线性不可分的情况的例子↓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95" y="1045333"/>
            <a:ext cx="5352769" cy="517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37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901</Words>
  <Application>Microsoft Office PowerPoint</Application>
  <PresentationFormat>全屏显示(4:3)</PresentationFormat>
  <Paragraphs>141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Arial</vt:lpstr>
      <vt:lpstr>Calibri</vt:lpstr>
      <vt:lpstr>Cambria Math</vt:lpstr>
      <vt:lpstr>Office 主题</vt:lpstr>
      <vt:lpstr>实验三——感知机学习算法 Perceptron Learning Algorithm</vt:lpstr>
      <vt:lpstr>上节课的一些问题</vt:lpstr>
      <vt:lpstr>X为n维的特征值集，w就是对应特征的权重，将θ的赋值也融入学习的过程中，也就是后面的化简过程</vt:lpstr>
      <vt:lpstr>PowerPoint 演示文稿</vt:lpstr>
      <vt:lpstr>PLA原始算法，w下标为迭代次数</vt:lpstr>
      <vt:lpstr>PLA原始算法</vt:lpstr>
      <vt:lpstr>PowerPoint 演示文稿</vt:lpstr>
      <vt:lpstr>PowerPoint 演示文稿</vt:lpstr>
      <vt:lpstr>线性不可分的情况的例子↓</vt:lpstr>
      <vt:lpstr>PowerPoint 演示文稿</vt:lpstr>
      <vt:lpstr>口袋算法</vt:lpstr>
      <vt:lpstr>简单的例子</vt:lpstr>
      <vt:lpstr>简单的例子</vt:lpstr>
      <vt:lpstr>评测指标</vt:lpstr>
      <vt:lpstr>评测指标</vt:lpstr>
      <vt:lpstr>评测指标</vt:lpstr>
      <vt:lpstr>实验任务</vt:lpstr>
      <vt:lpstr>提交要求</vt:lpstr>
      <vt:lpstr>注意事项</vt:lpstr>
    </vt:vector>
  </TitlesOfParts>
  <Company>micro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实验一：文本数据集的读写和简单处理</dc:title>
  <dc:creator>MQ L</dc:creator>
  <cp:lastModifiedBy>Jy Huang</cp:lastModifiedBy>
  <cp:revision>183</cp:revision>
  <dcterms:created xsi:type="dcterms:W3CDTF">2016-09-10T14:24:00Z</dcterms:created>
  <dcterms:modified xsi:type="dcterms:W3CDTF">2017-10-19T11:39:22Z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