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1" r:id="rId6"/>
    <p:sldId id="262" r:id="rId7"/>
    <p:sldId id="260" r:id="rId8"/>
    <p:sldId id="263" r:id="rId9"/>
    <p:sldId id="264" r:id="rId10"/>
    <p:sldId id="265" r:id="rId11"/>
    <p:sldId id="266" r:id="rId12"/>
    <p:sldId id="287" r:id="rId13"/>
    <p:sldId id="267" r:id="rId14"/>
    <p:sldId id="269" r:id="rId15"/>
    <p:sldId id="271" r:id="rId16"/>
    <p:sldId id="270" r:id="rId17"/>
    <p:sldId id="272" r:id="rId18"/>
    <p:sldId id="274" r:id="rId19"/>
    <p:sldId id="276" r:id="rId20"/>
    <p:sldId id="278" r:id="rId21"/>
    <p:sldId id="275" r:id="rId22"/>
    <p:sldId id="280" r:id="rId23"/>
    <p:sldId id="281" r:id="rId24"/>
    <p:sldId id="282" r:id="rId25"/>
    <p:sldId id="284" r:id="rId26"/>
    <p:sldId id="285" r:id="rId27"/>
    <p:sldId id="286" r:id="rId28"/>
    <p:sldId id="28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20"/>
    <p:restoredTop sz="94719"/>
  </p:normalViewPr>
  <p:slideViewPr>
    <p:cSldViewPr snapToGrid="0" snapToObjects="1">
      <p:cViewPr>
        <p:scale>
          <a:sx n="112" d="100"/>
          <a:sy n="112" d="100"/>
        </p:scale>
        <p:origin x="16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856B5-5F2E-A645-B1E0-8966CBF658EC}" type="datetimeFigureOut">
              <a:rPr kumimoji="1" lang="zh-CN" altLang="en-US" smtClean="0"/>
              <a:t>2017/12/7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F202C-F160-434A-B8CB-8637DF1E5941}" type="slidenum">
              <a:rPr kumimoji="1" lang="zh-CN" altLang="en-US" smtClean="0"/>
              <a:t>‹#›</a:t>
            </a:fld>
            <a:endParaRPr kumimoji="1" lang="zh-CN" altLang="en-US"/>
          </a:p>
        </p:txBody>
      </p:sp>
    </p:spTree>
    <p:extLst>
      <p:ext uri="{BB962C8B-B14F-4D97-AF65-F5344CB8AC3E}">
        <p14:creationId xmlns:p14="http://schemas.microsoft.com/office/powerpoint/2010/main" val="2030160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07F202C-F160-434A-B8CB-8637DF1E5941}" type="slidenum">
              <a:rPr kumimoji="1" lang="zh-CN" altLang="en-US" smtClean="0"/>
              <a:t>10</a:t>
            </a:fld>
            <a:endParaRPr kumimoji="1" lang="zh-CN" altLang="en-US"/>
          </a:p>
        </p:txBody>
      </p:sp>
    </p:spTree>
    <p:extLst>
      <p:ext uri="{BB962C8B-B14F-4D97-AF65-F5344CB8AC3E}">
        <p14:creationId xmlns:p14="http://schemas.microsoft.com/office/powerpoint/2010/main" val="37063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C9F43D8-3908-C14F-BB62-92A013719EDE}" type="datetimeFigureOut">
              <a:rPr kumimoji="1" lang="zh-CN" altLang="en-US" smtClean="0"/>
              <a:t>2017/12/7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12834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C9F43D8-3908-C14F-BB62-92A013719EDE}" type="datetimeFigureOut">
              <a:rPr kumimoji="1" lang="zh-CN" altLang="en-US" smtClean="0"/>
              <a:t>2017/12/7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1906101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C9F43D8-3908-C14F-BB62-92A013719EDE}" type="datetimeFigureOut">
              <a:rPr kumimoji="1" lang="zh-CN" altLang="en-US" smtClean="0"/>
              <a:t>2017/12/7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182623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C9F43D8-3908-C14F-BB62-92A013719EDE}" type="datetimeFigureOut">
              <a:rPr kumimoji="1" lang="zh-CN" altLang="en-US" smtClean="0"/>
              <a:t>2017/12/7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97782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0C9F43D8-3908-C14F-BB62-92A013719EDE}" type="datetimeFigureOut">
              <a:rPr kumimoji="1" lang="zh-CN" altLang="en-US" smtClean="0"/>
              <a:t>2017/12/7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1748126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C9F43D8-3908-C14F-BB62-92A013719EDE}" type="datetimeFigureOut">
              <a:rPr kumimoji="1" lang="zh-CN" altLang="en-US" smtClean="0"/>
              <a:t>2017/12/7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103745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C9F43D8-3908-C14F-BB62-92A013719EDE}" type="datetimeFigureOut">
              <a:rPr kumimoji="1" lang="zh-CN" altLang="en-US" smtClean="0"/>
              <a:t>2017/12/7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106521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C9F43D8-3908-C14F-BB62-92A013719EDE}" type="datetimeFigureOut">
              <a:rPr kumimoji="1" lang="zh-CN" altLang="en-US" smtClean="0"/>
              <a:t>2017/12/7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157690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9F43D8-3908-C14F-BB62-92A013719EDE}" type="datetimeFigureOut">
              <a:rPr kumimoji="1" lang="zh-CN" altLang="en-US" smtClean="0"/>
              <a:t>2017/12/7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97221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C9F43D8-3908-C14F-BB62-92A013719EDE}" type="datetimeFigureOut">
              <a:rPr kumimoji="1" lang="zh-CN" altLang="en-US" smtClean="0"/>
              <a:t>2017/12/7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189166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C9F43D8-3908-C14F-BB62-92A013719EDE}" type="datetimeFigureOut">
              <a:rPr kumimoji="1" lang="zh-CN" altLang="en-US" smtClean="0"/>
              <a:t>2017/12/7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18718625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F43D8-3908-C14F-BB62-92A013719EDE}" type="datetimeFigureOut">
              <a:rPr kumimoji="1" lang="zh-CN" altLang="en-US" smtClean="0"/>
              <a:t>2017/12/7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C7644-51AE-6149-8227-4F7A036D5710}" type="slidenum">
              <a:rPr kumimoji="1" lang="zh-CN" altLang="en-US" smtClean="0"/>
              <a:t>‹#›</a:t>
            </a:fld>
            <a:endParaRPr kumimoji="1" lang="zh-CN" altLang="en-US"/>
          </a:p>
        </p:txBody>
      </p:sp>
    </p:spTree>
    <p:extLst>
      <p:ext uri="{BB962C8B-B14F-4D97-AF65-F5344CB8AC3E}">
        <p14:creationId xmlns:p14="http://schemas.microsoft.com/office/powerpoint/2010/main" val="191634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SimSun" charset="-122"/>
          <a:ea typeface="SimSun" charset="-122"/>
          <a:cs typeface="SimSun"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imSun" charset="-122"/>
          <a:ea typeface="SimSun" charset="-122"/>
          <a:cs typeface="SimSun"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imSun" charset="-122"/>
          <a:ea typeface="SimSun" charset="-122"/>
          <a:cs typeface="SimSun"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imSun" charset="-122"/>
          <a:ea typeface="SimSun" charset="-122"/>
          <a:cs typeface="SimSun"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imSun" charset="-122"/>
          <a:ea typeface="SimSun" charset="-122"/>
          <a:cs typeface="SimSun"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imSun" charset="-122"/>
          <a:ea typeface="SimSun" charset="-122"/>
          <a:cs typeface="SimSun"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latin typeface="SimSun" charset="-122"/>
                <a:ea typeface="SimSun" charset="-122"/>
                <a:cs typeface="SimSun" charset="-122"/>
              </a:rPr>
              <a:t>项目简介与要求</a:t>
            </a:r>
            <a:endParaRPr kumimoji="1" lang="zh-CN" altLang="en-US" dirty="0">
              <a:latin typeface="SimSun" charset="-122"/>
              <a:ea typeface="SimSun" charset="-122"/>
              <a:cs typeface="SimSun" charset="-122"/>
            </a:endParaRPr>
          </a:p>
        </p:txBody>
      </p:sp>
      <p:sp>
        <p:nvSpPr>
          <p:cNvPr id="3" name="副标题 2"/>
          <p:cNvSpPr>
            <a:spLocks noGrp="1"/>
          </p:cNvSpPr>
          <p:nvPr>
            <p:ph type="subTitle" idx="1"/>
          </p:nvPr>
        </p:nvSpPr>
        <p:spPr>
          <a:xfrm>
            <a:off x="1524000" y="4105002"/>
            <a:ext cx="9144000" cy="1404257"/>
          </a:xfrm>
        </p:spPr>
        <p:txBody>
          <a:bodyPr/>
          <a:lstStyle/>
          <a:p>
            <a:r>
              <a:rPr kumimoji="1" lang="zh-CN" altLang="en-US" dirty="0" smtClean="0">
                <a:latin typeface="SimSun" charset="-122"/>
                <a:ea typeface="SimSun" charset="-122"/>
                <a:cs typeface="SimSun" charset="-122"/>
              </a:rPr>
              <a:t>陈欣鸿</a:t>
            </a:r>
            <a:endParaRPr kumimoji="1" lang="en-US" altLang="zh-CN" dirty="0" smtClean="0">
              <a:latin typeface="SimSun" charset="-122"/>
              <a:ea typeface="SimSun" charset="-122"/>
              <a:cs typeface="SimSun" charset="-122"/>
            </a:endParaRPr>
          </a:p>
          <a:p>
            <a:r>
              <a:rPr kumimoji="1" lang="en-US" altLang="zh-CN" dirty="0" smtClean="0"/>
              <a:t>2017.12.7</a:t>
            </a:r>
            <a:endParaRPr kumimoji="1" lang="zh-CN" altLang="en-US" dirty="0">
              <a:latin typeface="SimSun" charset="-122"/>
              <a:ea typeface="SimSun" charset="-122"/>
              <a:cs typeface="SimSun" charset="-122"/>
            </a:endParaRPr>
          </a:p>
        </p:txBody>
      </p:sp>
    </p:spTree>
    <p:extLst>
      <p:ext uri="{BB962C8B-B14F-4D97-AF65-F5344CB8AC3E}">
        <p14:creationId xmlns:p14="http://schemas.microsoft.com/office/powerpoint/2010/main" val="161838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zh-CN" altLang="en-US" dirty="0" smtClean="0"/>
              <a:t>最终提交</a:t>
            </a:r>
            <a:endParaRPr kumimoji="1" lang="zh-CN" altLang="en-US" dirty="0"/>
          </a:p>
        </p:txBody>
      </p:sp>
      <p:sp>
        <p:nvSpPr>
          <p:cNvPr id="3" name="内容占位符 2"/>
          <p:cNvSpPr>
            <a:spLocks noGrp="1"/>
          </p:cNvSpPr>
          <p:nvPr>
            <p:ph idx="1"/>
          </p:nvPr>
        </p:nvSpPr>
        <p:spPr>
          <a:xfrm>
            <a:off x="838200" y="1325562"/>
            <a:ext cx="10515600" cy="5292407"/>
          </a:xfrm>
        </p:spPr>
        <p:txBody>
          <a:bodyPr>
            <a:normAutofit fontScale="92500" lnSpcReduction="20000"/>
          </a:bodyPr>
          <a:lstStyle/>
          <a:p>
            <a:pPr>
              <a:lnSpc>
                <a:spcPct val="150000"/>
              </a:lnSpc>
            </a:pPr>
            <a:r>
              <a:rPr kumimoji="1" lang="en-US" altLang="zh-CN" dirty="0" smtClean="0"/>
              <a:t>DDL</a:t>
            </a:r>
            <a:r>
              <a:rPr kumimoji="1" lang="zh-CN" altLang="en-US" dirty="0" smtClean="0"/>
              <a:t>：</a:t>
            </a:r>
            <a:r>
              <a:rPr kumimoji="1" lang="en-US" altLang="zh-CN" b="1" dirty="0" smtClean="0">
                <a:solidFill>
                  <a:srgbClr val="FF0000"/>
                </a:solidFill>
              </a:rPr>
              <a:t>19</a:t>
            </a:r>
            <a:r>
              <a:rPr kumimoji="1" lang="zh-CN" altLang="en-US" b="1" dirty="0" smtClean="0">
                <a:solidFill>
                  <a:srgbClr val="FF0000"/>
                </a:solidFill>
              </a:rPr>
              <a:t>周</a:t>
            </a:r>
            <a:r>
              <a:rPr kumimoji="1" lang="zh-CN" altLang="en-US" b="1" dirty="0" smtClean="0">
                <a:solidFill>
                  <a:srgbClr val="FF0000"/>
                </a:solidFill>
              </a:rPr>
              <a:t>周五（</a:t>
            </a:r>
            <a:r>
              <a:rPr kumimoji="1" lang="en-US" altLang="zh-CN" b="1" dirty="0" smtClean="0">
                <a:solidFill>
                  <a:srgbClr val="FF0000"/>
                </a:solidFill>
              </a:rPr>
              <a:t>1</a:t>
            </a:r>
            <a:r>
              <a:rPr kumimoji="1" lang="zh-CN" altLang="en-US" b="1" dirty="0" smtClean="0">
                <a:solidFill>
                  <a:srgbClr val="FF0000"/>
                </a:solidFill>
              </a:rPr>
              <a:t>月</a:t>
            </a:r>
            <a:r>
              <a:rPr kumimoji="1" lang="en-US" altLang="zh-CN" b="1" dirty="0" smtClean="0">
                <a:solidFill>
                  <a:srgbClr val="FF0000"/>
                </a:solidFill>
              </a:rPr>
              <a:t>11</a:t>
            </a:r>
            <a:r>
              <a:rPr kumimoji="1" lang="zh-CN" altLang="en-US" b="1" dirty="0" smtClean="0">
                <a:solidFill>
                  <a:srgbClr val="FF0000"/>
                </a:solidFill>
              </a:rPr>
              <a:t>日</a:t>
            </a:r>
            <a:r>
              <a:rPr kumimoji="1" lang="zh-CN" altLang="en-US" b="1" dirty="0" smtClean="0">
                <a:solidFill>
                  <a:srgbClr val="FF0000"/>
                </a:solidFill>
              </a:rPr>
              <a:t>）</a:t>
            </a:r>
            <a:r>
              <a:rPr kumimoji="1" lang="en-US" altLang="zh-CN" b="1" dirty="0" smtClean="0">
                <a:solidFill>
                  <a:srgbClr val="FF0000"/>
                </a:solidFill>
              </a:rPr>
              <a:t>23:59:59</a:t>
            </a:r>
          </a:p>
          <a:p>
            <a:pPr>
              <a:lnSpc>
                <a:spcPct val="150000"/>
              </a:lnSpc>
            </a:pPr>
            <a:r>
              <a:rPr kumimoji="1" lang="zh-CN" altLang="en-US" dirty="0" smtClean="0"/>
              <a:t>提交内容：</a:t>
            </a:r>
            <a:endParaRPr kumimoji="1" lang="en-US" altLang="zh-CN" dirty="0" smtClean="0"/>
          </a:p>
          <a:p>
            <a:pPr lvl="1">
              <a:lnSpc>
                <a:spcPct val="150000"/>
              </a:lnSpc>
            </a:pPr>
            <a:r>
              <a:rPr kumimoji="1" lang="zh-CN" altLang="en-US" dirty="0" smtClean="0"/>
              <a:t>实验报告，每个人一份，命名为：组号</a:t>
            </a:r>
            <a:r>
              <a:rPr kumimoji="1" lang="en-US" altLang="zh-CN" dirty="0" smtClean="0">
                <a:latin typeface="Times New Roman" charset="0"/>
                <a:ea typeface="Times New Roman" charset="0"/>
                <a:cs typeface="Times New Roman" charset="0"/>
              </a:rPr>
              <a:t>_</a:t>
            </a:r>
            <a:r>
              <a:rPr kumimoji="1" lang="zh-CN" altLang="en-US" dirty="0" smtClean="0">
                <a:latin typeface="Times New Roman" charset="0"/>
                <a:ea typeface="Times New Roman" charset="0"/>
                <a:cs typeface="Times New Roman" charset="0"/>
              </a:rPr>
              <a:t>学号</a:t>
            </a:r>
            <a:r>
              <a:rPr kumimoji="1" lang="en-US" altLang="zh-CN" dirty="0" smtClean="0">
                <a:latin typeface="Times New Roman" charset="0"/>
                <a:ea typeface="Times New Roman" charset="0"/>
                <a:cs typeface="Times New Roman" charset="0"/>
              </a:rPr>
              <a:t>_</a:t>
            </a:r>
            <a:r>
              <a:rPr kumimoji="1" lang="zh-CN" altLang="en-US" dirty="0" smtClean="0">
                <a:latin typeface="Times New Roman" charset="0"/>
                <a:ea typeface="Times New Roman" charset="0"/>
                <a:cs typeface="Times New Roman" charset="0"/>
              </a:rPr>
              <a:t>姓名拼音</a:t>
            </a:r>
            <a:r>
              <a:rPr kumimoji="1" lang="en-US" altLang="zh-CN" dirty="0" smtClean="0">
                <a:latin typeface="Times New Roman" charset="0"/>
                <a:ea typeface="Times New Roman" charset="0"/>
                <a:cs typeface="Times New Roman" charset="0"/>
              </a:rPr>
              <a:t>_</a:t>
            </a:r>
            <a:r>
              <a:rPr kumimoji="1" lang="en-US" altLang="zh-CN" dirty="0" err="1" smtClean="0">
                <a:latin typeface="Times New Roman" charset="0"/>
                <a:ea typeface="Times New Roman" charset="0"/>
                <a:cs typeface="Times New Roman" charset="0"/>
              </a:rPr>
              <a:t>report.pdf</a:t>
            </a:r>
            <a:r>
              <a:rPr kumimoji="1" lang="zh-CN" altLang="en-US" dirty="0" smtClean="0"/>
              <a:t>，如“</a:t>
            </a:r>
            <a:r>
              <a:rPr kumimoji="1" lang="en-US" altLang="zh-CN" dirty="0" smtClean="0">
                <a:latin typeface="Times New Roman" charset="0"/>
                <a:ea typeface="Times New Roman" charset="0"/>
                <a:cs typeface="Times New Roman" charset="0"/>
              </a:rPr>
              <a:t>2_15350000_xiaoming_report.pdf</a:t>
            </a:r>
            <a:r>
              <a:rPr kumimoji="1" lang="zh-CN" altLang="en-US" dirty="0" smtClean="0"/>
              <a:t>”</a:t>
            </a:r>
            <a:endParaRPr kumimoji="1" lang="en-US" altLang="zh-CN" dirty="0" smtClean="0"/>
          </a:p>
          <a:p>
            <a:pPr lvl="1">
              <a:lnSpc>
                <a:spcPct val="150000"/>
              </a:lnSpc>
            </a:pPr>
            <a:r>
              <a:rPr kumimoji="1" lang="zh-CN" altLang="en-US" dirty="0" smtClean="0"/>
              <a:t>展示</a:t>
            </a:r>
            <a:r>
              <a:rPr kumimoji="1" lang="en-US" altLang="zh-CN" dirty="0" smtClean="0">
                <a:latin typeface="Times New Roman" charset="0"/>
                <a:ea typeface="Times New Roman" charset="0"/>
                <a:cs typeface="Times New Roman" charset="0"/>
              </a:rPr>
              <a:t>PPT</a:t>
            </a:r>
            <a:r>
              <a:rPr kumimoji="1" lang="zh-CN" altLang="en-US" dirty="0" smtClean="0"/>
              <a:t>，每个组一份，命名为：组号</a:t>
            </a:r>
            <a:r>
              <a:rPr kumimoji="1" lang="en-US" altLang="zh-CN" dirty="0" smtClean="0">
                <a:latin typeface="Times New Roman" charset="0"/>
                <a:ea typeface="Times New Roman" charset="0"/>
                <a:cs typeface="Times New Roman" charset="0"/>
              </a:rPr>
              <a:t>_</a:t>
            </a:r>
            <a:r>
              <a:rPr kumimoji="1" lang="en-US" altLang="zh-CN" dirty="0" err="1" smtClean="0">
                <a:latin typeface="Times New Roman" charset="0"/>
                <a:ea typeface="Times New Roman" charset="0"/>
                <a:cs typeface="Times New Roman" charset="0"/>
              </a:rPr>
              <a:t>presentation.pptx</a:t>
            </a:r>
            <a:r>
              <a:rPr kumimoji="1" lang="zh-CN" altLang="en-US" dirty="0" smtClean="0"/>
              <a:t>，如“</a:t>
            </a:r>
            <a:r>
              <a:rPr kumimoji="1" lang="en-US" altLang="zh-CN" dirty="0" smtClean="0">
                <a:latin typeface="Times New Roman" charset="0"/>
                <a:ea typeface="Times New Roman" charset="0"/>
                <a:cs typeface="Times New Roman" charset="0"/>
              </a:rPr>
              <a:t>2_presentation.pptx</a:t>
            </a:r>
            <a:r>
              <a:rPr kumimoji="1" lang="zh-CN" altLang="en-US" dirty="0" smtClean="0"/>
              <a:t>”</a:t>
            </a:r>
            <a:endParaRPr kumimoji="1" lang="en-US" altLang="zh-CN" dirty="0" smtClean="0"/>
          </a:p>
          <a:p>
            <a:pPr lvl="1">
              <a:lnSpc>
                <a:spcPct val="150000"/>
              </a:lnSpc>
            </a:pPr>
            <a:r>
              <a:rPr kumimoji="1" lang="zh-CN" altLang="en-US" dirty="0" smtClean="0"/>
              <a:t>结果</a:t>
            </a:r>
            <a:r>
              <a:rPr kumimoji="1" lang="zh-CN" altLang="en-US" dirty="0" smtClean="0">
                <a:latin typeface="Times New Roman" charset="0"/>
                <a:ea typeface="Times New Roman" charset="0"/>
                <a:cs typeface="Times New Roman" charset="0"/>
              </a:rPr>
              <a:t>是</a:t>
            </a:r>
            <a:r>
              <a:rPr kumimoji="1" lang="zh-CN" altLang="en-US" dirty="0" smtClean="0"/>
              <a:t>三个</a:t>
            </a:r>
            <a:r>
              <a:rPr kumimoji="1" lang="en-US" altLang="zh-CN" dirty="0" smtClean="0">
                <a:latin typeface="Times New Roman" charset="0"/>
                <a:ea typeface="Times New Roman" charset="0"/>
                <a:cs typeface="Times New Roman" charset="0"/>
              </a:rPr>
              <a:t>csv</a:t>
            </a:r>
            <a:r>
              <a:rPr kumimoji="1" lang="zh-CN" altLang="en-US" dirty="0" smtClean="0"/>
              <a:t>文件，交到</a:t>
            </a:r>
            <a:r>
              <a:rPr kumimoji="1" lang="zh-CN" altLang="en-US" dirty="0"/>
              <a:t> </a:t>
            </a:r>
            <a:r>
              <a:rPr kumimoji="1" lang="en-US" altLang="zh-CN" dirty="0" smtClean="0">
                <a:latin typeface="Times New Roman" charset="0"/>
                <a:ea typeface="Times New Roman" charset="0"/>
                <a:cs typeface="Times New Roman" charset="0"/>
              </a:rPr>
              <a:t>ftp</a:t>
            </a:r>
            <a:r>
              <a:rPr kumimoji="1" lang="zh-CN" altLang="en-US" dirty="0" smtClean="0"/>
              <a:t> 三个对应文件夹。每个</a:t>
            </a:r>
            <a:r>
              <a:rPr kumimoji="1" lang="en-US" altLang="zh-CN" dirty="0" smtClean="0">
                <a:latin typeface="Times New Roman" charset="0"/>
                <a:ea typeface="Times New Roman" charset="0"/>
                <a:cs typeface="Times New Roman" charset="0"/>
              </a:rPr>
              <a:t>csv</a:t>
            </a:r>
            <a:r>
              <a:rPr kumimoji="1" lang="zh-CN" altLang="en-US" dirty="0" smtClean="0"/>
              <a:t>命名为：组号</a:t>
            </a:r>
            <a:r>
              <a:rPr kumimoji="1" lang="en-US" altLang="zh-CN" dirty="0" smtClean="0">
                <a:latin typeface="Times New Roman" charset="0"/>
                <a:ea typeface="Times New Roman" charset="0"/>
                <a:cs typeface="Times New Roman" charset="0"/>
              </a:rPr>
              <a:t>.csv</a:t>
            </a:r>
            <a:r>
              <a:rPr kumimoji="1" lang="zh-CN" altLang="en-US" dirty="0" smtClean="0"/>
              <a:t>，如“</a:t>
            </a:r>
            <a:r>
              <a:rPr kumimoji="1" lang="en-US" altLang="zh-CN" dirty="0" smtClean="0">
                <a:latin typeface="Times New Roman" charset="0"/>
                <a:ea typeface="Times New Roman" charset="0"/>
                <a:cs typeface="Times New Roman" charset="0"/>
              </a:rPr>
              <a:t>2.csv</a:t>
            </a:r>
            <a:r>
              <a:rPr kumimoji="1" lang="zh-CN" altLang="en-US" dirty="0" smtClean="0"/>
              <a:t>”，无论之前是否已经有成绩，都要提交</a:t>
            </a:r>
            <a:r>
              <a:rPr kumimoji="1" lang="zh-CN" altLang="en-US" b="1" dirty="0" smtClean="0">
                <a:solidFill>
                  <a:srgbClr val="FF0000"/>
                </a:solidFill>
              </a:rPr>
              <a:t>一份</a:t>
            </a:r>
            <a:r>
              <a:rPr kumimoji="1" lang="zh-CN" altLang="en-US" dirty="0" smtClean="0"/>
              <a:t>最后的结果跑最终 </a:t>
            </a:r>
            <a:r>
              <a:rPr kumimoji="1" lang="en-US" altLang="zh-CN" b="1" dirty="0" smtClean="0"/>
              <a:t>rank</a:t>
            </a:r>
            <a:r>
              <a:rPr kumimoji="1" lang="zh-CN" altLang="en-US" dirty="0" smtClean="0"/>
              <a:t>。</a:t>
            </a:r>
            <a:endParaRPr kumimoji="1" lang="en-US" altLang="zh-CN" dirty="0" smtClean="0"/>
          </a:p>
          <a:p>
            <a:pPr lvl="1">
              <a:lnSpc>
                <a:spcPct val="150000"/>
              </a:lnSpc>
            </a:pPr>
            <a:r>
              <a:rPr kumimoji="1" lang="zh-CN" altLang="en-US" dirty="0" smtClean="0"/>
              <a:t>源码</a:t>
            </a:r>
            <a:r>
              <a:rPr kumimoji="1" lang="en-US" altLang="zh-CN" dirty="0" smtClean="0">
                <a:latin typeface="Times New Roman" charset="0"/>
                <a:ea typeface="Times New Roman" charset="0"/>
                <a:cs typeface="Times New Roman" charset="0"/>
              </a:rPr>
              <a:t>zip</a:t>
            </a:r>
            <a:r>
              <a:rPr kumimoji="1" lang="zh-CN" altLang="en-US" dirty="0" smtClean="0"/>
              <a:t>，包含多个文件，命名为：组号</a:t>
            </a:r>
            <a:r>
              <a:rPr kumimoji="1" lang="en-US" altLang="zh-CN" dirty="0" smtClean="0">
                <a:latin typeface="Times New Roman" charset="0"/>
                <a:ea typeface="Times New Roman" charset="0"/>
                <a:cs typeface="Times New Roman" charset="0"/>
              </a:rPr>
              <a:t>_</a:t>
            </a:r>
            <a:r>
              <a:rPr kumimoji="1" lang="en-US" altLang="zh-CN" dirty="0" err="1" smtClean="0">
                <a:latin typeface="Times New Roman" charset="0"/>
                <a:ea typeface="Times New Roman" charset="0"/>
                <a:cs typeface="Times New Roman" charset="0"/>
              </a:rPr>
              <a:t>code.zip</a:t>
            </a:r>
            <a:r>
              <a:rPr kumimoji="1" lang="zh-CN" altLang="en-US" dirty="0" smtClean="0">
                <a:latin typeface="Times New Roman" charset="0"/>
                <a:ea typeface="Times New Roman" charset="0"/>
                <a:cs typeface="Times New Roman" charset="0"/>
              </a:rPr>
              <a:t>，如</a:t>
            </a:r>
            <a:r>
              <a:rPr kumimoji="1" lang="zh-CN" altLang="en-US" dirty="0" smtClean="0"/>
              <a:t>“</a:t>
            </a:r>
            <a:r>
              <a:rPr kumimoji="1" lang="en-US" altLang="zh-CN" dirty="0" smtClean="0">
                <a:latin typeface="Times New Roman" charset="0"/>
                <a:ea typeface="Times New Roman" charset="0"/>
                <a:cs typeface="Times New Roman" charset="0"/>
              </a:rPr>
              <a:t>2_code.zip</a:t>
            </a:r>
            <a:r>
              <a:rPr kumimoji="1" lang="zh-CN" altLang="en-US" dirty="0" smtClean="0"/>
              <a:t>”，里面包含一个 </a:t>
            </a:r>
            <a:r>
              <a:rPr kumimoji="1" lang="en-US" altLang="zh-CN" b="1" dirty="0" smtClean="0">
                <a:latin typeface="Times New Roman" charset="0"/>
                <a:ea typeface="Times New Roman" charset="0"/>
                <a:cs typeface="Times New Roman" charset="0"/>
              </a:rPr>
              <a:t>readme</a:t>
            </a:r>
            <a:r>
              <a:rPr kumimoji="1" lang="zh-CN" altLang="en-US" dirty="0" smtClean="0"/>
              <a:t> 文件，阐述各文件用途</a:t>
            </a:r>
            <a:endParaRPr kumimoji="1" lang="en-US" altLang="zh-CN" dirty="0" smtClean="0"/>
          </a:p>
          <a:p>
            <a:pPr lvl="1">
              <a:lnSpc>
                <a:spcPct val="150000"/>
              </a:lnSpc>
            </a:pPr>
            <a:endParaRPr kumimoji="1" lang="en-US" altLang="zh-CN" dirty="0" smtClean="0"/>
          </a:p>
        </p:txBody>
      </p:sp>
    </p:spTree>
    <p:extLst>
      <p:ext uri="{BB962C8B-B14F-4D97-AF65-F5344CB8AC3E}">
        <p14:creationId xmlns:p14="http://schemas.microsoft.com/office/powerpoint/2010/main" val="185047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时间轴</a:t>
            </a:r>
            <a:endParaRPr kumimoji="1" lang="zh-CN" altLang="en-US" dirty="0"/>
          </a:p>
        </p:txBody>
      </p:sp>
      <p:sp>
        <p:nvSpPr>
          <p:cNvPr id="4" name="椭圆 3"/>
          <p:cNvSpPr/>
          <p:nvPr/>
        </p:nvSpPr>
        <p:spPr>
          <a:xfrm>
            <a:off x="1325880" y="1490393"/>
            <a:ext cx="822960" cy="834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14</a:t>
            </a:r>
            <a:endParaRPr kumimoji="1" lang="zh-CN" altLang="en-US" dirty="0"/>
          </a:p>
        </p:txBody>
      </p:sp>
      <p:sp>
        <p:nvSpPr>
          <p:cNvPr id="5" name="椭圆 4"/>
          <p:cNvSpPr/>
          <p:nvPr/>
        </p:nvSpPr>
        <p:spPr>
          <a:xfrm>
            <a:off x="3135630" y="1490393"/>
            <a:ext cx="822960" cy="834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15</a:t>
            </a:r>
            <a:endParaRPr kumimoji="1" lang="zh-CN" altLang="en-US" dirty="0"/>
          </a:p>
        </p:txBody>
      </p:sp>
      <p:sp>
        <p:nvSpPr>
          <p:cNvPr id="6" name="椭圆 5"/>
          <p:cNvSpPr/>
          <p:nvPr/>
        </p:nvSpPr>
        <p:spPr>
          <a:xfrm>
            <a:off x="6006465" y="1490393"/>
            <a:ext cx="822960" cy="834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16</a:t>
            </a:r>
            <a:endParaRPr kumimoji="1" lang="zh-CN" altLang="en-US" dirty="0"/>
          </a:p>
        </p:txBody>
      </p:sp>
      <p:sp>
        <p:nvSpPr>
          <p:cNvPr id="7" name="椭圆 6"/>
          <p:cNvSpPr/>
          <p:nvPr/>
        </p:nvSpPr>
        <p:spPr>
          <a:xfrm>
            <a:off x="7568565" y="1490393"/>
            <a:ext cx="822960" cy="834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17</a:t>
            </a:r>
            <a:endParaRPr kumimoji="1" lang="zh-CN" altLang="en-US" dirty="0"/>
          </a:p>
        </p:txBody>
      </p:sp>
      <p:sp>
        <p:nvSpPr>
          <p:cNvPr id="8" name="椭圆 7"/>
          <p:cNvSpPr/>
          <p:nvPr/>
        </p:nvSpPr>
        <p:spPr>
          <a:xfrm>
            <a:off x="9378315" y="1490393"/>
            <a:ext cx="822960" cy="834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18</a:t>
            </a:r>
            <a:endParaRPr kumimoji="1" lang="zh-CN" altLang="en-US" dirty="0"/>
          </a:p>
        </p:txBody>
      </p:sp>
      <p:cxnSp>
        <p:nvCxnSpPr>
          <p:cNvPr id="11" name="直线箭头连接符 10"/>
          <p:cNvCxnSpPr>
            <a:stCxn id="4" idx="6"/>
            <a:endCxn id="5" idx="2"/>
          </p:cNvCxnSpPr>
          <p:nvPr/>
        </p:nvCxnSpPr>
        <p:spPr>
          <a:xfrm>
            <a:off x="2148840" y="1907588"/>
            <a:ext cx="9867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a:endCxn id="6" idx="2"/>
          </p:cNvCxnSpPr>
          <p:nvPr/>
        </p:nvCxnSpPr>
        <p:spPr>
          <a:xfrm flipV="1">
            <a:off x="3958590" y="1907588"/>
            <a:ext cx="2047875" cy="139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a:stCxn id="6" idx="6"/>
            <a:endCxn id="7" idx="2"/>
          </p:cNvCxnSpPr>
          <p:nvPr/>
        </p:nvCxnSpPr>
        <p:spPr>
          <a:xfrm>
            <a:off x="6829425" y="1907588"/>
            <a:ext cx="7391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7" idx="6"/>
            <a:endCxn id="8" idx="2"/>
          </p:cNvCxnSpPr>
          <p:nvPr/>
        </p:nvCxnSpPr>
        <p:spPr>
          <a:xfrm>
            <a:off x="8391525" y="1907588"/>
            <a:ext cx="9867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21945" y="2508345"/>
            <a:ext cx="1920240"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kumimoji="1" lang="zh-CN" altLang="en-US" sz="2000" b="1" dirty="0" smtClean="0">
                <a:solidFill>
                  <a:schemeClr val="tx1"/>
                </a:solidFill>
                <a:latin typeface="SimSun" charset="-122"/>
                <a:ea typeface="SimSun" charset="-122"/>
                <a:cs typeface="SimSun" charset="-122"/>
              </a:rPr>
              <a:t> </a:t>
            </a:r>
            <a:r>
              <a:rPr kumimoji="1" lang="en-US" altLang="zh-CN" sz="2000" b="1" dirty="0" smtClean="0">
                <a:solidFill>
                  <a:srgbClr val="FF0000"/>
                </a:solidFill>
                <a:latin typeface="SimSun" charset="-122"/>
                <a:ea typeface="SimSun" charset="-122"/>
                <a:cs typeface="SimSun" charset="-122"/>
              </a:rPr>
              <a:t>12</a:t>
            </a:r>
            <a:r>
              <a:rPr kumimoji="1" lang="zh-CN" altLang="en-US" sz="2000" b="1" dirty="0" smtClean="0">
                <a:solidFill>
                  <a:srgbClr val="FF0000"/>
                </a:solidFill>
                <a:latin typeface="SimSun" charset="-122"/>
                <a:ea typeface="SimSun" charset="-122"/>
                <a:cs typeface="SimSun" charset="-122"/>
              </a:rPr>
              <a:t>月</a:t>
            </a:r>
            <a:r>
              <a:rPr kumimoji="1" lang="en-US" altLang="zh-CN" sz="2000" b="1" dirty="0" smtClean="0">
                <a:solidFill>
                  <a:srgbClr val="FF0000"/>
                </a:solidFill>
                <a:latin typeface="SimSun" charset="-122"/>
                <a:ea typeface="SimSun" charset="-122"/>
                <a:cs typeface="SimSun" charset="-122"/>
              </a:rPr>
              <a:t>10</a:t>
            </a:r>
            <a:r>
              <a:rPr kumimoji="1" lang="zh-CN" altLang="en-US" sz="2000" b="1" dirty="0" smtClean="0">
                <a:solidFill>
                  <a:srgbClr val="FF0000"/>
                </a:solidFill>
                <a:latin typeface="SimSun" charset="-122"/>
                <a:ea typeface="SimSun" charset="-122"/>
                <a:cs typeface="SimSun" charset="-122"/>
              </a:rPr>
              <a:t>日晚</a:t>
            </a:r>
            <a:r>
              <a:rPr kumimoji="1" lang="en-US" altLang="zh-CN" sz="2000" b="1" dirty="0" smtClean="0">
                <a:solidFill>
                  <a:srgbClr val="FF0000"/>
                </a:solidFill>
                <a:latin typeface="SimSun" charset="-122"/>
                <a:ea typeface="SimSun" charset="-122"/>
                <a:cs typeface="SimSun" charset="-122"/>
              </a:rPr>
              <a:t>23:59:59</a:t>
            </a:r>
            <a:r>
              <a:rPr kumimoji="1" lang="zh-CN" altLang="en-US" sz="2000" dirty="0" smtClean="0">
                <a:latin typeface="SimSun" charset="-122"/>
                <a:ea typeface="SimSun" charset="-122"/>
                <a:cs typeface="SimSun" charset="-122"/>
              </a:rPr>
              <a:t>前确认分组</a:t>
            </a:r>
            <a:endParaRPr kumimoji="1" lang="en-US" altLang="zh-CN" sz="2000" dirty="0" smtClean="0">
              <a:latin typeface="SimSun" charset="-122"/>
              <a:ea typeface="SimSun" charset="-122"/>
              <a:cs typeface="SimSun" charset="-122"/>
            </a:endParaRPr>
          </a:p>
          <a:p>
            <a:pPr marL="342900" indent="-342900">
              <a:buAutoNum type="arabicPeriod"/>
            </a:pPr>
            <a:r>
              <a:rPr kumimoji="1" lang="zh-CN" altLang="en-US" sz="2000" b="1" dirty="0" smtClean="0">
                <a:latin typeface="SimSun" charset="-122"/>
                <a:ea typeface="SimSun" charset="-122"/>
                <a:cs typeface="SimSun" charset="-122"/>
              </a:rPr>
              <a:t>可跨时段组队，每组</a:t>
            </a:r>
            <a:r>
              <a:rPr kumimoji="1" lang="en-US" altLang="zh-CN" sz="2000" b="1" dirty="0" smtClean="0">
                <a:latin typeface="SimSun" charset="-122"/>
                <a:ea typeface="SimSun" charset="-122"/>
                <a:cs typeface="SimSun" charset="-122"/>
              </a:rPr>
              <a:t>1-3</a:t>
            </a:r>
            <a:r>
              <a:rPr kumimoji="1" lang="zh-CN" altLang="en-US" sz="2000" b="1" dirty="0" smtClean="0">
                <a:latin typeface="SimSun" charset="-122"/>
                <a:ea typeface="SimSun" charset="-122"/>
                <a:cs typeface="SimSun" charset="-122"/>
              </a:rPr>
              <a:t>人</a:t>
            </a:r>
            <a:endParaRPr kumimoji="1" lang="en-US" altLang="zh-CN" sz="2000" b="1" dirty="0" smtClean="0">
              <a:latin typeface="SimSun" charset="-122"/>
              <a:ea typeface="SimSun" charset="-122"/>
              <a:cs typeface="SimSun" charset="-122"/>
            </a:endParaRPr>
          </a:p>
          <a:p>
            <a:pPr marL="342900" indent="-342900">
              <a:buAutoNum type="arabicPeriod"/>
            </a:pPr>
            <a:r>
              <a:rPr kumimoji="1" lang="en-US" altLang="zh-CN" sz="2000" dirty="0" smtClean="0">
                <a:latin typeface="SimSun" charset="-122"/>
                <a:ea typeface="SimSun" charset="-122"/>
                <a:cs typeface="SimSun" charset="-122"/>
              </a:rPr>
              <a:t>12</a:t>
            </a:r>
            <a:r>
              <a:rPr kumimoji="1" lang="zh-CN" altLang="en-US" sz="2000" dirty="0" smtClean="0">
                <a:latin typeface="SimSun" charset="-122"/>
                <a:ea typeface="SimSun" charset="-122"/>
                <a:cs typeface="SimSun" charset="-122"/>
              </a:rPr>
              <a:t>月</a:t>
            </a:r>
            <a:r>
              <a:rPr kumimoji="1" lang="en-US" altLang="zh-CN" sz="2000" dirty="0" smtClean="0">
                <a:latin typeface="SimSun" charset="-122"/>
                <a:ea typeface="SimSun" charset="-122"/>
                <a:cs typeface="SimSun" charset="-122"/>
              </a:rPr>
              <a:t>11</a:t>
            </a:r>
            <a:r>
              <a:rPr kumimoji="1" lang="zh-CN" altLang="en-US" sz="2000" dirty="0" smtClean="0">
                <a:latin typeface="SimSun" charset="-122"/>
                <a:ea typeface="SimSun" charset="-122"/>
                <a:cs typeface="SimSun" charset="-122"/>
              </a:rPr>
              <a:t>日公布</a:t>
            </a:r>
            <a:r>
              <a:rPr kumimoji="1" lang="en-US" altLang="zh-CN" sz="2000" dirty="0" smtClean="0">
                <a:latin typeface="SimSun" charset="-122"/>
                <a:ea typeface="SimSun" charset="-122"/>
                <a:cs typeface="SimSun" charset="-122"/>
              </a:rPr>
              <a:t>pre</a:t>
            </a:r>
            <a:r>
              <a:rPr kumimoji="1" lang="zh-CN" altLang="en-US" sz="2000" dirty="0" smtClean="0">
                <a:latin typeface="SimSun" charset="-122"/>
                <a:ea typeface="SimSun" charset="-122"/>
                <a:cs typeface="SimSun" charset="-122"/>
              </a:rPr>
              <a:t>顺序安排，随机安排</a:t>
            </a:r>
            <a:endParaRPr kumimoji="1" lang="en-US" altLang="zh-CN" sz="2000" dirty="0" smtClean="0">
              <a:latin typeface="SimSun" charset="-122"/>
              <a:ea typeface="SimSun" charset="-122"/>
              <a:cs typeface="SimSun" charset="-122"/>
            </a:endParaRPr>
          </a:p>
          <a:p>
            <a:pPr marL="342900" indent="-342900">
              <a:buAutoNum type="arabicPeriod"/>
            </a:pPr>
            <a:endParaRPr kumimoji="1" lang="en-US" altLang="zh-CN" sz="2000" dirty="0">
              <a:latin typeface="SimSun" charset="-122"/>
              <a:ea typeface="SimSun" charset="-122"/>
              <a:cs typeface="SimSun" charset="-122"/>
            </a:endParaRPr>
          </a:p>
          <a:p>
            <a:pPr marL="342900" indent="-342900">
              <a:buAutoNum type="arabicPeriod"/>
            </a:pPr>
            <a:endParaRPr kumimoji="1" lang="en-US" altLang="zh-CN" sz="2000" dirty="0" smtClean="0">
              <a:latin typeface="SimSun" charset="-122"/>
              <a:ea typeface="SimSun" charset="-122"/>
              <a:cs typeface="SimSun" charset="-122"/>
            </a:endParaRPr>
          </a:p>
        </p:txBody>
      </p:sp>
      <p:sp>
        <p:nvSpPr>
          <p:cNvPr id="17" name="文本框 16"/>
          <p:cNvSpPr txBox="1"/>
          <p:nvPr/>
        </p:nvSpPr>
        <p:spPr>
          <a:xfrm>
            <a:off x="2505075" y="2508346"/>
            <a:ext cx="3267075"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kumimoji="1" lang="zh-CN" altLang="en-US" sz="2000" dirty="0" smtClean="0">
                <a:latin typeface="SimSun" charset="-122"/>
                <a:ea typeface="SimSun" charset="-122"/>
                <a:cs typeface="SimSun" charset="-122"/>
              </a:rPr>
              <a:t>设计自己的算法，三个任务最好同步进行</a:t>
            </a:r>
            <a:endParaRPr kumimoji="1" lang="en-US" altLang="zh-CN" sz="2000" dirty="0" smtClean="0">
              <a:latin typeface="SimSun" charset="-122"/>
              <a:ea typeface="SimSun" charset="-122"/>
              <a:cs typeface="SimSun" charset="-122"/>
            </a:endParaRPr>
          </a:p>
          <a:p>
            <a:pPr marL="342900" indent="-342900">
              <a:buAutoNum type="arabicPeriod"/>
            </a:pPr>
            <a:r>
              <a:rPr kumimoji="1" lang="zh-CN" altLang="en-US" sz="2000" dirty="0" smtClean="0">
                <a:latin typeface="SimSun" charset="-122"/>
                <a:ea typeface="SimSun" charset="-122"/>
                <a:cs typeface="SimSun" charset="-122"/>
              </a:rPr>
              <a:t>基础算法实现成功后，尝试提交结果查看算法效果</a:t>
            </a:r>
            <a:endParaRPr kumimoji="1" lang="en-US" altLang="zh-CN" sz="2000" dirty="0" smtClean="0">
              <a:latin typeface="SimSun" charset="-122"/>
              <a:ea typeface="SimSun" charset="-122"/>
              <a:cs typeface="SimSun" charset="-122"/>
            </a:endParaRPr>
          </a:p>
          <a:p>
            <a:pPr marL="342900" indent="-342900">
              <a:buAutoNum type="arabicPeriod"/>
            </a:pPr>
            <a:r>
              <a:rPr kumimoji="1" lang="zh-CN" altLang="en-US" sz="2000" dirty="0" smtClean="0">
                <a:latin typeface="SimSun" charset="-122"/>
                <a:ea typeface="SimSun" charset="-122"/>
                <a:cs typeface="SimSun" charset="-122"/>
              </a:rPr>
              <a:t>尝试对算法进行优化，思考可能存在的问题，不要盲目地乱优化，就算是调参数也要知道怎么调，调什么，调了之后会有怎样的理论效果，实际效果又是什么</a:t>
            </a:r>
            <a:endParaRPr kumimoji="1" lang="en-US" altLang="zh-CN" sz="2000" dirty="0" smtClean="0">
              <a:latin typeface="SimSun" charset="-122"/>
              <a:ea typeface="SimSun" charset="-122"/>
              <a:cs typeface="SimSun" charset="-122"/>
            </a:endParaRPr>
          </a:p>
        </p:txBody>
      </p:sp>
      <p:sp>
        <p:nvSpPr>
          <p:cNvPr id="18" name="文本框 17"/>
          <p:cNvSpPr txBox="1"/>
          <p:nvPr/>
        </p:nvSpPr>
        <p:spPr>
          <a:xfrm>
            <a:off x="6035040" y="2508345"/>
            <a:ext cx="5737860"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kumimoji="1" lang="zh-CN" altLang="en-US" sz="2000" dirty="0" smtClean="0">
                <a:latin typeface="SimSun" charset="-122"/>
                <a:ea typeface="SimSun" charset="-122"/>
                <a:cs typeface="SimSun" charset="-122"/>
              </a:rPr>
              <a:t>按照随机安排的 </a:t>
            </a:r>
            <a:r>
              <a:rPr kumimoji="1" lang="en-US" altLang="zh-CN" sz="2000" dirty="0" smtClean="0">
                <a:latin typeface="Times New Roman" charset="0"/>
                <a:ea typeface="Times New Roman" charset="0"/>
                <a:cs typeface="Times New Roman" charset="0"/>
              </a:rPr>
              <a:t>pre</a:t>
            </a:r>
            <a:r>
              <a:rPr kumimoji="1" lang="zh-CN" altLang="en-US" sz="2000" dirty="0" smtClean="0">
                <a:latin typeface="Times New Roman" charset="0"/>
                <a:ea typeface="Times New Roman" charset="0"/>
                <a:cs typeface="Times New Roman" charset="0"/>
              </a:rPr>
              <a:t> </a:t>
            </a:r>
            <a:r>
              <a:rPr kumimoji="1" lang="zh-CN" altLang="en-US" sz="2000" dirty="0" smtClean="0">
                <a:latin typeface="SimSun" charset="-122"/>
                <a:ea typeface="SimSun" charset="-122"/>
                <a:cs typeface="SimSun" charset="-122"/>
              </a:rPr>
              <a:t>顺序来实验课教室 </a:t>
            </a:r>
            <a:r>
              <a:rPr kumimoji="1" lang="en-US" altLang="zh-CN" sz="2000" dirty="0" smtClean="0">
                <a:latin typeface="Times New Roman" charset="0"/>
                <a:ea typeface="Times New Roman" charset="0"/>
                <a:cs typeface="Times New Roman" charset="0"/>
              </a:rPr>
              <a:t>pre</a:t>
            </a:r>
            <a:r>
              <a:rPr kumimoji="1" lang="zh-CN" altLang="en-US" sz="2000" dirty="0" smtClean="0">
                <a:latin typeface="SimSun" charset="-122"/>
                <a:ea typeface="SimSun" charset="-122"/>
                <a:cs typeface="SimSun" charset="-122"/>
              </a:rPr>
              <a:t>，没有安排到 </a:t>
            </a:r>
            <a:r>
              <a:rPr kumimoji="1" lang="en-US" altLang="zh-CN" sz="2000" dirty="0" smtClean="0">
                <a:latin typeface="Times New Roman" charset="0"/>
                <a:ea typeface="Times New Roman" charset="0"/>
                <a:cs typeface="Times New Roman" charset="0"/>
              </a:rPr>
              <a:t>pre</a:t>
            </a:r>
            <a:r>
              <a:rPr kumimoji="1" lang="zh-CN" altLang="en-US" sz="2000" dirty="0" smtClean="0">
                <a:latin typeface="Times New Roman" charset="0"/>
                <a:ea typeface="Times New Roman" charset="0"/>
                <a:cs typeface="Times New Roman" charset="0"/>
              </a:rPr>
              <a:t> </a:t>
            </a:r>
            <a:r>
              <a:rPr kumimoji="1" lang="zh-CN" altLang="en-US" sz="2000" dirty="0" smtClean="0">
                <a:latin typeface="SimSun" charset="-122"/>
                <a:ea typeface="SimSun" charset="-122"/>
                <a:cs typeface="SimSun" charset="-122"/>
              </a:rPr>
              <a:t>的组别就不用过来了。</a:t>
            </a:r>
            <a:endParaRPr kumimoji="1" lang="en-US" altLang="zh-CN" sz="2000" dirty="0" smtClean="0">
              <a:latin typeface="SimSun" charset="-122"/>
              <a:ea typeface="SimSun" charset="-122"/>
              <a:cs typeface="SimSun" charset="-122"/>
            </a:endParaRPr>
          </a:p>
          <a:p>
            <a:pPr marL="342900" indent="-342900">
              <a:buAutoNum type="arabicPeriod"/>
            </a:pPr>
            <a:r>
              <a:rPr kumimoji="1" lang="en-US" altLang="zh-CN" sz="2000" dirty="0" smtClean="0">
                <a:latin typeface="Times New Roman" charset="0"/>
                <a:ea typeface="Times New Roman" charset="0"/>
                <a:cs typeface="Times New Roman" charset="0"/>
              </a:rPr>
              <a:t>pre</a:t>
            </a:r>
            <a:r>
              <a:rPr kumimoji="1" lang="zh-CN" altLang="en-US" sz="2000" dirty="0" smtClean="0">
                <a:latin typeface="Times New Roman" charset="0"/>
                <a:ea typeface="Times New Roman" charset="0"/>
                <a:cs typeface="Times New Roman" charset="0"/>
              </a:rPr>
              <a:t> </a:t>
            </a:r>
            <a:r>
              <a:rPr kumimoji="1" lang="zh-CN" altLang="en-US" sz="2000" dirty="0" smtClean="0">
                <a:latin typeface="SimSun" charset="-122"/>
                <a:ea typeface="SimSun" charset="-122"/>
                <a:cs typeface="SimSun" charset="-122"/>
              </a:rPr>
              <a:t>完</a:t>
            </a:r>
            <a:r>
              <a:rPr kumimoji="1" lang="zh-CN" altLang="en-US" sz="2000" b="1" dirty="0" smtClean="0">
                <a:solidFill>
                  <a:srgbClr val="FF0000"/>
                </a:solidFill>
                <a:latin typeface="SimSun" charset="-122"/>
                <a:ea typeface="SimSun" charset="-122"/>
                <a:cs typeface="SimSun" charset="-122"/>
              </a:rPr>
              <a:t>不可以离开</a:t>
            </a:r>
            <a:r>
              <a:rPr kumimoji="1" lang="zh-CN" altLang="en-US" sz="2000" dirty="0" smtClean="0">
                <a:latin typeface="SimSun" charset="-122"/>
                <a:ea typeface="SimSun" charset="-122"/>
                <a:cs typeface="SimSun" charset="-122"/>
              </a:rPr>
              <a:t>，最后会签到。</a:t>
            </a:r>
            <a:endParaRPr kumimoji="1" lang="en-US" altLang="zh-CN" sz="2000" dirty="0" smtClean="0">
              <a:latin typeface="SimSun" charset="-122"/>
              <a:ea typeface="SimSun" charset="-122"/>
              <a:cs typeface="SimSun" charset="-122"/>
            </a:endParaRPr>
          </a:p>
          <a:p>
            <a:pPr marL="342900" indent="-342900">
              <a:buAutoNum type="arabicPeriod"/>
            </a:pPr>
            <a:r>
              <a:rPr kumimoji="1" lang="zh-CN" altLang="en-US" sz="2000" dirty="0" smtClean="0">
                <a:latin typeface="SimSun" charset="-122"/>
                <a:ea typeface="SimSun" charset="-122"/>
                <a:cs typeface="SimSun" charset="-122"/>
              </a:rPr>
              <a:t>展示的时候着重展示目前自己尝试过的算法，有什么效果，自己做过什么优化，除了提交</a:t>
            </a:r>
            <a:r>
              <a:rPr kumimoji="1" lang="en-US" altLang="zh-CN" sz="2000" dirty="0" smtClean="0">
                <a:latin typeface="Times New Roman" charset="0"/>
                <a:ea typeface="Times New Roman" charset="0"/>
                <a:cs typeface="Times New Roman" charset="0"/>
              </a:rPr>
              <a:t>rank</a:t>
            </a:r>
            <a:r>
              <a:rPr kumimoji="1" lang="zh-CN" altLang="en-US" sz="2000" dirty="0" smtClean="0">
                <a:latin typeface="SimSun" charset="-122"/>
                <a:ea typeface="SimSun" charset="-122"/>
                <a:cs typeface="SimSun" charset="-122"/>
              </a:rPr>
              <a:t>之外，自己如何做测试等。</a:t>
            </a:r>
            <a:endParaRPr kumimoji="1" lang="en-US" altLang="zh-CN" sz="2000" dirty="0" smtClean="0">
              <a:latin typeface="SimSun" charset="-122"/>
              <a:ea typeface="SimSun" charset="-122"/>
              <a:cs typeface="SimSun" charset="-122"/>
            </a:endParaRPr>
          </a:p>
          <a:p>
            <a:pPr marL="342900" indent="-342900">
              <a:buAutoNum type="arabicPeriod"/>
            </a:pPr>
            <a:r>
              <a:rPr kumimoji="1" lang="zh-CN" altLang="en-US" sz="2000" dirty="0" smtClean="0">
                <a:latin typeface="SimSun" charset="-122"/>
                <a:ea typeface="SimSun" charset="-122"/>
                <a:cs typeface="SimSun" charset="-122"/>
              </a:rPr>
              <a:t>每个组是</a:t>
            </a:r>
            <a:r>
              <a:rPr kumimoji="1" lang="zh-CN" altLang="en-US" sz="2000" b="1" dirty="0" smtClean="0">
                <a:solidFill>
                  <a:srgbClr val="FF0000"/>
                </a:solidFill>
                <a:latin typeface="SimSun" charset="-122"/>
                <a:ea typeface="SimSun" charset="-122"/>
                <a:cs typeface="SimSun" charset="-122"/>
              </a:rPr>
              <a:t>一个整体</a:t>
            </a:r>
            <a:r>
              <a:rPr kumimoji="1" lang="zh-CN" altLang="en-US" sz="2000" dirty="0" smtClean="0">
                <a:latin typeface="SimSun" charset="-122"/>
                <a:ea typeface="SimSun" charset="-122"/>
                <a:cs typeface="SimSun" charset="-122"/>
              </a:rPr>
              <a:t>，但是评分分开评分，意思就是，每个组的同学对自己组目前项目的情况不能只知道自己的那部分，不是自己负责的部分，要知道大概的情况，比如用的什么算法，有没有特殊的处理，什么效果，下一步打算怎么做；这些是</a:t>
            </a:r>
            <a:r>
              <a:rPr kumimoji="1" lang="zh-CN" altLang="en-US" sz="2000" b="1" dirty="0" smtClean="0">
                <a:solidFill>
                  <a:srgbClr val="FF0000"/>
                </a:solidFill>
                <a:latin typeface="SimSun" charset="-122"/>
                <a:ea typeface="SimSun" charset="-122"/>
                <a:cs typeface="SimSun" charset="-122"/>
              </a:rPr>
              <a:t>提问重点</a:t>
            </a:r>
            <a:r>
              <a:rPr kumimoji="1" lang="zh-CN" altLang="en-US" sz="2000" dirty="0" smtClean="0">
                <a:latin typeface="SimSun" charset="-122"/>
                <a:ea typeface="SimSun" charset="-122"/>
                <a:cs typeface="SimSun" charset="-122"/>
              </a:rPr>
              <a:t>。</a:t>
            </a:r>
            <a:endParaRPr kumimoji="1" lang="en-US" altLang="zh-CN" sz="2000" dirty="0" smtClean="0">
              <a:latin typeface="SimSun" charset="-122"/>
              <a:ea typeface="SimSun" charset="-122"/>
              <a:cs typeface="SimSun" charset="-122"/>
            </a:endParaRPr>
          </a:p>
        </p:txBody>
      </p:sp>
      <p:sp>
        <p:nvSpPr>
          <p:cNvPr id="15" name="椭圆 14"/>
          <p:cNvSpPr/>
          <p:nvPr/>
        </p:nvSpPr>
        <p:spPr>
          <a:xfrm>
            <a:off x="11024235" y="1490393"/>
            <a:ext cx="822960" cy="834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19</a:t>
            </a:r>
            <a:endParaRPr kumimoji="1" lang="zh-CN" altLang="en-US" dirty="0"/>
          </a:p>
        </p:txBody>
      </p:sp>
      <p:cxnSp>
        <p:nvCxnSpPr>
          <p:cNvPr id="19" name="直线箭头连接符 18"/>
          <p:cNvCxnSpPr>
            <a:stCxn id="8" idx="6"/>
            <a:endCxn id="15" idx="2"/>
          </p:cNvCxnSpPr>
          <p:nvPr/>
        </p:nvCxnSpPr>
        <p:spPr>
          <a:xfrm>
            <a:off x="10201275" y="1907588"/>
            <a:ext cx="8229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3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zh-CN" altLang="en-US" dirty="0" smtClean="0"/>
              <a:t>组队名单上报</a:t>
            </a:r>
            <a:endParaRPr kumimoji="1" lang="zh-CN" altLang="en-US" dirty="0"/>
          </a:p>
        </p:txBody>
      </p:sp>
      <p:sp>
        <p:nvSpPr>
          <p:cNvPr id="3" name="内容占位符 2"/>
          <p:cNvSpPr>
            <a:spLocks noGrp="1"/>
          </p:cNvSpPr>
          <p:nvPr>
            <p:ph idx="1"/>
          </p:nvPr>
        </p:nvSpPr>
        <p:spPr>
          <a:xfrm>
            <a:off x="838200" y="1108710"/>
            <a:ext cx="10515600" cy="5429250"/>
          </a:xfrm>
        </p:spPr>
        <p:txBody>
          <a:bodyPr>
            <a:normAutofit fontScale="92500" lnSpcReduction="10000"/>
          </a:bodyPr>
          <a:lstStyle/>
          <a:p>
            <a:pPr>
              <a:lnSpc>
                <a:spcPct val="120000"/>
              </a:lnSpc>
            </a:pPr>
            <a:r>
              <a:rPr kumimoji="1" lang="en-US" altLang="zh-CN" b="1" dirty="0">
                <a:solidFill>
                  <a:srgbClr val="FF0000"/>
                </a:solidFill>
              </a:rPr>
              <a:t>12</a:t>
            </a:r>
            <a:r>
              <a:rPr kumimoji="1" lang="zh-CN" altLang="en-US" b="1" dirty="0">
                <a:solidFill>
                  <a:srgbClr val="FF0000"/>
                </a:solidFill>
              </a:rPr>
              <a:t>月</a:t>
            </a:r>
            <a:r>
              <a:rPr kumimoji="1" lang="en-US" altLang="zh-CN" b="1" dirty="0">
                <a:solidFill>
                  <a:srgbClr val="FF0000"/>
                </a:solidFill>
              </a:rPr>
              <a:t>10</a:t>
            </a:r>
            <a:r>
              <a:rPr kumimoji="1" lang="zh-CN" altLang="en-US" b="1" dirty="0">
                <a:solidFill>
                  <a:srgbClr val="FF0000"/>
                </a:solidFill>
              </a:rPr>
              <a:t>日晚</a:t>
            </a:r>
            <a:r>
              <a:rPr kumimoji="1" lang="en-US" altLang="zh-CN" b="1" dirty="0">
                <a:solidFill>
                  <a:srgbClr val="FF0000"/>
                </a:solidFill>
              </a:rPr>
              <a:t>23:59:59</a:t>
            </a:r>
            <a:r>
              <a:rPr kumimoji="1" lang="zh-CN" altLang="en-US" dirty="0"/>
              <a:t>前确认分组</a:t>
            </a:r>
            <a:endParaRPr kumimoji="1" lang="en-US" altLang="zh-CN" dirty="0"/>
          </a:p>
          <a:p>
            <a:pPr>
              <a:lnSpc>
                <a:spcPct val="120000"/>
              </a:lnSpc>
            </a:pPr>
            <a:r>
              <a:rPr kumimoji="1" lang="zh-CN" altLang="en-US" dirty="0" smtClean="0"/>
              <a:t>可以跨上课时段组队</a:t>
            </a:r>
            <a:endParaRPr kumimoji="1" lang="en-US" altLang="zh-CN" dirty="0" smtClean="0"/>
          </a:p>
          <a:p>
            <a:pPr>
              <a:lnSpc>
                <a:spcPct val="120000"/>
              </a:lnSpc>
            </a:pPr>
            <a:r>
              <a:rPr kumimoji="1" lang="zh-CN" altLang="en-US" dirty="0" smtClean="0"/>
              <a:t>一组</a:t>
            </a:r>
            <a:r>
              <a:rPr kumimoji="1" lang="en-US" altLang="zh-CN" dirty="0" smtClean="0">
                <a:latin typeface="Times New Roman" charset="0"/>
                <a:ea typeface="Times New Roman" charset="0"/>
                <a:cs typeface="Times New Roman" charset="0"/>
              </a:rPr>
              <a:t>1~3</a:t>
            </a:r>
            <a:r>
              <a:rPr kumimoji="1" lang="zh-CN" altLang="en-US" dirty="0" smtClean="0"/>
              <a:t>人，评分标准</a:t>
            </a:r>
            <a:r>
              <a:rPr kumimoji="1" lang="zh-CN" altLang="en-US" b="1" dirty="0" smtClean="0"/>
              <a:t>没有区别</a:t>
            </a:r>
            <a:r>
              <a:rPr kumimoji="1" lang="zh-CN" altLang="en-US" dirty="0" smtClean="0"/>
              <a:t>，推荐组队完成</a:t>
            </a:r>
            <a:endParaRPr kumimoji="1" lang="en-US" altLang="zh-CN" dirty="0" smtClean="0"/>
          </a:p>
          <a:p>
            <a:pPr>
              <a:lnSpc>
                <a:spcPct val="120000"/>
              </a:lnSpc>
            </a:pPr>
            <a:r>
              <a:rPr kumimoji="1" lang="zh-CN" altLang="en-US" dirty="0" smtClean="0"/>
              <a:t>确认分组后，上交一份 </a:t>
            </a:r>
            <a:r>
              <a:rPr kumimoji="1" lang="en-US" altLang="zh-CN" dirty="0" smtClean="0">
                <a:latin typeface="Times New Roman" charset="0"/>
                <a:ea typeface="Times New Roman" charset="0"/>
                <a:cs typeface="Times New Roman" charset="0"/>
              </a:rPr>
              <a:t>txt</a:t>
            </a:r>
            <a:r>
              <a:rPr kumimoji="1" lang="zh-CN" altLang="en-US" dirty="0" smtClean="0"/>
              <a:t> 文件到 </a:t>
            </a:r>
            <a:r>
              <a:rPr kumimoji="1" lang="en-US" altLang="zh-CN" dirty="0" smtClean="0">
                <a:latin typeface="Times New Roman" charset="0"/>
                <a:ea typeface="Times New Roman" charset="0"/>
                <a:cs typeface="Times New Roman" charset="0"/>
              </a:rPr>
              <a:t>ftp</a:t>
            </a:r>
            <a:r>
              <a:rPr kumimoji="1" lang="zh-CN" altLang="en-US" dirty="0" smtClean="0"/>
              <a:t> “</a:t>
            </a:r>
            <a:r>
              <a:rPr kumimoji="1" lang="zh-CN" altLang="en-US" b="1" dirty="0" smtClean="0"/>
              <a:t>组队信息</a:t>
            </a:r>
            <a:r>
              <a:rPr kumimoji="1" lang="zh-CN" altLang="en-US" dirty="0" smtClean="0"/>
              <a:t>”文件夹，到时候没有组队的同学会直接强制组队。</a:t>
            </a:r>
            <a:endParaRPr kumimoji="1" lang="en-US" altLang="zh-CN" dirty="0" smtClean="0"/>
          </a:p>
          <a:p>
            <a:pPr>
              <a:lnSpc>
                <a:spcPct val="120000"/>
              </a:lnSpc>
            </a:pPr>
            <a:r>
              <a:rPr kumimoji="1" lang="en-US" altLang="zh-CN" dirty="0" smtClean="0">
                <a:latin typeface="Times New Roman" charset="0"/>
                <a:ea typeface="Times New Roman" charset="0"/>
                <a:cs typeface="Times New Roman" charset="0"/>
              </a:rPr>
              <a:t>txt</a:t>
            </a:r>
            <a:r>
              <a:rPr kumimoji="1" lang="zh-CN" altLang="en-US" dirty="0" smtClean="0"/>
              <a:t>命名为：组长学号</a:t>
            </a:r>
            <a:r>
              <a:rPr kumimoji="1" lang="en-US" altLang="zh-CN" dirty="0" smtClean="0"/>
              <a:t>.</a:t>
            </a:r>
            <a:r>
              <a:rPr kumimoji="1" lang="en-US" altLang="zh-CN" dirty="0" smtClean="0">
                <a:latin typeface="Times New Roman" charset="0"/>
                <a:ea typeface="Times New Roman" charset="0"/>
                <a:cs typeface="Times New Roman" charset="0"/>
              </a:rPr>
              <a:t>txt</a:t>
            </a:r>
          </a:p>
          <a:p>
            <a:pPr>
              <a:lnSpc>
                <a:spcPct val="120000"/>
              </a:lnSpc>
            </a:pPr>
            <a:r>
              <a:rPr kumimoji="1" lang="en-US" altLang="zh-CN" dirty="0" smtClean="0">
                <a:latin typeface="Times New Roman" charset="0"/>
                <a:ea typeface="Times New Roman" charset="0"/>
                <a:cs typeface="Times New Roman" charset="0"/>
              </a:rPr>
              <a:t>txt</a:t>
            </a:r>
            <a:r>
              <a:rPr kumimoji="1" lang="zh-CN" altLang="en-US" dirty="0" smtClean="0"/>
              <a:t>中包含以下内容：</a:t>
            </a:r>
            <a:endParaRPr kumimoji="1" lang="en-US" altLang="zh-CN" dirty="0" smtClean="0"/>
          </a:p>
          <a:p>
            <a:pPr lvl="1">
              <a:lnSpc>
                <a:spcPct val="110000"/>
              </a:lnSpc>
            </a:pPr>
            <a:r>
              <a:rPr kumimoji="1" lang="zh-CN" altLang="en-US" dirty="0" smtClean="0"/>
              <a:t>组内各成员学号，姓名，所属上课时段（包括组长）</a:t>
            </a:r>
            <a:endParaRPr kumimoji="1" lang="en-US" altLang="zh-CN" dirty="0" smtClean="0"/>
          </a:p>
          <a:p>
            <a:pPr lvl="1">
              <a:lnSpc>
                <a:spcPct val="110000"/>
              </a:lnSpc>
            </a:pPr>
            <a:r>
              <a:rPr kumimoji="1" lang="zh-CN" altLang="en-US" dirty="0" smtClean="0"/>
              <a:t>队伍名字（自己定一个，会在 </a:t>
            </a:r>
            <a:r>
              <a:rPr kumimoji="1" lang="en-US" altLang="zh-CN" dirty="0" smtClean="0">
                <a:latin typeface="Times New Roman" charset="0"/>
                <a:ea typeface="Times New Roman" charset="0"/>
                <a:cs typeface="Times New Roman" charset="0"/>
              </a:rPr>
              <a:t>rank</a:t>
            </a:r>
            <a:r>
              <a:rPr kumimoji="1" lang="zh-CN" altLang="en-US" dirty="0" smtClean="0"/>
              <a:t> 的时候出现）</a:t>
            </a:r>
            <a:endParaRPr kumimoji="1" lang="en-US" altLang="zh-CN" dirty="0" smtClean="0"/>
          </a:p>
          <a:p>
            <a:pPr lvl="1">
              <a:lnSpc>
                <a:spcPct val="110000"/>
              </a:lnSpc>
            </a:pPr>
            <a:r>
              <a:rPr kumimoji="1" lang="zh-CN" altLang="en-US" dirty="0" smtClean="0"/>
              <a:t>周四</a:t>
            </a:r>
            <a:r>
              <a:rPr kumimoji="1" lang="en-US" altLang="zh-CN" dirty="0" smtClean="0"/>
              <a:t>7-8</a:t>
            </a:r>
            <a:r>
              <a:rPr kumimoji="1" lang="zh-CN" altLang="en-US" dirty="0" smtClean="0"/>
              <a:t>节，周四</a:t>
            </a:r>
            <a:r>
              <a:rPr kumimoji="1" lang="en-US" altLang="zh-CN" dirty="0" smtClean="0"/>
              <a:t>9-10</a:t>
            </a:r>
            <a:r>
              <a:rPr kumimoji="1" lang="zh-CN" altLang="en-US" dirty="0" smtClean="0"/>
              <a:t>节，周五</a:t>
            </a:r>
            <a:r>
              <a:rPr kumimoji="1" lang="en-US" altLang="zh-CN" dirty="0" smtClean="0"/>
              <a:t>5-6</a:t>
            </a:r>
            <a:r>
              <a:rPr kumimoji="1" lang="zh-CN" altLang="en-US" dirty="0" smtClean="0"/>
              <a:t>节三个时段中，选择一个</a:t>
            </a:r>
            <a:r>
              <a:rPr kumimoji="1" lang="zh-CN" altLang="en-US" b="1" dirty="0" smtClean="0">
                <a:solidFill>
                  <a:srgbClr val="FF0000"/>
                </a:solidFill>
              </a:rPr>
              <a:t>组内所有成员都有空的时间段</a:t>
            </a:r>
            <a:r>
              <a:rPr kumimoji="1" lang="zh-CN" altLang="en-US" dirty="0" smtClean="0">
                <a:solidFill>
                  <a:srgbClr val="FF0000"/>
                </a:solidFill>
              </a:rPr>
              <a:t>，</a:t>
            </a:r>
            <a:r>
              <a:rPr kumimoji="1" lang="zh-CN" altLang="en-US" b="1" dirty="0" smtClean="0">
                <a:solidFill>
                  <a:srgbClr val="FF0000"/>
                </a:solidFill>
              </a:rPr>
              <a:t>至少选择一个上报</a:t>
            </a:r>
            <a:r>
              <a:rPr kumimoji="1" lang="zh-CN" altLang="en-US" dirty="0" smtClean="0"/>
              <a:t>。</a:t>
            </a:r>
            <a:endParaRPr kumimoji="1" lang="zh-CN" altLang="en-US" dirty="0"/>
          </a:p>
        </p:txBody>
      </p:sp>
    </p:spTree>
    <p:extLst>
      <p:ext uri="{BB962C8B-B14F-4D97-AF65-F5344CB8AC3E}">
        <p14:creationId xmlns:p14="http://schemas.microsoft.com/office/powerpoint/2010/main" val="205549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提交 </a:t>
            </a:r>
            <a:r>
              <a:rPr kumimoji="1" lang="en-US" altLang="zh-CN" dirty="0" smtClean="0">
                <a:latin typeface="Times New Roman" charset="0"/>
                <a:ea typeface="Times New Roman" charset="0"/>
                <a:cs typeface="Times New Roman" charset="0"/>
              </a:rPr>
              <a:t>Rank</a:t>
            </a:r>
            <a:r>
              <a:rPr kumimoji="1" lang="zh-CN" altLang="en-US" dirty="0" smtClean="0"/>
              <a:t> 重点注意事项</a:t>
            </a:r>
            <a:endParaRPr kumimoji="1" lang="zh-CN" altLang="en-US" dirty="0"/>
          </a:p>
        </p:txBody>
      </p:sp>
      <p:sp>
        <p:nvSpPr>
          <p:cNvPr id="3" name="内容占位符 2"/>
          <p:cNvSpPr>
            <a:spLocks noGrp="1"/>
          </p:cNvSpPr>
          <p:nvPr>
            <p:ph idx="1"/>
          </p:nvPr>
        </p:nvSpPr>
        <p:spPr/>
        <p:txBody>
          <a:bodyPr>
            <a:normAutofit fontScale="92500"/>
          </a:bodyPr>
          <a:lstStyle/>
          <a:p>
            <a:r>
              <a:rPr kumimoji="1" lang="zh-CN" altLang="en-US" dirty="0" smtClean="0"/>
              <a:t>只需要提交</a:t>
            </a:r>
            <a:r>
              <a:rPr kumimoji="1" lang="zh-CN" altLang="en-US" b="1" dirty="0" smtClean="0">
                <a:solidFill>
                  <a:srgbClr val="FF0000"/>
                </a:solidFill>
              </a:rPr>
              <a:t>结果！结果！</a:t>
            </a:r>
            <a:endParaRPr kumimoji="1" lang="en-US" altLang="zh-CN" b="1" dirty="0" smtClean="0">
              <a:solidFill>
                <a:srgbClr val="FF0000"/>
              </a:solidFill>
            </a:endParaRPr>
          </a:p>
          <a:p>
            <a:r>
              <a:rPr kumimoji="1" lang="zh-CN" altLang="en-US" dirty="0" smtClean="0"/>
              <a:t>不要多一列文章序号，不要多一行文字</a:t>
            </a:r>
            <a:r>
              <a:rPr kumimoji="1" lang="zh-CN" altLang="en-US" dirty="0" smtClean="0"/>
              <a:t>介绍</a:t>
            </a:r>
            <a:endParaRPr kumimoji="1" lang="en-US" altLang="zh-CN" dirty="0" smtClean="0"/>
          </a:p>
          <a:p>
            <a:r>
              <a:rPr kumimoji="1" lang="en-US" altLang="zh-CN" dirty="0" smtClean="0">
                <a:latin typeface="Times New Roman" charset="0"/>
                <a:ea typeface="Times New Roman" charset="0"/>
                <a:cs typeface="Times New Roman" charset="0"/>
              </a:rPr>
              <a:t>Test</a:t>
            </a:r>
            <a:r>
              <a:rPr kumimoji="1" lang="zh-CN" altLang="en-US" dirty="0" smtClean="0"/>
              <a:t> 几</a:t>
            </a:r>
            <a:r>
              <a:rPr kumimoji="1" lang="zh-CN" altLang="en-US" dirty="0" smtClean="0"/>
              <a:t>行</a:t>
            </a:r>
            <a:r>
              <a:rPr kumimoji="1" lang="zh-CN" altLang="en-US" dirty="0" smtClean="0"/>
              <a:t>有效数据</a:t>
            </a:r>
            <a:r>
              <a:rPr kumimoji="1" lang="zh-CN" altLang="en-US" dirty="0" smtClean="0"/>
              <a:t>，答案就</a:t>
            </a:r>
            <a:r>
              <a:rPr kumimoji="1" lang="zh-CN" altLang="en-US" dirty="0" smtClean="0"/>
              <a:t>提交几行，请提交前自行确认。</a:t>
            </a:r>
            <a:endParaRPr kumimoji="1" lang="en-US" altLang="zh-CN" dirty="0" smtClean="0"/>
          </a:p>
          <a:p>
            <a:endParaRPr kumimoji="1" lang="en-US" altLang="zh-CN" dirty="0"/>
          </a:p>
          <a:p>
            <a:r>
              <a:rPr kumimoji="1" lang="zh-CN" altLang="en-US" dirty="0" smtClean="0"/>
              <a:t>每天都可以提交</a:t>
            </a:r>
            <a:r>
              <a:rPr kumimoji="1" lang="zh-CN" altLang="en-US" dirty="0" smtClean="0"/>
              <a:t>！记得自己存好最佳 </a:t>
            </a:r>
            <a:r>
              <a:rPr kumimoji="1" lang="en-US" altLang="zh-CN" dirty="0" smtClean="0">
                <a:latin typeface="Times New Roman" charset="0"/>
                <a:ea typeface="Times New Roman" charset="0"/>
                <a:cs typeface="Times New Roman" charset="0"/>
              </a:rPr>
              <a:t>rank</a:t>
            </a:r>
            <a:r>
              <a:rPr kumimoji="1" lang="zh-CN" altLang="en-US" dirty="0" smtClean="0"/>
              <a:t> 的结果文件，最后上交</a:t>
            </a:r>
            <a:endParaRPr kumimoji="1" lang="en-US" altLang="zh-CN" dirty="0" smtClean="0"/>
          </a:p>
          <a:p>
            <a:endParaRPr kumimoji="1" lang="en-US" altLang="zh-CN" dirty="0" smtClean="0"/>
          </a:p>
          <a:p>
            <a:pPr>
              <a:lnSpc>
                <a:spcPct val="150000"/>
              </a:lnSpc>
            </a:pPr>
            <a:r>
              <a:rPr kumimoji="1" lang="zh-CN" altLang="en-US" dirty="0" smtClean="0"/>
              <a:t>为了避免有个别组别很晚才开始做</a:t>
            </a:r>
            <a:r>
              <a:rPr kumimoji="1" lang="zh-CN" altLang="en-US" dirty="0"/>
              <a:t> </a:t>
            </a:r>
            <a:r>
              <a:rPr kumimoji="1" lang="en-US" altLang="zh-CN" dirty="0" smtClean="0">
                <a:latin typeface="Times New Roman" charset="0"/>
                <a:ea typeface="Times New Roman" charset="0"/>
                <a:cs typeface="Times New Roman" charset="0"/>
              </a:rPr>
              <a:t>project</a:t>
            </a:r>
            <a:r>
              <a:rPr kumimoji="1" lang="zh-CN" altLang="en-US" dirty="0" smtClean="0"/>
              <a:t>，</a:t>
            </a:r>
            <a:r>
              <a:rPr kumimoji="1" lang="zh-CN" altLang="en-US" b="1" dirty="0" smtClean="0"/>
              <a:t>每周六一定要提交</a:t>
            </a:r>
            <a:r>
              <a:rPr kumimoji="1" lang="zh-CN" altLang="en-US" b="1" dirty="0" smtClean="0">
                <a:solidFill>
                  <a:srgbClr val="FF0000"/>
                </a:solidFill>
              </a:rPr>
              <a:t>有数据的一个结果</a:t>
            </a:r>
            <a:r>
              <a:rPr kumimoji="1" lang="zh-CN" altLang="en-US" dirty="0" smtClean="0"/>
              <a:t>！少提交一次，</a:t>
            </a:r>
            <a:r>
              <a:rPr kumimoji="1" lang="en-US" altLang="zh-CN" dirty="0" smtClean="0">
                <a:latin typeface="Times New Roman" charset="0"/>
                <a:ea typeface="Times New Roman" charset="0"/>
                <a:cs typeface="Times New Roman" charset="0"/>
              </a:rPr>
              <a:t>pro</a:t>
            </a:r>
            <a:r>
              <a:rPr kumimoji="1" lang="zh-CN" altLang="en-US" dirty="0" smtClean="0"/>
              <a:t>的分数扣</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5</a:t>
            </a:r>
            <a:r>
              <a:rPr kumimoji="1" lang="zh-CN" altLang="en-US" dirty="0" smtClean="0">
                <a:latin typeface="Times New Roman" charset="0"/>
                <a:ea typeface="Times New Roman" charset="0"/>
                <a:cs typeface="Times New Roman" charset="0"/>
              </a:rPr>
              <a:t> </a:t>
            </a:r>
            <a:r>
              <a:rPr kumimoji="1" lang="zh-CN" altLang="en-US" dirty="0" smtClean="0"/>
              <a:t>分，自己衡量。</a:t>
            </a:r>
            <a:endParaRPr kumimoji="1" lang="en-US" altLang="zh-CN" dirty="0"/>
          </a:p>
        </p:txBody>
      </p:sp>
    </p:spTree>
    <p:extLst>
      <p:ext uri="{BB962C8B-B14F-4D97-AF65-F5344CB8AC3E}">
        <p14:creationId xmlns:p14="http://schemas.microsoft.com/office/powerpoint/2010/main" val="162106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提交 </a:t>
            </a:r>
            <a:r>
              <a:rPr kumimoji="1" lang="en-US" altLang="zh-CN" dirty="0" smtClean="0">
                <a:latin typeface="Times New Roman" charset="0"/>
                <a:ea typeface="Times New Roman" charset="0"/>
                <a:cs typeface="Times New Roman" charset="0"/>
              </a:rPr>
              <a:t>Rank</a:t>
            </a:r>
            <a:r>
              <a:rPr kumimoji="1" lang="zh-CN" altLang="en-US" dirty="0" smtClean="0"/>
              <a:t> 要求</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dirty="0" smtClean="0"/>
              <a:t>每天</a:t>
            </a:r>
            <a:r>
              <a:rPr kumimoji="1" lang="zh-CN" altLang="en-US" dirty="0"/>
              <a:t> </a:t>
            </a:r>
            <a:r>
              <a:rPr kumimoji="1" lang="en-US" altLang="zh-CN" dirty="0" smtClean="0">
                <a:latin typeface="Times New Roman" charset="0"/>
                <a:ea typeface="Times New Roman" charset="0"/>
                <a:cs typeface="Times New Roman" charset="0"/>
              </a:rPr>
              <a:t>ftp</a:t>
            </a:r>
            <a:r>
              <a:rPr kumimoji="1" lang="zh-CN" altLang="en-US" dirty="0" smtClean="0">
                <a:latin typeface="Times New Roman" charset="0"/>
                <a:ea typeface="Times New Roman" charset="0"/>
                <a:cs typeface="Times New Roman" charset="0"/>
              </a:rPr>
              <a:t> 的结果文件夹</a:t>
            </a:r>
            <a:r>
              <a:rPr kumimoji="1" lang="zh-CN" altLang="en-US" dirty="0" smtClean="0"/>
              <a:t>会每天清空，提交的时候</a:t>
            </a:r>
            <a:r>
              <a:rPr kumimoji="1" lang="zh-CN" altLang="en-US" b="1" dirty="0" smtClean="0"/>
              <a:t>将对应 </a:t>
            </a:r>
            <a:r>
              <a:rPr kumimoji="1" lang="en-US" altLang="zh-CN" b="1" dirty="0" smtClean="0">
                <a:solidFill>
                  <a:srgbClr val="FF0000"/>
                </a:solidFill>
              </a:rPr>
              <a:t>csv</a:t>
            </a:r>
            <a:r>
              <a:rPr kumimoji="1" lang="zh-CN" altLang="en-US" b="1" dirty="0" smtClean="0">
                <a:solidFill>
                  <a:srgbClr val="FF0000"/>
                </a:solidFill>
              </a:rPr>
              <a:t> </a:t>
            </a:r>
            <a:r>
              <a:rPr kumimoji="1" lang="zh-CN" altLang="en-US" b="1" dirty="0" smtClean="0"/>
              <a:t>交到对应任务的文件夹</a:t>
            </a:r>
            <a:r>
              <a:rPr kumimoji="1" lang="zh-CN" altLang="en-US" dirty="0" smtClean="0"/>
              <a:t>，命名要求前面已经讲过，</a:t>
            </a:r>
            <a:r>
              <a:rPr kumimoji="1" lang="zh-CN" altLang="en-US" b="1" dirty="0" smtClean="0">
                <a:solidFill>
                  <a:srgbClr val="FF0000"/>
                </a:solidFill>
              </a:rPr>
              <a:t>请严格按照要求，否则</a:t>
            </a:r>
            <a:r>
              <a:rPr kumimoji="1" lang="zh-CN" altLang="en-US" b="1" dirty="0" smtClean="0">
                <a:solidFill>
                  <a:srgbClr val="FF0000"/>
                </a:solidFill>
              </a:rPr>
              <a:t>无 </a:t>
            </a:r>
            <a:r>
              <a:rPr kumimoji="1" lang="en-US" altLang="zh-CN" b="1" dirty="0" smtClean="0">
                <a:solidFill>
                  <a:srgbClr val="FF0000"/>
                </a:solidFill>
                <a:latin typeface="Times New Roman" charset="0"/>
                <a:ea typeface="Times New Roman" charset="0"/>
                <a:cs typeface="Times New Roman" charset="0"/>
              </a:rPr>
              <a:t>rank</a:t>
            </a:r>
            <a:r>
              <a:rPr kumimoji="1" lang="zh-CN" altLang="en-US" b="1" dirty="0" smtClean="0">
                <a:solidFill>
                  <a:srgbClr val="FF0000"/>
                </a:solidFill>
              </a:rPr>
              <a:t>，浪费一天的等待</a:t>
            </a:r>
            <a:r>
              <a:rPr kumimoji="1" lang="zh-CN" altLang="en-US" dirty="0" smtClean="0"/>
              <a:t>。</a:t>
            </a:r>
            <a:endParaRPr kumimoji="1" lang="en-US" altLang="zh-CN" dirty="0" smtClean="0"/>
          </a:p>
          <a:p>
            <a:endParaRPr kumimoji="1" lang="en-US" altLang="zh-CN" dirty="0"/>
          </a:p>
          <a:p>
            <a:pPr>
              <a:lnSpc>
                <a:spcPct val="150000"/>
              </a:lnSpc>
            </a:pPr>
            <a:r>
              <a:rPr kumimoji="1" lang="zh-CN" altLang="en-US" dirty="0" smtClean="0"/>
              <a:t>每天可以提交十个版本，</a:t>
            </a:r>
            <a:r>
              <a:rPr kumimoji="1" lang="zh-CN" altLang="en-US" b="1" dirty="0" smtClean="0">
                <a:solidFill>
                  <a:srgbClr val="FF0000"/>
                </a:solidFill>
              </a:rPr>
              <a:t>多于十个版本的不会处理</a:t>
            </a:r>
            <a:r>
              <a:rPr kumimoji="1" lang="zh-CN" altLang="en-US" dirty="0" smtClean="0"/>
              <a:t>，用</a:t>
            </a:r>
            <a:r>
              <a:rPr kumimoji="1" lang="en-US" altLang="zh-CN" b="1" dirty="0" smtClean="0">
                <a:latin typeface="Times New Roman" charset="0"/>
                <a:ea typeface="Times New Roman" charset="0"/>
                <a:cs typeface="Times New Roman" charset="0"/>
              </a:rPr>
              <a:t>v1~v10</a:t>
            </a:r>
            <a:r>
              <a:rPr kumimoji="1" lang="zh-CN" altLang="en-US" dirty="0" smtClean="0"/>
              <a:t>区分</a:t>
            </a:r>
            <a:r>
              <a:rPr kumimoji="1" lang="zh-CN" altLang="en-US" dirty="0" smtClean="0"/>
              <a:t>，就算如果</a:t>
            </a:r>
            <a:r>
              <a:rPr kumimoji="1" lang="zh-CN" altLang="en-US" dirty="0" smtClean="0"/>
              <a:t>只有一个版本</a:t>
            </a:r>
            <a:r>
              <a:rPr kumimoji="1" lang="zh-CN" altLang="en-US" dirty="0" smtClean="0"/>
              <a:t>，也要加“</a:t>
            </a:r>
            <a:r>
              <a:rPr kumimoji="1" lang="en-US" altLang="zh-CN" dirty="0" smtClean="0">
                <a:latin typeface="Times New Roman" charset="0"/>
                <a:ea typeface="Times New Roman" charset="0"/>
                <a:cs typeface="Times New Roman" charset="0"/>
              </a:rPr>
              <a:t>v1</a:t>
            </a:r>
            <a:r>
              <a:rPr kumimoji="1" lang="en-US" altLang="zh-CN" dirty="0" smtClean="0"/>
              <a:t>”</a:t>
            </a:r>
            <a:r>
              <a:rPr kumimoji="1" lang="zh-CN" altLang="en-US" dirty="0" smtClean="0"/>
              <a:t>。</a:t>
            </a:r>
            <a:endParaRPr kumimoji="1" lang="en-US" altLang="zh-CN" dirty="0" smtClean="0"/>
          </a:p>
        </p:txBody>
      </p:sp>
    </p:spTree>
    <p:extLst>
      <p:ext uri="{BB962C8B-B14F-4D97-AF65-F5344CB8AC3E}">
        <p14:creationId xmlns:p14="http://schemas.microsoft.com/office/powerpoint/2010/main" val="152619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补充内容</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13464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逻辑回归</a:t>
            </a:r>
            <a:endParaRPr kumimoji="1" lang="zh-CN" altLang="en-US" dirty="0"/>
          </a:p>
        </p:txBody>
      </p:sp>
      <p:sp>
        <p:nvSpPr>
          <p:cNvPr id="3" name="内容占位符 2"/>
          <p:cNvSpPr>
            <a:spLocks noGrp="1"/>
          </p:cNvSpPr>
          <p:nvPr>
            <p:ph idx="1"/>
          </p:nvPr>
        </p:nvSpPr>
        <p:spPr/>
        <p:txBody>
          <a:bodyPr/>
          <a:lstStyle/>
          <a:p>
            <a:r>
              <a:rPr kumimoji="1" lang="zh-CN" altLang="en-US" dirty="0" smtClean="0"/>
              <a:t>之前的课件中：</a:t>
            </a:r>
            <a:endParaRPr kumimoji="1" lang="en-US" altLang="zh-CN" dirty="0" smtClean="0"/>
          </a:p>
          <a:p>
            <a:endParaRPr kumimoji="1" lang="en-US" altLang="zh-CN" dirty="0"/>
          </a:p>
          <a:p>
            <a:endParaRPr kumimoji="1" lang="en-US" altLang="zh-CN" dirty="0" smtClean="0"/>
          </a:p>
          <a:p>
            <a:endParaRPr kumimoji="1" lang="en-US" altLang="zh-CN" dirty="0"/>
          </a:p>
          <a:p>
            <a:r>
              <a:rPr kumimoji="1" lang="zh-CN" altLang="en-US" dirty="0" smtClean="0"/>
              <a:t>这个说法是</a:t>
            </a:r>
            <a:r>
              <a:rPr kumimoji="1" lang="zh-CN" altLang="en-US" b="1" dirty="0" smtClean="0">
                <a:solidFill>
                  <a:srgbClr val="FF0000"/>
                </a:solidFill>
              </a:rPr>
              <a:t>有问题</a:t>
            </a:r>
            <a:r>
              <a:rPr kumimoji="1" lang="zh-CN" altLang="en-US" dirty="0" smtClean="0"/>
              <a:t>的，</a:t>
            </a:r>
            <a:r>
              <a:rPr kumimoji="1" lang="zh-CN" altLang="en-US" b="1" dirty="0" smtClean="0"/>
              <a:t>基于 </a:t>
            </a:r>
            <a:r>
              <a:rPr kumimoji="1" lang="en-US" altLang="zh-CN" b="1" i="1" dirty="0" smtClean="0">
                <a:latin typeface="Times New Roman" charset="0"/>
                <a:ea typeface="Times New Roman" charset="0"/>
                <a:cs typeface="Times New Roman" charset="0"/>
              </a:rPr>
              <a:t>x</a:t>
            </a:r>
            <a:r>
              <a:rPr kumimoji="1" lang="zh-CN" altLang="en-US" b="1" i="1" dirty="0" smtClean="0">
                <a:latin typeface="Times New Roman" charset="0"/>
                <a:ea typeface="Times New Roman" charset="0"/>
                <a:cs typeface="Times New Roman" charset="0"/>
              </a:rPr>
              <a:t> </a:t>
            </a:r>
            <a:r>
              <a:rPr kumimoji="1" lang="zh-CN" altLang="en-US" b="1" dirty="0" smtClean="0"/>
              <a:t>得到 </a:t>
            </a:r>
            <a:r>
              <a:rPr kumimoji="1" lang="en-US" altLang="zh-CN" b="1" dirty="0" smtClean="0">
                <a:latin typeface="Times New Roman" charset="0"/>
                <a:ea typeface="Times New Roman" charset="0"/>
                <a:cs typeface="Times New Roman" charset="0"/>
              </a:rPr>
              <a:t>y</a:t>
            </a:r>
            <a:r>
              <a:rPr kumimoji="1" lang="zh-CN" altLang="en-US" b="1" dirty="0" smtClean="0">
                <a:latin typeface="Times New Roman" charset="0"/>
                <a:ea typeface="Times New Roman" charset="0"/>
                <a:cs typeface="Times New Roman" charset="0"/>
              </a:rPr>
              <a:t> </a:t>
            </a:r>
            <a:r>
              <a:rPr kumimoji="1" lang="zh-CN" altLang="en-US" b="1" dirty="0" smtClean="0"/>
              <a:t>的概率，是</a:t>
            </a:r>
            <a:r>
              <a:rPr kumimoji="1" lang="zh-CN" altLang="en-US" b="1" dirty="0" smtClean="0">
                <a:solidFill>
                  <a:srgbClr val="FF0000"/>
                </a:solidFill>
              </a:rPr>
              <a:t>后验</a:t>
            </a:r>
            <a:endParaRPr kumimoji="1" lang="en-US" altLang="zh-CN" b="1" dirty="0" smtClean="0">
              <a:solidFill>
                <a:srgbClr val="FF0000"/>
              </a:solidFill>
            </a:endParaRPr>
          </a:p>
          <a:p>
            <a:r>
              <a:rPr kumimoji="1" lang="zh-CN" altLang="en-US" dirty="0" smtClean="0"/>
              <a:t>似然指的是</a:t>
            </a:r>
            <a:r>
              <a:rPr kumimoji="1" lang="zh-CN" altLang="en-US" b="1" dirty="0" smtClean="0"/>
              <a:t>基于 </a:t>
            </a:r>
            <a:r>
              <a:rPr kumimoji="1" lang="en-US" altLang="zh-CN" b="1" i="1" dirty="0" smtClean="0">
                <a:latin typeface="Times New Roman" charset="0"/>
                <a:ea typeface="Times New Roman" charset="0"/>
                <a:cs typeface="Times New Roman" charset="0"/>
              </a:rPr>
              <a:t>w</a:t>
            </a:r>
            <a:r>
              <a:rPr kumimoji="1" lang="zh-CN" altLang="en-US" b="1" dirty="0" smtClean="0"/>
              <a:t> 得到 </a:t>
            </a:r>
            <a:r>
              <a:rPr kumimoji="1" lang="en-US" altLang="zh-CN" b="1" i="1" dirty="0" smtClean="0">
                <a:latin typeface="Times New Roman" charset="0"/>
                <a:ea typeface="Times New Roman" charset="0"/>
                <a:cs typeface="Times New Roman" charset="0"/>
              </a:rPr>
              <a:t>y</a:t>
            </a:r>
            <a:r>
              <a:rPr kumimoji="1" lang="zh-CN" altLang="en-US" b="1" i="1" dirty="0" smtClean="0">
                <a:latin typeface="Times New Roman" charset="0"/>
                <a:ea typeface="Times New Roman" charset="0"/>
                <a:cs typeface="Times New Roman" charset="0"/>
              </a:rPr>
              <a:t> </a:t>
            </a:r>
            <a:r>
              <a:rPr kumimoji="1" lang="zh-CN" altLang="en-US" b="1" dirty="0" smtClean="0"/>
              <a:t>的概率，</a:t>
            </a:r>
            <a:r>
              <a:rPr kumimoji="1" lang="en-US" altLang="zh-CN" b="1" i="1" dirty="0" smtClean="0">
                <a:latin typeface="Times New Roman" charset="0"/>
                <a:ea typeface="Times New Roman" charset="0"/>
                <a:cs typeface="Times New Roman" charset="0"/>
              </a:rPr>
              <a:t>w</a:t>
            </a:r>
            <a:r>
              <a:rPr kumimoji="1" lang="zh-CN" altLang="en-US" b="1" i="1" dirty="0" smtClean="0">
                <a:latin typeface="Times New Roman" charset="0"/>
                <a:ea typeface="Times New Roman" charset="0"/>
                <a:cs typeface="Times New Roman" charset="0"/>
              </a:rPr>
              <a:t> </a:t>
            </a:r>
            <a:r>
              <a:rPr kumimoji="1" lang="zh-CN" altLang="en-US" b="1" dirty="0" smtClean="0"/>
              <a:t>是我们的模型</a:t>
            </a:r>
            <a:endParaRPr kumimoji="1" lang="en-US" altLang="zh-CN" b="1" dirty="0" smtClean="0"/>
          </a:p>
          <a:p>
            <a:endParaRPr kumimoji="1" lang="zh-CN" altLang="en-US" dirty="0"/>
          </a:p>
        </p:txBody>
      </p:sp>
      <p:pic>
        <p:nvPicPr>
          <p:cNvPr id="4" name="图片 3"/>
          <p:cNvPicPr>
            <a:picLocks noChangeAspect="1"/>
          </p:cNvPicPr>
          <p:nvPr/>
        </p:nvPicPr>
        <p:blipFill>
          <a:blip r:embed="rId2"/>
          <a:stretch>
            <a:fillRect/>
          </a:stretch>
        </p:blipFill>
        <p:spPr>
          <a:xfrm>
            <a:off x="984364" y="2423160"/>
            <a:ext cx="10670425" cy="959828"/>
          </a:xfrm>
          <a:prstGeom prst="rect">
            <a:avLst/>
          </a:prstGeom>
          <a:ln>
            <a:solidFill>
              <a:schemeClr val="accent1"/>
            </a:solidFill>
          </a:ln>
        </p:spPr>
      </p:pic>
    </p:spTree>
    <p:extLst>
      <p:ext uri="{BB962C8B-B14F-4D97-AF65-F5344CB8AC3E}">
        <p14:creationId xmlns:p14="http://schemas.microsoft.com/office/powerpoint/2010/main" val="49146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梯度下降</a:t>
            </a:r>
            <a:endParaRPr kumimoji="1" lang="zh-CN" altLang="en-US" dirty="0"/>
          </a:p>
        </p:txBody>
      </p:sp>
      <p:sp>
        <p:nvSpPr>
          <p:cNvPr id="3" name="内容占位符 2"/>
          <p:cNvSpPr>
            <a:spLocks noGrp="1"/>
          </p:cNvSpPr>
          <p:nvPr>
            <p:ph idx="1"/>
          </p:nvPr>
        </p:nvSpPr>
        <p:spPr/>
        <p:txBody>
          <a:bodyPr/>
          <a:lstStyle/>
          <a:p>
            <a:r>
              <a:rPr kumimoji="1" lang="zh-CN" altLang="en-US" dirty="0" smtClean="0"/>
              <a:t>这是一种在求解机器学习模型的模型参数的时候常用的优化方法之一， 不是特定只能用于 </a:t>
            </a:r>
            <a:r>
              <a:rPr kumimoji="1" lang="en-US" altLang="zh-CN" dirty="0" smtClean="0">
                <a:latin typeface="Times New Roman" charset="0"/>
                <a:ea typeface="Times New Roman" charset="0"/>
                <a:cs typeface="Times New Roman" charset="0"/>
              </a:rPr>
              <a:t>LR</a:t>
            </a:r>
            <a:r>
              <a:rPr kumimoji="1" lang="zh-CN" altLang="en-US" dirty="0" smtClean="0"/>
              <a:t> 的方法</a:t>
            </a:r>
            <a:endParaRPr kumimoji="1" lang="en-US" altLang="zh-CN" dirty="0" smtClean="0"/>
          </a:p>
          <a:p>
            <a:r>
              <a:rPr kumimoji="1" lang="zh-CN" altLang="en-US" dirty="0" smtClean="0"/>
              <a:t>使用的时候需要：</a:t>
            </a:r>
            <a:endParaRPr kumimoji="1" lang="en-US" altLang="zh-CN" dirty="0" smtClean="0"/>
          </a:p>
          <a:p>
            <a:pPr lvl="1"/>
            <a:r>
              <a:rPr kumimoji="1" lang="zh-CN" altLang="en-US" dirty="0" smtClean="0"/>
              <a:t>正确标签 </a:t>
            </a:r>
            <a:r>
              <a:rPr kumimoji="1" lang="en-US" altLang="zh-CN" dirty="0" smtClean="0">
                <a:latin typeface="Times New Roman" charset="0"/>
                <a:ea typeface="Times New Roman" charset="0"/>
                <a:cs typeface="Times New Roman" charset="0"/>
              </a:rPr>
              <a:t>y</a:t>
            </a:r>
          </a:p>
          <a:p>
            <a:pPr lvl="1"/>
            <a:r>
              <a:rPr kumimoji="1" lang="zh-CN" altLang="en-US" dirty="0" smtClean="0"/>
              <a:t>假说模型 </a:t>
            </a:r>
            <a:r>
              <a:rPr kumimoji="1" lang="en-US" altLang="zh-CN" dirty="0" smtClean="0">
                <a:latin typeface="Times New Roman" charset="0"/>
                <a:ea typeface="Times New Roman" charset="0"/>
                <a:cs typeface="Times New Roman" charset="0"/>
              </a:rPr>
              <a:t>h</a:t>
            </a:r>
            <a:r>
              <a:rPr kumimoji="1" lang="zh-CN" altLang="en-US" dirty="0" smtClean="0"/>
              <a:t>，比如我们之前使用的 </a:t>
            </a:r>
            <a:r>
              <a:rPr kumimoji="1" lang="en-US" altLang="zh-CN" dirty="0" smtClean="0">
                <a:latin typeface="Times New Roman" charset="0"/>
                <a:ea typeface="Times New Roman" charset="0"/>
                <a:cs typeface="Times New Roman" charset="0"/>
              </a:rPr>
              <a:t>logistic</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function</a:t>
            </a:r>
            <a:endParaRPr kumimoji="1" lang="en-US" altLang="zh-CN" dirty="0">
              <a:latin typeface="Times New Roman" charset="0"/>
              <a:ea typeface="Times New Roman" charset="0"/>
              <a:cs typeface="Times New Roman" charset="0"/>
            </a:endParaRPr>
          </a:p>
          <a:p>
            <a:pPr lvl="1"/>
            <a:r>
              <a:rPr kumimoji="1" lang="zh-CN" altLang="en-US" dirty="0" smtClean="0"/>
              <a:t>利用 </a:t>
            </a:r>
            <a:r>
              <a:rPr kumimoji="1" lang="en-US" altLang="zh-CN" dirty="0" smtClean="0">
                <a:latin typeface="Times New Roman" charset="0"/>
                <a:ea typeface="Times New Roman" charset="0"/>
                <a:cs typeface="Times New Roman" charset="0"/>
              </a:rPr>
              <a:t>y</a:t>
            </a:r>
            <a:r>
              <a:rPr kumimoji="1" lang="zh-CN" altLang="en-US" dirty="0" smtClean="0"/>
              <a:t> 和 </a:t>
            </a:r>
            <a:r>
              <a:rPr kumimoji="1" lang="en-US" altLang="zh-CN" dirty="0" smtClean="0">
                <a:latin typeface="Times New Roman" charset="0"/>
                <a:ea typeface="Times New Roman" charset="0"/>
                <a:cs typeface="Times New Roman" charset="0"/>
              </a:rPr>
              <a:t>h</a:t>
            </a:r>
            <a:r>
              <a:rPr kumimoji="1" lang="zh-CN" altLang="en-US" dirty="0" smtClean="0"/>
              <a:t> 就可以得到损失函数，至于具体是什么函数又有不同的形式，比较常用的是负对数似然，这时候一般就是利用的最大似然估计法；还可以是均方误差（</a:t>
            </a:r>
            <a:r>
              <a:rPr kumimoji="1" lang="en-US" altLang="zh-CN" dirty="0" smtClean="0">
                <a:latin typeface="Times New Roman" charset="0"/>
                <a:ea typeface="Times New Roman" charset="0"/>
                <a:cs typeface="Times New Roman" charset="0"/>
              </a:rPr>
              <a:t>MSE</a:t>
            </a:r>
            <a:r>
              <a:rPr kumimoji="1" lang="zh-CN" altLang="en-US" dirty="0" smtClean="0"/>
              <a:t>），均方根误差（</a:t>
            </a:r>
            <a:r>
              <a:rPr kumimoji="1" lang="en-US" altLang="zh-CN" dirty="0" smtClean="0">
                <a:latin typeface="Times New Roman" charset="0"/>
                <a:ea typeface="Times New Roman" charset="0"/>
                <a:cs typeface="Times New Roman" charset="0"/>
              </a:rPr>
              <a:t>RMSE</a:t>
            </a:r>
            <a:r>
              <a:rPr kumimoji="1" lang="zh-CN" altLang="en-US" dirty="0" smtClean="0"/>
              <a:t>）</a:t>
            </a:r>
            <a:endParaRPr kumimoji="1" lang="en-US" altLang="zh-CN" dirty="0" smtClean="0"/>
          </a:p>
          <a:p>
            <a:r>
              <a:rPr kumimoji="1" lang="zh-CN" altLang="en-US" dirty="0" smtClean="0"/>
              <a:t>当损失函数是</a:t>
            </a:r>
            <a:r>
              <a:rPr kumimoji="1" lang="zh-CN" altLang="en-US" b="1" dirty="0" smtClean="0">
                <a:solidFill>
                  <a:srgbClr val="FF0000"/>
                </a:solidFill>
              </a:rPr>
              <a:t>凸函数</a:t>
            </a:r>
            <a:r>
              <a:rPr kumimoji="1" lang="zh-CN" altLang="en-US" dirty="0" smtClean="0"/>
              <a:t>的时候，只有一个最优值。</a:t>
            </a:r>
            <a:endParaRPr kumimoji="1" lang="en-US" altLang="zh-CN" dirty="0" smtClean="0"/>
          </a:p>
          <a:p>
            <a:r>
              <a:rPr kumimoji="1" lang="zh-CN" altLang="en-US" dirty="0" smtClean="0"/>
              <a:t>当损失函数不是凸函数的时候，可能会存在局部最优解。</a:t>
            </a:r>
            <a:endParaRPr kumimoji="1" lang="en-US" altLang="zh-CN" dirty="0" smtClean="0"/>
          </a:p>
          <a:p>
            <a:pPr lvl="1"/>
            <a:endParaRPr kumimoji="1" lang="zh-CN" altLang="en-US" dirty="0"/>
          </a:p>
        </p:txBody>
      </p:sp>
    </p:spTree>
    <p:extLst>
      <p:ext uri="{BB962C8B-B14F-4D97-AF65-F5344CB8AC3E}">
        <p14:creationId xmlns:p14="http://schemas.microsoft.com/office/powerpoint/2010/main" val="1015060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机器学习技巧</a:t>
            </a:r>
            <a:endParaRPr kumimoji="1" lang="zh-CN" altLang="en-US" dirty="0"/>
          </a:p>
        </p:txBody>
      </p:sp>
      <p:sp>
        <p:nvSpPr>
          <p:cNvPr id="3" name="内容占位符 2"/>
          <p:cNvSpPr>
            <a:spLocks noGrp="1"/>
          </p:cNvSpPr>
          <p:nvPr>
            <p:ph idx="1"/>
          </p:nvPr>
        </p:nvSpPr>
        <p:spPr/>
        <p:txBody>
          <a:bodyPr/>
          <a:lstStyle/>
          <a:p>
            <a:r>
              <a:rPr kumimoji="1" lang="zh-CN" altLang="en-US" dirty="0" smtClean="0"/>
              <a:t>单一弱模型的效果可能不是很好</a:t>
            </a:r>
            <a:endParaRPr kumimoji="1" lang="en-US" altLang="zh-CN" dirty="0" smtClean="0"/>
          </a:p>
          <a:p>
            <a:r>
              <a:rPr kumimoji="1" lang="zh-CN" altLang="en-US" dirty="0" smtClean="0"/>
              <a:t>如何使用一定的技巧，训练多个模型，将这些模型联合起来？</a:t>
            </a:r>
            <a:endParaRPr kumimoji="1" lang="en-US" altLang="zh-CN" dirty="0" smtClean="0"/>
          </a:p>
          <a:p>
            <a:r>
              <a:rPr kumimoji="1" lang="zh-CN" altLang="en-US" dirty="0" smtClean="0"/>
              <a:t>比如随机森林</a:t>
            </a:r>
            <a:endParaRPr kumimoji="1" lang="en-US" altLang="zh-CN" dirty="0" smtClean="0"/>
          </a:p>
          <a:p>
            <a:r>
              <a:rPr kumimoji="1" lang="zh-CN" altLang="en-US" dirty="0" smtClean="0"/>
              <a:t>但是要记住，</a:t>
            </a:r>
            <a:r>
              <a:rPr kumimoji="1" lang="zh-CN" altLang="en-US" b="1" dirty="0" smtClean="0">
                <a:solidFill>
                  <a:srgbClr val="FF0000"/>
                </a:solidFill>
              </a:rPr>
              <a:t>技巧是通用的</a:t>
            </a:r>
            <a:r>
              <a:rPr kumimoji="1" lang="zh-CN" altLang="en-US" dirty="0" smtClean="0"/>
              <a:t>，不是针对任何模型的</a:t>
            </a:r>
            <a:endParaRPr kumimoji="1" lang="en-US" altLang="zh-CN" dirty="0" smtClean="0"/>
          </a:p>
          <a:p>
            <a:endParaRPr kumimoji="1" lang="en-US" altLang="zh-CN" dirty="0"/>
          </a:p>
          <a:p>
            <a:r>
              <a:rPr kumimoji="1" lang="en-US" altLang="zh-CN" b="1" dirty="0" smtClean="0">
                <a:latin typeface="Times New Roman" charset="0"/>
                <a:ea typeface="Times New Roman" charset="0"/>
                <a:cs typeface="Times New Roman" charset="0"/>
              </a:rPr>
              <a:t>Bagging</a:t>
            </a:r>
          </a:p>
          <a:p>
            <a:r>
              <a:rPr kumimoji="1" lang="en-US" altLang="zh-CN" b="1" dirty="0" err="1" smtClean="0">
                <a:latin typeface="Times New Roman" charset="0"/>
                <a:ea typeface="Times New Roman" charset="0"/>
                <a:cs typeface="Times New Roman" charset="0"/>
              </a:rPr>
              <a:t>Adaboost</a:t>
            </a:r>
            <a:endParaRPr kumimoji="1" lang="en-US" altLang="zh-CN" b="1" dirty="0" smtClean="0">
              <a:latin typeface="Times New Roman" charset="0"/>
              <a:ea typeface="Times New Roman" charset="0"/>
              <a:cs typeface="Times New Roman" charset="0"/>
            </a:endParaRPr>
          </a:p>
          <a:p>
            <a:endParaRPr kumimoji="1" lang="en-US" altLang="zh-CN" dirty="0" smtClean="0"/>
          </a:p>
          <a:p>
            <a:endParaRPr kumimoji="1" lang="zh-CN" altLang="en-US" dirty="0"/>
          </a:p>
        </p:txBody>
      </p:sp>
    </p:spTree>
    <p:extLst>
      <p:ext uri="{BB962C8B-B14F-4D97-AF65-F5344CB8AC3E}">
        <p14:creationId xmlns:p14="http://schemas.microsoft.com/office/powerpoint/2010/main" val="32952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Bagging</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kumimoji="1" lang="zh-CN" altLang="en-US" dirty="0" smtClean="0"/>
                  <a:t>也叫 </a:t>
                </a:r>
                <a:r>
                  <a:rPr kumimoji="1" lang="en-US" altLang="zh-CN" dirty="0" smtClean="0">
                    <a:latin typeface="Times New Roman" charset="0"/>
                    <a:ea typeface="Times New Roman" charset="0"/>
                    <a:cs typeface="Times New Roman" charset="0"/>
                  </a:rPr>
                  <a:t>Bootstrap</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aggregation</a:t>
                </a:r>
              </a:p>
              <a:p>
                <a:r>
                  <a:rPr kumimoji="1" lang="zh-CN" altLang="en-US" dirty="0" smtClean="0"/>
                  <a:t>原始数据集为 </a:t>
                </a:r>
                <a14:m>
                  <m:oMath xmlns:m="http://schemas.openxmlformats.org/officeDocument/2006/math">
                    <m:r>
                      <a:rPr kumimoji="1" lang="en-US" altLang="zh-CN" b="0" i="1" smtClean="0">
                        <a:latin typeface="Cambria Math" charset="0"/>
                      </a:rPr>
                      <m:t>𝑋</m:t>
                    </m:r>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1</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2</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𝑁</m:t>
                        </m:r>
                      </m:sub>
                    </m:sSub>
                    <m:r>
                      <a:rPr kumimoji="1" lang="en-US" altLang="zh-CN" b="0" i="1" smtClean="0">
                        <a:latin typeface="Cambria Math" charset="0"/>
                      </a:rPr>
                      <m:t>}</m:t>
                    </m:r>
                  </m:oMath>
                </a14:m>
                <a:endParaRPr kumimoji="1" lang="en-US" altLang="zh-CN" dirty="0" smtClean="0"/>
              </a:p>
              <a:p>
                <a:r>
                  <a:rPr kumimoji="1" lang="zh-CN" altLang="en-US" b="1" dirty="0" smtClean="0">
                    <a:solidFill>
                      <a:srgbClr val="FF0000"/>
                    </a:solidFill>
                  </a:rPr>
                  <a:t>有放回地</a:t>
                </a:r>
                <a:r>
                  <a:rPr kumimoji="1" lang="zh-CN" altLang="en-US" dirty="0" smtClean="0"/>
                  <a:t>抽取 </a:t>
                </a:r>
                <a:r>
                  <a:rPr kumimoji="1" lang="en-US" altLang="zh-CN" i="1" dirty="0" smtClean="0">
                    <a:latin typeface="Times New Roman" charset="0"/>
                    <a:ea typeface="Times New Roman" charset="0"/>
                    <a:cs typeface="Times New Roman" charset="0"/>
                  </a:rPr>
                  <a:t>N</a:t>
                </a:r>
                <a:r>
                  <a:rPr kumimoji="1" lang="zh-CN" altLang="en-US" dirty="0" smtClean="0"/>
                  <a:t> 个样本，构成新的 </a:t>
                </a:r>
                <a:r>
                  <a:rPr kumimoji="1" lang="en-US" altLang="zh-CN" dirty="0" smtClean="0">
                    <a:latin typeface="Times New Roman" charset="0"/>
                    <a:ea typeface="Times New Roman" charset="0"/>
                    <a:cs typeface="Times New Roman" charset="0"/>
                  </a:rPr>
                  <a:t>bootstrap</a:t>
                </a:r>
                <a:r>
                  <a:rPr kumimoji="1" lang="zh-CN" altLang="en-US" dirty="0" smtClean="0">
                    <a:latin typeface="Times New Roman" charset="0"/>
                    <a:ea typeface="Times New Roman" charset="0"/>
                    <a:cs typeface="Times New Roman" charset="0"/>
                  </a:rPr>
                  <a:t> </a:t>
                </a:r>
                <a:r>
                  <a:rPr kumimoji="1" lang="zh-CN" altLang="en-US" dirty="0" smtClean="0"/>
                  <a:t>数据集 </a:t>
                </a:r>
                <a14:m>
                  <m:oMath xmlns:m="http://schemas.openxmlformats.org/officeDocument/2006/math">
                    <m:sSub>
                      <m:sSubPr>
                        <m:ctrlPr>
                          <a:rPr kumimoji="1" lang="en-US" altLang="zh-CN" b="0" i="1" smtClean="0">
                            <a:latin typeface="Cambria Math" charset="0"/>
                          </a:rPr>
                        </m:ctrlPr>
                      </m:sSubPr>
                      <m:e>
                        <m:r>
                          <a:rPr kumimoji="1" lang="en-US" altLang="zh-CN" i="1">
                            <a:latin typeface="Cambria Math" charset="0"/>
                          </a:rPr>
                          <m:t>𝑋</m:t>
                        </m:r>
                      </m:e>
                      <m:sub>
                        <m:r>
                          <a:rPr kumimoji="1" lang="en-US" altLang="zh-CN" b="0" i="1" smtClean="0">
                            <a:latin typeface="Cambria Math" charset="0"/>
                          </a:rPr>
                          <m:t>𝐵</m:t>
                        </m:r>
                      </m:sub>
                    </m:sSub>
                  </m:oMath>
                </a14:m>
                <a:endParaRPr kumimoji="1" lang="en-US" altLang="zh-CN" dirty="0" smtClean="0"/>
              </a:p>
              <a:p>
                <a:r>
                  <a:rPr kumimoji="1" lang="zh-CN" altLang="en-US" dirty="0" smtClean="0"/>
                  <a:t>该数据集是</a:t>
                </a:r>
                <a:r>
                  <a:rPr kumimoji="1" lang="zh-CN" altLang="en-US" b="1" dirty="0" smtClean="0"/>
                  <a:t>有可能出现重复的样本</a:t>
                </a:r>
                <a:r>
                  <a:rPr kumimoji="1" lang="zh-CN" altLang="en-US" dirty="0" smtClean="0"/>
                  <a:t>的</a:t>
                </a:r>
                <a:endParaRPr kumimoji="1" lang="en-US" altLang="zh-CN" dirty="0" smtClean="0"/>
              </a:p>
              <a:p>
                <a:r>
                  <a:rPr kumimoji="1" lang="zh-CN" altLang="en-US" dirty="0" smtClean="0"/>
                  <a:t>这样构成的数据集，理论上是与原数据集同分布的，但是实际肯定会有区别</a:t>
                </a:r>
                <a:endParaRPr kumimoji="1" lang="en-US" altLang="zh-CN" dirty="0" smtClean="0"/>
              </a:p>
              <a:p>
                <a:r>
                  <a:rPr kumimoji="1" lang="zh-CN" altLang="en-US" dirty="0" smtClean="0"/>
                  <a:t>生成 </a:t>
                </a:r>
                <a:r>
                  <a:rPr kumimoji="1" lang="en-US" altLang="zh-CN" dirty="0" smtClean="0">
                    <a:latin typeface="Times New Roman" charset="0"/>
                    <a:ea typeface="Times New Roman" charset="0"/>
                    <a:cs typeface="Times New Roman" charset="0"/>
                  </a:rPr>
                  <a:t>M</a:t>
                </a:r>
                <a:r>
                  <a:rPr kumimoji="1" lang="zh-CN" altLang="en-US" dirty="0" smtClean="0"/>
                  <a:t> 个这样的 </a:t>
                </a:r>
                <a:r>
                  <a:rPr kumimoji="1" lang="en-US" altLang="zh-CN" dirty="0" smtClean="0">
                    <a:latin typeface="Times New Roman" charset="0"/>
                    <a:ea typeface="Times New Roman" charset="0"/>
                    <a:cs typeface="Times New Roman" charset="0"/>
                  </a:rPr>
                  <a:t>bootstrap</a:t>
                </a:r>
                <a:r>
                  <a:rPr kumimoji="1" lang="zh-CN" altLang="en-US" dirty="0" smtClean="0"/>
                  <a:t> 数据集，用这些数据集分别训练对应的模型，</a:t>
                </a:r>
                <a:r>
                  <a:rPr kumimoji="1" lang="zh-CN" altLang="en-US" b="1" dirty="0" smtClean="0">
                    <a:solidFill>
                      <a:srgbClr val="FF0000"/>
                    </a:solidFill>
                  </a:rPr>
                  <a:t>对于不同的任务进行不同的融合</a:t>
                </a:r>
                <a:r>
                  <a:rPr kumimoji="1" lang="zh-CN" altLang="en-US" dirty="0" smtClean="0"/>
                  <a:t>，即可得到比单一模型表现要好的融合模型</a:t>
                </a:r>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217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Rank</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normAutofit/>
          </a:bodyPr>
          <a:lstStyle/>
          <a:p>
            <a:r>
              <a:rPr kumimoji="1" lang="zh-CN" altLang="en-US" sz="3200" dirty="0" smtClean="0"/>
              <a:t>标签是</a:t>
            </a:r>
            <a:r>
              <a:rPr kumimoji="1" lang="en-US" altLang="zh-CN" sz="3200" dirty="0" smtClean="0"/>
              <a:t>1/0</a:t>
            </a:r>
            <a:r>
              <a:rPr kumimoji="1" lang="zh-CN" altLang="en-US" sz="3200" dirty="0" smtClean="0"/>
              <a:t>，提交上来是</a:t>
            </a:r>
            <a:r>
              <a:rPr kumimoji="1" lang="en-US" altLang="zh-CN" sz="3200" dirty="0" smtClean="0"/>
              <a:t>1.0/0.0</a:t>
            </a:r>
            <a:r>
              <a:rPr kumimoji="1" lang="zh-CN" altLang="en-US" sz="3200" dirty="0" smtClean="0"/>
              <a:t>，</a:t>
            </a:r>
            <a:r>
              <a:rPr kumimoji="1" lang="en-US" altLang="zh-CN" sz="3200" dirty="0" smtClean="0"/>
              <a:t>1.00000</a:t>
            </a:r>
            <a:r>
              <a:rPr kumimoji="1" lang="mr-IN" altLang="zh-CN" sz="3200" dirty="0" smtClean="0"/>
              <a:t>…</a:t>
            </a:r>
            <a:r>
              <a:rPr kumimoji="1" lang="en-US" altLang="zh-CN" sz="3200" dirty="0" smtClean="0"/>
              <a:t>/0.00000</a:t>
            </a:r>
            <a:r>
              <a:rPr kumimoji="1" lang="mr-IN" altLang="zh-CN" sz="3200" dirty="0" smtClean="0"/>
              <a:t>…</a:t>
            </a:r>
            <a:endParaRPr kumimoji="1" lang="en-US" altLang="zh-CN" sz="3200" dirty="0"/>
          </a:p>
          <a:p>
            <a:r>
              <a:rPr kumimoji="1" lang="zh-CN" altLang="en-US" sz="3200" dirty="0" smtClean="0"/>
              <a:t>测试集是 </a:t>
            </a:r>
            <a:r>
              <a:rPr kumimoji="1" lang="en-US" altLang="zh-CN" sz="3200" dirty="0" smtClean="0"/>
              <a:t>N</a:t>
            </a:r>
            <a:r>
              <a:rPr kumimoji="1" lang="zh-CN" altLang="en-US" sz="3200" dirty="0" smtClean="0"/>
              <a:t> 行，提交上来的行数不对</a:t>
            </a:r>
            <a:endParaRPr kumimoji="1" lang="en-US" altLang="zh-CN" sz="3200" dirty="0" smtClean="0"/>
          </a:p>
          <a:p>
            <a:r>
              <a:rPr kumimoji="1" lang="zh-CN" altLang="en-US" sz="3200" dirty="0" smtClean="0"/>
              <a:t>文件名不是下划线而是中划线</a:t>
            </a:r>
            <a:endParaRPr kumimoji="1" lang="en-US" altLang="zh-CN" sz="3200" dirty="0" smtClean="0"/>
          </a:p>
          <a:p>
            <a:r>
              <a:rPr kumimoji="1" lang="zh-CN" altLang="en-US" sz="3200" dirty="0" smtClean="0"/>
              <a:t>文件名学号位数不对，无法确认是谁的</a:t>
            </a:r>
            <a:r>
              <a:rPr kumimoji="1" lang="en-US" altLang="zh-CN" sz="3200" dirty="0" smtClean="0"/>
              <a:t>rank</a:t>
            </a:r>
          </a:p>
          <a:p>
            <a:r>
              <a:rPr kumimoji="1" lang="zh-CN" altLang="en-US" sz="3200" dirty="0" smtClean="0"/>
              <a:t>压缩包格式不对，无法解压</a:t>
            </a:r>
            <a:endParaRPr kumimoji="1" lang="en-US" altLang="zh-CN" sz="3200" dirty="0" smtClean="0"/>
          </a:p>
          <a:p>
            <a:r>
              <a:rPr kumimoji="1" lang="zh-CN" altLang="en-US" sz="3200" dirty="0" smtClean="0"/>
              <a:t>内容包含有非结果字符，比如多了一行“正确率”字样，多了一列文本序号等等</a:t>
            </a:r>
            <a:endParaRPr kumimoji="1" lang="en-US" altLang="zh-CN" sz="3200" dirty="0" smtClean="0"/>
          </a:p>
          <a:p>
            <a:endParaRPr kumimoji="1" lang="en-US" altLang="zh-CN" sz="3200" dirty="0" smtClean="0">
              <a:latin typeface="Times New Roman" charset="0"/>
              <a:ea typeface="Times New Roman" charset="0"/>
              <a:cs typeface="Times New Roman" charset="0"/>
            </a:endParaRPr>
          </a:p>
          <a:p>
            <a:endParaRPr kumimoji="1" lang="zh-CN" alt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76226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Bagging</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lstStyle/>
          <a:p>
            <a:r>
              <a:rPr kumimoji="1" lang="zh-CN" altLang="en-US" dirty="0" smtClean="0"/>
              <a:t>分类：</a:t>
            </a:r>
            <a:endParaRPr kumimoji="1" lang="en-US" altLang="zh-CN" dirty="0" smtClean="0"/>
          </a:p>
          <a:p>
            <a:r>
              <a:rPr kumimoji="1" lang="zh-CN" altLang="en-US" dirty="0" smtClean="0"/>
              <a:t>多数投票，权重投票，</a:t>
            </a:r>
            <a:r>
              <a:rPr kumimoji="1" lang="mr-IN" altLang="zh-CN" dirty="0" smtClean="0"/>
              <a:t>…</a:t>
            </a:r>
            <a:endParaRPr kumimoji="1" lang="en-US" altLang="zh-CN" dirty="0" smtClean="0"/>
          </a:p>
          <a:p>
            <a:endParaRPr kumimoji="1" lang="en-US" altLang="zh-CN" dirty="0"/>
          </a:p>
          <a:p>
            <a:r>
              <a:rPr kumimoji="1" lang="zh-CN" altLang="en-US" dirty="0" smtClean="0"/>
              <a:t>回归：</a:t>
            </a:r>
            <a:endParaRPr kumimoji="1" lang="en-US" altLang="zh-CN" dirty="0" smtClean="0"/>
          </a:p>
          <a:p>
            <a:r>
              <a:rPr kumimoji="1" lang="zh-CN" altLang="en-US" dirty="0" smtClean="0"/>
              <a:t>取均值，权重均值，</a:t>
            </a:r>
            <a:r>
              <a:rPr kumimoji="1" lang="mr-IN" altLang="zh-CN" dirty="0" smtClean="0"/>
              <a:t>…</a:t>
            </a:r>
            <a:endParaRPr kumimoji="1" lang="en-US" altLang="zh-CN" dirty="0" smtClean="0"/>
          </a:p>
        </p:txBody>
      </p:sp>
    </p:spTree>
    <p:extLst>
      <p:ext uri="{BB962C8B-B14F-4D97-AF65-F5344CB8AC3E}">
        <p14:creationId xmlns:p14="http://schemas.microsoft.com/office/powerpoint/2010/main" val="76529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latin typeface="Times New Roman" charset="0"/>
                <a:ea typeface="Times New Roman" charset="0"/>
                <a:cs typeface="Times New Roman" charset="0"/>
              </a:rPr>
              <a:t>Adaboost</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lstStyle/>
          <a:p>
            <a:r>
              <a:rPr kumimoji="1" lang="en-US" altLang="zh-CN" dirty="0" smtClean="0">
                <a:latin typeface="Times New Roman" charset="0"/>
                <a:ea typeface="Times New Roman" charset="0"/>
                <a:cs typeface="Times New Roman" charset="0"/>
              </a:rPr>
              <a:t>Adaptive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Boosting</a:t>
            </a:r>
            <a:r>
              <a:rPr kumimoji="1" lang="zh-CN" altLang="en-US" dirty="0" smtClean="0">
                <a:latin typeface="Times New Roman" charset="0"/>
                <a:ea typeface="Times New Roman" charset="0"/>
                <a:cs typeface="Times New Roman" charset="0"/>
              </a:rPr>
              <a:t>，</a:t>
            </a:r>
            <a:r>
              <a:rPr kumimoji="1" lang="zh-CN" altLang="en-US" dirty="0" smtClean="0"/>
              <a:t>初始是为了解决分类问题</a:t>
            </a:r>
            <a:endParaRPr kumimoji="1" lang="en-US" altLang="zh-CN" dirty="0" smtClean="0"/>
          </a:p>
          <a:p>
            <a:r>
              <a:rPr kumimoji="1" lang="en-US" altLang="zh-CN" dirty="0" smtClean="0">
                <a:latin typeface="Times New Roman" charset="0"/>
                <a:ea typeface="Times New Roman" charset="0"/>
                <a:cs typeface="Times New Roman" charset="0"/>
              </a:rPr>
              <a:t>“Boosting</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can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give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good</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result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even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if</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the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base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classifiers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have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a:t>
            </a:r>
            <a:r>
              <a:rPr kumimoji="1" lang="zh-CN" altLang="en-US" dirty="0" smtClean="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performance that is only slightly better than </a:t>
            </a:r>
            <a:r>
              <a:rPr kumimoji="1" lang="en-US" altLang="zh-CN" dirty="0" smtClean="0">
                <a:latin typeface="Times New Roman" charset="0"/>
                <a:ea typeface="Times New Roman" charset="0"/>
                <a:cs typeface="Times New Roman" charset="0"/>
              </a:rPr>
              <a:t>random”</a:t>
            </a:r>
          </a:p>
          <a:p>
            <a:r>
              <a:rPr kumimoji="1" lang="zh-CN" altLang="en-US" dirty="0" smtClean="0"/>
              <a:t>引自</a:t>
            </a:r>
            <a:r>
              <a:rPr kumimoji="1" lang="zh-CN" altLang="en-US" dirty="0" smtClean="0">
                <a:latin typeface="Times New Roman" charset="0"/>
                <a:ea typeface="Times New Roman" charset="0"/>
                <a:cs typeface="Times New Roman" charset="0"/>
              </a:rPr>
              <a:t>“</a:t>
            </a:r>
            <a:r>
              <a:rPr kumimoji="1" lang="en-US" altLang="zh-CN" dirty="0" smtClean="0">
                <a:latin typeface="Times New Roman" charset="0"/>
                <a:ea typeface="Times New Roman" charset="0"/>
                <a:cs typeface="Times New Roman" charset="0"/>
              </a:rPr>
              <a:t>Pattern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Recognition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and</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Machine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Learning</a:t>
            </a:r>
            <a:r>
              <a:rPr kumimoji="1" lang="zh-CN" altLang="en-US" dirty="0" smtClean="0">
                <a:latin typeface="Times New Roman" charset="0"/>
                <a:ea typeface="Times New Roman" charset="0"/>
                <a:cs typeface="Times New Roman" charset="0"/>
              </a:rPr>
              <a:t>”</a:t>
            </a:r>
            <a:endParaRPr kumimoji="1" lang="en-US" altLang="zh-CN" dirty="0" smtClean="0">
              <a:latin typeface="Times New Roman" charset="0"/>
              <a:ea typeface="Times New Roman" charset="0"/>
              <a:cs typeface="Times New Roman" charset="0"/>
            </a:endParaRPr>
          </a:p>
          <a:p>
            <a:pPr>
              <a:lnSpc>
                <a:spcPct val="150000"/>
              </a:lnSpc>
            </a:pPr>
            <a:r>
              <a:rPr kumimoji="1" lang="en-US" altLang="zh-CN" dirty="0" smtClean="0">
                <a:latin typeface="Times New Roman" charset="0"/>
                <a:ea typeface="Times New Roman" charset="0"/>
                <a:cs typeface="Times New Roman" charset="0"/>
              </a:rPr>
              <a:t>Bagging</a:t>
            </a:r>
            <a:r>
              <a:rPr kumimoji="1" lang="zh-CN" altLang="en-US" dirty="0" smtClean="0">
                <a:latin typeface="Times New Roman" charset="0"/>
                <a:ea typeface="Times New Roman" charset="0"/>
                <a:cs typeface="Times New Roman" charset="0"/>
              </a:rPr>
              <a:t> </a:t>
            </a:r>
            <a:r>
              <a:rPr kumimoji="1" lang="zh-CN" altLang="en-US" dirty="0" smtClean="0"/>
              <a:t>得到的是用多个与原数据集同分布的重新采样的数据集训练出来的模型，</a:t>
            </a:r>
            <a:r>
              <a:rPr kumimoji="1" lang="zh-CN" altLang="en-US" b="1" dirty="0" smtClean="0">
                <a:solidFill>
                  <a:srgbClr val="FF0000"/>
                </a:solidFill>
              </a:rPr>
              <a:t>这多个模型之间本身是没有联系的</a:t>
            </a:r>
            <a:r>
              <a:rPr kumimoji="1" lang="zh-CN" altLang="en-US" dirty="0" smtClean="0"/>
              <a:t>，把这多个模型的结果用一定的方式综合起来作为最终的预测结果</a:t>
            </a:r>
            <a:endParaRPr kumimoji="1" lang="en-US" altLang="zh-CN" dirty="0" smtClean="0"/>
          </a:p>
          <a:p>
            <a:pPr>
              <a:lnSpc>
                <a:spcPct val="150000"/>
              </a:lnSpc>
            </a:pPr>
            <a:endParaRPr kumimoji="1" lang="zh-CN" altLang="en-US" dirty="0"/>
          </a:p>
        </p:txBody>
      </p:sp>
    </p:spTree>
    <p:extLst>
      <p:ext uri="{BB962C8B-B14F-4D97-AF65-F5344CB8AC3E}">
        <p14:creationId xmlns:p14="http://schemas.microsoft.com/office/powerpoint/2010/main" val="156374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0805"/>
            <a:ext cx="10515600" cy="1325563"/>
          </a:xfrm>
        </p:spPr>
        <p:txBody>
          <a:bodyPr/>
          <a:lstStyle/>
          <a:p>
            <a:r>
              <a:rPr kumimoji="1" lang="en-US" altLang="zh-CN" dirty="0" err="1" smtClean="0">
                <a:latin typeface="Times New Roman" charset="0"/>
                <a:ea typeface="Times New Roman" charset="0"/>
                <a:cs typeface="Times New Roman" charset="0"/>
              </a:rPr>
              <a:t>Adaboost</a:t>
            </a:r>
            <a:endParaRPr kumimoji="1" lang="zh-CN" altLang="en-US"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68655" y="1245870"/>
                <a:ext cx="10854690" cy="5292090"/>
              </a:xfrm>
            </p:spPr>
            <p:txBody>
              <a:bodyPr>
                <a:normAutofit fontScale="92500"/>
              </a:bodyPr>
              <a:lstStyle/>
              <a:p>
                <a:r>
                  <a:rPr kumimoji="1" lang="en-US" altLang="zh-CN" dirty="0" smtClean="0">
                    <a:latin typeface="Times New Roman" charset="0"/>
                    <a:ea typeface="Times New Roman" charset="0"/>
                    <a:cs typeface="Times New Roman" charset="0"/>
                  </a:rPr>
                  <a:t>AdaBoost</a:t>
                </a:r>
                <a:r>
                  <a:rPr kumimoji="1" lang="zh-CN" altLang="en-US" dirty="0">
                    <a:latin typeface="Times New Roman" charset="0"/>
                    <a:ea typeface="Times New Roman" charset="0"/>
                    <a:cs typeface="Times New Roman" charset="0"/>
                  </a:rPr>
                  <a:t> </a:t>
                </a:r>
                <a:r>
                  <a:rPr kumimoji="1" lang="zh-CN" altLang="en-US" dirty="0" smtClean="0"/>
                  <a:t>对这多个分类器训练是</a:t>
                </a:r>
                <a:r>
                  <a:rPr kumimoji="1" lang="zh-CN" altLang="en-US" b="1" dirty="0" smtClean="0">
                    <a:solidFill>
                      <a:srgbClr val="FF0000"/>
                    </a:solidFill>
                  </a:rPr>
                  <a:t>顺序进行</a:t>
                </a:r>
                <a:r>
                  <a:rPr kumimoji="1" lang="zh-CN" altLang="en-US" dirty="0" smtClean="0"/>
                  <a:t>的，某个分类器在训练的时候会利用到上一个分类器的预测结果</a:t>
                </a:r>
                <a:endParaRPr kumimoji="1" lang="en-US" altLang="zh-CN" dirty="0" smtClean="0"/>
              </a:p>
              <a:p>
                <a:r>
                  <a:rPr kumimoji="1" lang="zh-CN" altLang="en-US" dirty="0" smtClean="0"/>
                  <a:t>直接对原数据集进行训练，训练</a:t>
                </a:r>
                <a:r>
                  <a:rPr kumimoji="1" lang="zh-CN" altLang="en-US" dirty="0"/>
                  <a:t> </a:t>
                </a:r>
                <a:r>
                  <a:rPr kumimoji="1" lang="en-US" altLang="zh-CN" dirty="0" smtClean="0">
                    <a:latin typeface="Times New Roman" charset="0"/>
                    <a:ea typeface="Times New Roman" charset="0"/>
                    <a:cs typeface="Times New Roman" charset="0"/>
                  </a:rPr>
                  <a:t>M</a:t>
                </a:r>
                <a:r>
                  <a:rPr kumimoji="1" lang="zh-CN" altLang="en-US" dirty="0" smtClean="0"/>
                  <a:t> 次就能得到 </a:t>
                </a:r>
                <a:r>
                  <a:rPr kumimoji="1" lang="en-US" altLang="zh-CN" dirty="0" smtClean="0">
                    <a:latin typeface="Times New Roman" charset="0"/>
                    <a:ea typeface="Times New Roman" charset="0"/>
                    <a:cs typeface="Times New Roman" charset="0"/>
                  </a:rPr>
                  <a:t>M</a:t>
                </a:r>
                <a:r>
                  <a:rPr kumimoji="1" lang="zh-CN" altLang="en-US" dirty="0" smtClean="0"/>
                  <a:t> 个不同的模型。</a:t>
                </a:r>
                <a:endParaRPr kumimoji="1" lang="en-US" altLang="zh-CN" dirty="0" smtClean="0"/>
              </a:p>
              <a:p>
                <a:r>
                  <a:rPr kumimoji="1" lang="zh-CN" altLang="en-US" b="1" dirty="0" smtClean="0"/>
                  <a:t>步骤：</a:t>
                </a:r>
                <a:endParaRPr kumimoji="1" lang="en-US" altLang="zh-CN" b="1" dirty="0" smtClean="0"/>
              </a:p>
              <a:p>
                <a:pPr lvl="1"/>
                <a:r>
                  <a:rPr kumimoji="1" lang="zh-CN" altLang="en-US" dirty="0" smtClean="0"/>
                  <a:t>对 </a:t>
                </a:r>
                <a:r>
                  <a:rPr kumimoji="1" lang="en-US" altLang="zh-CN" dirty="0" smtClean="0">
                    <a:latin typeface="Times New Roman" charset="0"/>
                    <a:ea typeface="Times New Roman" charset="0"/>
                    <a:cs typeface="Times New Roman" charset="0"/>
                  </a:rPr>
                  <a:t>N</a:t>
                </a:r>
                <a:r>
                  <a:rPr kumimoji="1" lang="zh-CN" altLang="en-US" dirty="0"/>
                  <a:t> </a:t>
                </a:r>
                <a:r>
                  <a:rPr kumimoji="1" lang="zh-CN" altLang="en-US" dirty="0" smtClean="0"/>
                  <a:t>个数据点的权重初始化为 </a:t>
                </a:r>
                <a:r>
                  <a:rPr kumimoji="1" lang="en-US" altLang="zh-CN" dirty="0" smtClean="0">
                    <a:latin typeface="Times New Roman" charset="0"/>
                    <a:ea typeface="Times New Roman" charset="0"/>
                    <a:cs typeface="Times New Roman" charset="0"/>
                  </a:rPr>
                  <a:t>1/N</a:t>
                </a:r>
              </a:p>
              <a:p>
                <a:pPr lvl="1">
                  <a:lnSpc>
                    <a:spcPct val="150000"/>
                  </a:lnSpc>
                </a:pPr>
                <a:r>
                  <a:rPr kumimoji="1" lang="zh-CN" altLang="en-US" b="1" dirty="0">
                    <a:solidFill>
                      <a:srgbClr val="FF0000"/>
                    </a:solidFill>
                  </a:rPr>
                  <a:t>每个数据点的权重</a:t>
                </a:r>
                <a:r>
                  <a:rPr kumimoji="1" lang="zh-CN" altLang="en-US" dirty="0"/>
                  <a:t>可以理解成表示这个数据点出现了几次</a:t>
                </a:r>
                <a:endParaRPr kumimoji="1" lang="en-US" altLang="zh-CN" dirty="0"/>
              </a:p>
              <a:p>
                <a:pPr lvl="1"/>
                <a:r>
                  <a:rPr kumimoji="1" lang="zh-CN" altLang="en-US" dirty="0" smtClean="0"/>
                  <a:t>利用</a:t>
                </a:r>
                <a:r>
                  <a:rPr kumimoji="1" lang="zh-CN" altLang="en-US" dirty="0" smtClean="0"/>
                  <a:t>一定的假说模型（比如 </a:t>
                </a:r>
                <a:r>
                  <a:rPr kumimoji="1" lang="en-US" altLang="zh-CN" dirty="0" smtClean="0">
                    <a:latin typeface="Times New Roman" charset="0"/>
                    <a:ea typeface="Times New Roman" charset="0"/>
                    <a:cs typeface="Times New Roman" charset="0"/>
                  </a:rPr>
                  <a:t>PLA</a:t>
                </a:r>
                <a:r>
                  <a:rPr kumimoji="1" lang="zh-CN" altLang="en-US" dirty="0" smtClean="0"/>
                  <a:t>，</a:t>
                </a:r>
                <a:r>
                  <a:rPr kumimoji="1" lang="en-US" altLang="zh-CN" dirty="0" smtClean="0">
                    <a:latin typeface="Times New Roman" charset="0"/>
                    <a:ea typeface="Times New Roman" charset="0"/>
                    <a:cs typeface="Times New Roman" charset="0"/>
                  </a:rPr>
                  <a:t>LR</a:t>
                </a:r>
                <a:r>
                  <a:rPr kumimoji="1" lang="zh-CN" altLang="en-US" dirty="0" smtClean="0"/>
                  <a:t> 等等分类模型），得出预测值 </a:t>
                </a:r>
                <a:r>
                  <a:rPr kumimoji="1" lang="en-US" altLang="zh-CN" dirty="0" smtClean="0">
                    <a:latin typeface="Times New Roman" charset="0"/>
                    <a:ea typeface="Times New Roman" charset="0"/>
                    <a:cs typeface="Times New Roman" charset="0"/>
                  </a:rPr>
                  <a:t>y</a:t>
                </a:r>
              </a:p>
              <a:p>
                <a:pPr lvl="1"/>
                <a:r>
                  <a:rPr kumimoji="1" lang="zh-CN" altLang="en-US" dirty="0"/>
                  <a:t>对二元分类可以使用的损失函数（也可以用别的） </a:t>
                </a:r>
                <a:r>
                  <a:rPr kumimoji="1" lang="zh-CN" altLang="en-US" dirty="0" smtClean="0"/>
                  <a:t>：</a:t>
                </a:r>
                <a:endParaRPr kumimoji="1" lang="en-US" altLang="zh-CN" dirty="0"/>
              </a:p>
              <a:p>
                <a:pPr lvl="1">
                  <a:lnSpc>
                    <a:spcPct val="160000"/>
                  </a:lnSpc>
                </a:pPr>
                <a14:m>
                  <m:oMath xmlns:m="http://schemas.openxmlformats.org/officeDocument/2006/math">
                    <m:r>
                      <a:rPr kumimoji="1" lang="en-US" altLang="zh-CN" b="0" i="1" smtClean="0">
                        <a:latin typeface="Cambria Math" charset="0"/>
                      </a:rPr>
                      <m:t>𝐿𝑜𝑠</m:t>
                    </m:r>
                    <m:sSub>
                      <m:sSubPr>
                        <m:ctrlPr>
                          <a:rPr kumimoji="1" lang="en-US" altLang="zh-CN" b="0" i="1" smtClean="0">
                            <a:latin typeface="Cambria Math" charset="0"/>
                          </a:rPr>
                        </m:ctrlPr>
                      </m:sSubPr>
                      <m:e>
                        <m:r>
                          <a:rPr kumimoji="1" lang="en-US" altLang="zh-CN" b="0" i="1" smtClean="0">
                            <a:latin typeface="Cambria Math" charset="0"/>
                          </a:rPr>
                          <m:t>𝑠</m:t>
                        </m:r>
                      </m:e>
                      <m:sub>
                        <m:r>
                          <a:rPr kumimoji="1" lang="en-US" altLang="zh-CN" b="0" i="1" smtClean="0">
                            <a:latin typeface="Cambria Math" charset="0"/>
                          </a:rPr>
                          <m:t>𝑚</m:t>
                        </m:r>
                      </m:sub>
                    </m:sSub>
                    <m:r>
                      <a:rPr kumimoji="1" lang="en-US" altLang="zh-CN" b="0" i="1" smtClean="0">
                        <a:latin typeface="Cambria Math" charset="0"/>
                      </a:rPr>
                      <m:t>=</m:t>
                    </m:r>
                    <m:nary>
                      <m:naryPr>
                        <m:chr m:val="∑"/>
                        <m:ctrlPr>
                          <a:rPr kumimoji="1" lang="is-IS" altLang="zh-CN" b="0" i="1" smtClean="0">
                            <a:latin typeface="Cambria Math" charset="0"/>
                          </a:rPr>
                        </m:ctrlPr>
                      </m:naryPr>
                      <m:sub>
                        <m:r>
                          <m:rPr>
                            <m:brk m:alnAt="23"/>
                          </m:rPr>
                          <a:rPr kumimoji="1" lang="en-US" altLang="zh-CN" b="0" i="1" smtClean="0">
                            <a:latin typeface="Cambria Math" charset="0"/>
                          </a:rPr>
                          <m:t>𝑛</m:t>
                        </m:r>
                        <m:r>
                          <a:rPr kumimoji="1" lang="en-US" altLang="zh-CN" b="0" i="1" smtClean="0">
                            <a:latin typeface="Cambria Math" charset="0"/>
                          </a:rPr>
                          <m:t>=1</m:t>
                        </m:r>
                      </m:sub>
                      <m:sup>
                        <m:r>
                          <a:rPr kumimoji="1" lang="en-US" altLang="zh-CN" b="0" i="1" smtClean="0">
                            <a:latin typeface="Cambria Math" charset="0"/>
                          </a:rPr>
                          <m:t>𝑁</m:t>
                        </m:r>
                      </m:sup>
                      <m:e>
                        <m:sSubSup>
                          <m:sSubSupPr>
                            <m:ctrlPr>
                              <a:rPr kumimoji="1" lang="en-US" altLang="zh-CN" b="0" i="1" smtClean="0">
                                <a:latin typeface="Cambria Math" charset="0"/>
                              </a:rPr>
                            </m:ctrlPr>
                          </m:sSubSupPr>
                          <m:e>
                            <m:r>
                              <a:rPr kumimoji="1" lang="en-US" altLang="zh-CN" b="0" i="1" smtClean="0">
                                <a:latin typeface="Cambria Math" charset="0"/>
                              </a:rPr>
                              <m:t>𝑤</m:t>
                            </m:r>
                          </m:e>
                          <m:sub>
                            <m:r>
                              <a:rPr kumimoji="1" lang="en-US" altLang="zh-CN" b="0" i="1" smtClean="0">
                                <a:latin typeface="Cambria Math" charset="0"/>
                              </a:rPr>
                              <m:t>𝑛</m:t>
                            </m:r>
                          </m:sub>
                          <m:sup>
                            <m:r>
                              <a:rPr kumimoji="1" lang="en-US" altLang="zh-CN" b="0" i="1" smtClean="0">
                                <a:latin typeface="Cambria Math" charset="0"/>
                              </a:rPr>
                              <m:t>𝑚</m:t>
                            </m:r>
                          </m:sup>
                        </m:sSubSup>
                      </m:e>
                    </m:nary>
                    <m:r>
                      <a:rPr kumimoji="1" lang="en-US" altLang="zh-CN" b="0" i="1" smtClean="0">
                        <a:latin typeface="Cambria Math" charset="0"/>
                      </a:rPr>
                      <m:t>𝐼</m:t>
                    </m:r>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𝑦</m:t>
                        </m:r>
                      </m:e>
                      <m:sub>
                        <m:r>
                          <a:rPr kumimoji="1" lang="en-US" altLang="zh-CN" b="0" i="1" smtClean="0">
                            <a:latin typeface="Cambria Math" charset="0"/>
                          </a:rPr>
                          <m:t>𝑚</m:t>
                        </m:r>
                      </m:sub>
                    </m:sSub>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e>
                    </m:d>
                    <m:r>
                      <a:rPr kumimoji="1" lang="en-US" altLang="zh-CN" i="1">
                        <a:latin typeface="Cambria Math" charset="0"/>
                        <a:ea typeface="Cambria Math" charset="0"/>
                        <a:cs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𝑡</m:t>
                        </m:r>
                      </m:e>
                      <m:sub>
                        <m:r>
                          <a:rPr kumimoji="1" lang="en-US" altLang="zh-CN" b="0" i="1" smtClean="0">
                            <a:latin typeface="Cambria Math" charset="0"/>
                          </a:rPr>
                          <m:t>𝑛</m:t>
                        </m:r>
                      </m:sub>
                    </m:sSub>
                    <m:r>
                      <a:rPr kumimoji="1" lang="en-US" altLang="zh-CN" b="0" i="1" smtClean="0">
                        <a:latin typeface="Cambria Math" charset="0"/>
                      </a:rPr>
                      <m:t>)</m:t>
                    </m:r>
                  </m:oMath>
                </a14:m>
                <a:endParaRPr kumimoji="1" lang="en-US" altLang="zh-CN" dirty="0" smtClean="0"/>
              </a:p>
              <a:p>
                <a:pPr lvl="1">
                  <a:lnSpc>
                    <a:spcPct val="160000"/>
                  </a:lnSpc>
                </a:pPr>
                <a:r>
                  <a:rPr kumimoji="1" lang="en-US" altLang="zh-CN" i="1" dirty="0" smtClean="0">
                    <a:latin typeface="Times New Roman" charset="0"/>
                    <a:ea typeface="Times New Roman" charset="0"/>
                    <a:cs typeface="Times New Roman" charset="0"/>
                  </a:rPr>
                  <a:t>I</a:t>
                </a:r>
                <a:r>
                  <a:rPr kumimoji="1" lang="en-US" altLang="zh-CN" dirty="0" smtClean="0">
                    <a:latin typeface="Times New Roman" charset="0"/>
                    <a:ea typeface="Times New Roman" charset="0"/>
                    <a:cs typeface="Times New Roman" charset="0"/>
                  </a:rPr>
                  <a:t>(</a:t>
                </a:r>
                <a:r>
                  <a:rPr kumimoji="1" lang="en-US" altLang="zh-CN" i="1" dirty="0" smtClean="0">
                    <a:latin typeface="Times New Roman" charset="0"/>
                    <a:ea typeface="Times New Roman" charset="0"/>
                    <a:cs typeface="Times New Roman" charset="0"/>
                  </a:rPr>
                  <a:t>argument</a:t>
                </a:r>
                <a:r>
                  <a:rPr kumimoji="1" lang="en-US" altLang="zh-CN" dirty="0" smtClean="0">
                    <a:latin typeface="Times New Roman" charset="0"/>
                    <a:ea typeface="Times New Roman" charset="0"/>
                    <a:cs typeface="Times New Roman" charset="0"/>
                  </a:rPr>
                  <a:t>)</a:t>
                </a:r>
                <a:r>
                  <a:rPr kumimoji="1" lang="zh-CN" altLang="en-US" dirty="0" smtClean="0"/>
                  <a:t>函数当 </a:t>
                </a:r>
                <a:r>
                  <a:rPr kumimoji="1" lang="en-US" altLang="zh-CN" dirty="0" smtClean="0">
                    <a:latin typeface="Times New Roman" charset="0"/>
                    <a:ea typeface="Times New Roman" charset="0"/>
                    <a:cs typeface="Times New Roman" charset="0"/>
                  </a:rPr>
                  <a:t>argument</a:t>
                </a:r>
                <a:r>
                  <a:rPr kumimoji="1" lang="zh-CN" altLang="en-US" dirty="0" smtClean="0"/>
                  <a:t> 为</a:t>
                </a:r>
                <a:r>
                  <a:rPr kumimoji="1" lang="zh-CN" altLang="en-US" dirty="0"/>
                  <a:t> </a:t>
                </a:r>
                <a:r>
                  <a:rPr kumimoji="1" lang="en-US" altLang="zh-CN" dirty="0" smtClean="0">
                    <a:latin typeface="Times New Roman" charset="0"/>
                    <a:ea typeface="Times New Roman" charset="0"/>
                    <a:cs typeface="Times New Roman" charset="0"/>
                  </a:rPr>
                  <a:t>true</a:t>
                </a:r>
                <a:r>
                  <a:rPr kumimoji="1" lang="zh-CN" altLang="en-US" dirty="0"/>
                  <a:t> </a:t>
                </a:r>
                <a:r>
                  <a:rPr kumimoji="1" lang="zh-CN" altLang="en-US" dirty="0" smtClean="0"/>
                  <a:t>的时候为 </a:t>
                </a:r>
                <a:r>
                  <a:rPr kumimoji="1" lang="en-US" altLang="zh-CN" dirty="0" smtClean="0">
                    <a:latin typeface="Times New Roman" charset="0"/>
                    <a:ea typeface="Times New Roman" charset="0"/>
                    <a:cs typeface="Times New Roman" charset="0"/>
                  </a:rPr>
                  <a:t>1</a:t>
                </a:r>
                <a:r>
                  <a:rPr kumimoji="1" lang="zh-CN" altLang="en-US" dirty="0" smtClean="0"/>
                  <a:t>，</a:t>
                </a:r>
                <a:r>
                  <a:rPr kumimoji="1" lang="en-US" altLang="zh-CN" dirty="0">
                    <a:latin typeface="Times New Roman" charset="0"/>
                    <a:ea typeface="Times New Roman" charset="0"/>
                    <a:cs typeface="Times New Roman" charset="0"/>
                  </a:rPr>
                  <a:t>argument</a:t>
                </a:r>
                <a:r>
                  <a:rPr kumimoji="1" lang="zh-CN" altLang="en-US" dirty="0" smtClean="0"/>
                  <a:t> 为 </a:t>
                </a:r>
                <a:r>
                  <a:rPr kumimoji="1" lang="en-US" altLang="zh-CN" dirty="0">
                    <a:latin typeface="Times New Roman" charset="0"/>
                    <a:ea typeface="Times New Roman" charset="0"/>
                    <a:cs typeface="Times New Roman" charset="0"/>
                  </a:rPr>
                  <a:t>false</a:t>
                </a:r>
                <a:r>
                  <a:rPr kumimoji="1" lang="zh-CN" altLang="en-US" dirty="0" smtClean="0"/>
                  <a:t> 的时候为 </a:t>
                </a:r>
                <a:r>
                  <a:rPr kumimoji="1" lang="en-US" altLang="zh-CN" dirty="0" smtClean="0">
                    <a:latin typeface="Times New Roman" charset="0"/>
                    <a:ea typeface="Times New Roman" charset="0"/>
                    <a:cs typeface="Times New Roman" charset="0"/>
                  </a:rPr>
                  <a:t>0</a:t>
                </a:r>
                <a:r>
                  <a:rPr kumimoji="1" lang="zh-CN" altLang="en-US" dirty="0"/>
                  <a:t>；</a:t>
                </a:r>
                <a:endParaRPr kumimoji="1" lang="en-US" altLang="zh-CN" dirty="0" smtClean="0"/>
              </a:p>
              <a:p>
                <a:pPr lvl="1">
                  <a:lnSpc>
                    <a:spcPct val="160000"/>
                  </a:lnSpc>
                </a:pPr>
                <a14:m>
                  <m:oMath xmlns:m="http://schemas.openxmlformats.org/officeDocument/2006/math">
                    <m:sSub>
                      <m:sSubPr>
                        <m:ctrlPr>
                          <a:rPr kumimoji="1" lang="en-US" altLang="zh-CN" i="1">
                            <a:latin typeface="Cambria Math" charset="0"/>
                          </a:rPr>
                        </m:ctrlPr>
                      </m:sSubPr>
                      <m:e>
                        <m:r>
                          <a:rPr kumimoji="1" lang="en-US" altLang="zh-CN" i="1">
                            <a:latin typeface="Cambria Math" charset="0"/>
                          </a:rPr>
                          <m:t>𝑡</m:t>
                        </m:r>
                      </m:e>
                      <m:sub>
                        <m:r>
                          <a:rPr kumimoji="1" lang="en-US" altLang="zh-CN" i="1">
                            <a:latin typeface="Cambria Math" charset="0"/>
                          </a:rPr>
                          <m:t>𝑛</m:t>
                        </m:r>
                      </m:sub>
                    </m:sSub>
                  </m:oMath>
                </a14:m>
                <a:r>
                  <a:rPr kumimoji="1" lang="zh-CN" altLang="en-US" dirty="0" smtClean="0"/>
                  <a:t> 是正确标签值</a:t>
                </a:r>
                <a:endParaRPr kumimoji="1"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68655" y="1245870"/>
                <a:ext cx="10854690" cy="5292090"/>
              </a:xfrm>
              <a:blipFill rotWithShape="0">
                <a:blip r:embed="rId2"/>
                <a:stretch>
                  <a:fillRect l="-899" t="-2071" r="-21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2177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2245"/>
            <a:ext cx="10515600" cy="1325563"/>
          </a:xfrm>
        </p:spPr>
        <p:txBody>
          <a:bodyPr/>
          <a:lstStyle/>
          <a:p>
            <a:r>
              <a:rPr kumimoji="1" lang="en-US" altLang="zh-CN" dirty="0" err="1" smtClean="0">
                <a:latin typeface="Times New Roman" charset="0"/>
                <a:ea typeface="Times New Roman" charset="0"/>
                <a:cs typeface="Times New Roman" charset="0"/>
              </a:rPr>
              <a:t>Adaboost</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8645" y="1314450"/>
                <a:ext cx="11014710" cy="5029200"/>
              </a:xfrm>
            </p:spPr>
            <p:txBody>
              <a:bodyPr>
                <a:normAutofit fontScale="92500"/>
              </a:bodyPr>
              <a:lstStyle/>
              <a:p>
                <a:pPr>
                  <a:lnSpc>
                    <a:spcPct val="150000"/>
                  </a:lnSpc>
                </a:pPr>
                <a:r>
                  <a:rPr kumimoji="1" lang="zh-CN" altLang="en-US" b="1" dirty="0" smtClean="0"/>
                  <a:t>步骤：</a:t>
                </a:r>
                <a:endParaRPr kumimoji="1" lang="en-US" altLang="zh-CN" b="1" dirty="0" smtClean="0"/>
              </a:p>
              <a:p>
                <a:pPr lvl="1">
                  <a:lnSpc>
                    <a:spcPct val="150000"/>
                  </a:lnSpc>
                </a:pPr>
                <a:r>
                  <a:rPr kumimoji="1" lang="zh-CN" altLang="en-US" dirty="0" smtClean="0"/>
                  <a:t>对 </a:t>
                </a:r>
                <a:r>
                  <a:rPr kumimoji="1" lang="en-US" altLang="zh-CN" dirty="0" smtClean="0">
                    <a:latin typeface="Times New Roman" charset="0"/>
                    <a:ea typeface="Times New Roman" charset="0"/>
                    <a:cs typeface="Times New Roman" charset="0"/>
                  </a:rPr>
                  <a:t>N</a:t>
                </a:r>
                <a:r>
                  <a:rPr kumimoji="1" lang="zh-CN" altLang="en-US" dirty="0"/>
                  <a:t> </a:t>
                </a:r>
                <a:r>
                  <a:rPr kumimoji="1" lang="zh-CN" altLang="en-US" dirty="0" smtClean="0"/>
                  <a:t>个数据点的权重初始化为 </a:t>
                </a:r>
                <a:r>
                  <a:rPr kumimoji="1" lang="en-US" altLang="zh-CN" dirty="0" smtClean="0">
                    <a:latin typeface="Times New Roman" charset="0"/>
                    <a:ea typeface="Times New Roman" charset="0"/>
                    <a:cs typeface="Times New Roman" charset="0"/>
                  </a:rPr>
                  <a:t>1/N</a:t>
                </a:r>
              </a:p>
              <a:p>
                <a:pPr lvl="1">
                  <a:lnSpc>
                    <a:spcPct val="150000"/>
                  </a:lnSpc>
                </a:pPr>
                <a:r>
                  <a:rPr kumimoji="1" lang="zh-CN" altLang="en-US" b="1" dirty="0" smtClean="0">
                    <a:solidFill>
                      <a:srgbClr val="FF0000"/>
                    </a:solidFill>
                  </a:rPr>
                  <a:t>每个数据点的权重</a:t>
                </a:r>
                <a:r>
                  <a:rPr kumimoji="1" lang="zh-CN" altLang="en-US" dirty="0" smtClean="0"/>
                  <a:t>可以理解成表示这个数据点出现了几次</a:t>
                </a:r>
                <a:endParaRPr kumimoji="1" lang="en-US" altLang="zh-CN" dirty="0" smtClean="0"/>
              </a:p>
              <a:p>
                <a:pPr lvl="1">
                  <a:lnSpc>
                    <a:spcPct val="150000"/>
                  </a:lnSpc>
                </a:pPr>
                <a:r>
                  <a:rPr kumimoji="1" lang="zh-CN" altLang="en-US" dirty="0" smtClean="0"/>
                  <a:t>利用一定的假说模型（比如 </a:t>
                </a:r>
                <a:r>
                  <a:rPr kumimoji="1" lang="en-US" altLang="zh-CN" dirty="0" smtClean="0">
                    <a:latin typeface="Times New Roman" charset="0"/>
                    <a:ea typeface="Times New Roman" charset="0"/>
                    <a:cs typeface="Times New Roman" charset="0"/>
                  </a:rPr>
                  <a:t>PLA</a:t>
                </a:r>
                <a:r>
                  <a:rPr kumimoji="1" lang="zh-CN" altLang="en-US" dirty="0" smtClean="0"/>
                  <a:t>，</a:t>
                </a:r>
                <a:r>
                  <a:rPr kumimoji="1" lang="en-US" altLang="zh-CN" dirty="0" smtClean="0">
                    <a:latin typeface="Times New Roman" charset="0"/>
                    <a:ea typeface="Times New Roman" charset="0"/>
                    <a:cs typeface="Times New Roman" charset="0"/>
                  </a:rPr>
                  <a:t>LR</a:t>
                </a:r>
                <a:r>
                  <a:rPr kumimoji="1" lang="zh-CN" altLang="en-US" dirty="0" smtClean="0"/>
                  <a:t> 等等分类模型），得出预测值 </a:t>
                </a:r>
                <a:r>
                  <a:rPr kumimoji="1" lang="en-US" altLang="zh-CN" dirty="0" smtClean="0">
                    <a:latin typeface="Times New Roman" charset="0"/>
                    <a:ea typeface="Times New Roman" charset="0"/>
                    <a:cs typeface="Times New Roman" charset="0"/>
                  </a:rPr>
                  <a:t>y</a:t>
                </a:r>
              </a:p>
              <a:p>
                <a:pPr lvl="1">
                  <a:lnSpc>
                    <a:spcPct val="150000"/>
                  </a:lnSpc>
                </a:pPr>
                <a:r>
                  <a:rPr kumimoji="1" lang="zh-CN" altLang="en-US" dirty="0" smtClean="0"/>
                  <a:t>对二元分类可以使用的损失函数（也可以用别的）：</a:t>
                </a:r>
                <a:endParaRPr kumimoji="1" lang="en-US" altLang="zh-CN" dirty="0"/>
              </a:p>
              <a:p>
                <a:pPr lvl="1">
                  <a:lnSpc>
                    <a:spcPct val="150000"/>
                  </a:lnSpc>
                </a:pPr>
                <a14:m>
                  <m:oMath xmlns:m="http://schemas.openxmlformats.org/officeDocument/2006/math">
                    <m:r>
                      <a:rPr kumimoji="1" lang="en-US" altLang="zh-CN" b="0" i="1" smtClean="0">
                        <a:latin typeface="Cambria Math" charset="0"/>
                      </a:rPr>
                      <m:t>𝐿𝑜𝑠</m:t>
                    </m:r>
                    <m:sSub>
                      <m:sSubPr>
                        <m:ctrlPr>
                          <a:rPr kumimoji="1" lang="en-US" altLang="zh-CN" b="0" i="1" smtClean="0">
                            <a:latin typeface="Cambria Math" charset="0"/>
                          </a:rPr>
                        </m:ctrlPr>
                      </m:sSubPr>
                      <m:e>
                        <m:r>
                          <a:rPr kumimoji="1" lang="en-US" altLang="zh-CN" b="0" i="1" smtClean="0">
                            <a:latin typeface="Cambria Math" charset="0"/>
                          </a:rPr>
                          <m:t>𝑠</m:t>
                        </m:r>
                      </m:e>
                      <m:sub>
                        <m:r>
                          <a:rPr kumimoji="1" lang="en-US" altLang="zh-CN" b="0" i="1" smtClean="0">
                            <a:latin typeface="Cambria Math" charset="0"/>
                          </a:rPr>
                          <m:t>𝑚</m:t>
                        </m:r>
                      </m:sub>
                    </m:sSub>
                    <m:r>
                      <a:rPr kumimoji="1" lang="en-US" altLang="zh-CN" b="0" i="1" smtClean="0">
                        <a:latin typeface="Cambria Math" charset="0"/>
                      </a:rPr>
                      <m:t>=</m:t>
                    </m:r>
                    <m:nary>
                      <m:naryPr>
                        <m:chr m:val="∑"/>
                        <m:ctrlPr>
                          <a:rPr kumimoji="1" lang="is-IS" altLang="zh-CN" b="0" i="1" smtClean="0">
                            <a:latin typeface="Cambria Math" charset="0"/>
                          </a:rPr>
                        </m:ctrlPr>
                      </m:naryPr>
                      <m:sub>
                        <m:r>
                          <m:rPr>
                            <m:brk m:alnAt="23"/>
                          </m:rPr>
                          <a:rPr kumimoji="1" lang="en-US" altLang="zh-CN" b="0" i="1" smtClean="0">
                            <a:latin typeface="Cambria Math" charset="0"/>
                          </a:rPr>
                          <m:t>𝑛</m:t>
                        </m:r>
                        <m:r>
                          <a:rPr kumimoji="1" lang="en-US" altLang="zh-CN" b="0" i="1" smtClean="0">
                            <a:latin typeface="Cambria Math" charset="0"/>
                          </a:rPr>
                          <m:t>=1</m:t>
                        </m:r>
                      </m:sub>
                      <m:sup>
                        <m:r>
                          <a:rPr kumimoji="1" lang="en-US" altLang="zh-CN" b="0" i="1" smtClean="0">
                            <a:latin typeface="Cambria Math" charset="0"/>
                          </a:rPr>
                          <m:t>𝑁</m:t>
                        </m:r>
                      </m:sup>
                      <m:e>
                        <m:sSubSup>
                          <m:sSubSupPr>
                            <m:ctrlPr>
                              <a:rPr kumimoji="1" lang="en-US" altLang="zh-CN" b="0" i="1" smtClean="0">
                                <a:latin typeface="Cambria Math" charset="0"/>
                              </a:rPr>
                            </m:ctrlPr>
                          </m:sSubSupPr>
                          <m:e>
                            <m:r>
                              <a:rPr kumimoji="1" lang="en-US" altLang="zh-CN" b="0" i="1" smtClean="0">
                                <a:latin typeface="Cambria Math" charset="0"/>
                              </a:rPr>
                              <m:t>𝑤</m:t>
                            </m:r>
                          </m:e>
                          <m:sub>
                            <m:r>
                              <a:rPr kumimoji="1" lang="en-US" altLang="zh-CN" b="0" i="1" smtClean="0">
                                <a:latin typeface="Cambria Math" charset="0"/>
                              </a:rPr>
                              <m:t>𝑛</m:t>
                            </m:r>
                          </m:sub>
                          <m:sup>
                            <m:r>
                              <a:rPr kumimoji="1" lang="en-US" altLang="zh-CN" b="0" i="1" smtClean="0">
                                <a:latin typeface="Cambria Math" charset="0"/>
                              </a:rPr>
                              <m:t>𝑚</m:t>
                            </m:r>
                          </m:sup>
                        </m:sSubSup>
                      </m:e>
                    </m:nary>
                    <m:r>
                      <a:rPr kumimoji="1" lang="en-US" altLang="zh-CN" b="0" i="1" smtClean="0">
                        <a:latin typeface="Cambria Math" charset="0"/>
                      </a:rPr>
                      <m:t>𝐼</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𝑦</m:t>
                            </m:r>
                          </m:e>
                          <m:sub>
                            <m:r>
                              <a:rPr kumimoji="1" lang="en-US" altLang="zh-CN" b="0" i="1" smtClean="0">
                                <a:latin typeface="Cambria Math" charset="0"/>
                              </a:rPr>
                              <m:t>𝑚</m:t>
                            </m:r>
                          </m:sub>
                        </m:sSub>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e>
                        </m:d>
                        <m:r>
                          <a:rPr kumimoji="1" lang="en-US" altLang="zh-CN" i="1">
                            <a:latin typeface="Cambria Math" charset="0"/>
                            <a:ea typeface="Cambria Math" charset="0"/>
                            <a:cs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𝑡</m:t>
                            </m:r>
                          </m:e>
                          <m:sub>
                            <m:r>
                              <a:rPr kumimoji="1" lang="en-US" altLang="zh-CN" b="0" i="1" smtClean="0">
                                <a:latin typeface="Cambria Math" charset="0"/>
                              </a:rPr>
                              <m:t>𝑛</m:t>
                            </m:r>
                          </m:sub>
                        </m:sSub>
                      </m:e>
                    </m:d>
                  </m:oMath>
                </a14:m>
                <a:endParaRPr kumimoji="1" lang="en-US" altLang="zh-CN" b="0" dirty="0" smtClean="0"/>
              </a:p>
              <a:p>
                <a:pPr lvl="1">
                  <a:lnSpc>
                    <a:spcPct val="150000"/>
                  </a:lnSpc>
                </a:pPr>
                <a:r>
                  <a:rPr kumimoji="1" lang="zh-CN" altLang="en-US" dirty="0"/>
                  <a:t>如果这个权重 </a:t>
                </a:r>
                <a14:m>
                  <m:oMath xmlns:m="http://schemas.openxmlformats.org/officeDocument/2006/math">
                    <m:sSubSup>
                      <m:sSubSupPr>
                        <m:ctrlPr>
                          <a:rPr kumimoji="1" lang="en-US" altLang="zh-CN" i="1">
                            <a:latin typeface="Cambria Math" charset="0"/>
                          </a:rPr>
                        </m:ctrlPr>
                      </m:sSubSupPr>
                      <m:e>
                        <m:r>
                          <a:rPr kumimoji="1" lang="en-US" altLang="zh-CN" i="1">
                            <a:latin typeface="Cambria Math" charset="0"/>
                          </a:rPr>
                          <m:t>𝑤</m:t>
                        </m:r>
                      </m:e>
                      <m:sub>
                        <m:r>
                          <a:rPr kumimoji="1" lang="en-US" altLang="zh-CN" i="1">
                            <a:latin typeface="Cambria Math" charset="0"/>
                          </a:rPr>
                          <m:t>𝑛</m:t>
                        </m:r>
                      </m:sub>
                      <m:sup>
                        <m:r>
                          <a:rPr kumimoji="1" lang="en-US" altLang="zh-CN" i="1">
                            <a:latin typeface="Cambria Math" charset="0"/>
                          </a:rPr>
                          <m:t>𝑚</m:t>
                        </m:r>
                      </m:sup>
                    </m:sSubSup>
                  </m:oMath>
                </a14:m>
                <a:r>
                  <a:rPr kumimoji="1" lang="zh-CN" altLang="en-US" dirty="0"/>
                  <a:t> 可以理解成在第 </a:t>
                </a:r>
                <a:r>
                  <a:rPr kumimoji="1" lang="en-US" altLang="zh-CN" i="1" dirty="0">
                    <a:latin typeface="Times New Roman" charset="0"/>
                    <a:ea typeface="Times New Roman" charset="0"/>
                    <a:cs typeface="Times New Roman" charset="0"/>
                  </a:rPr>
                  <a:t>m</a:t>
                </a:r>
                <a:r>
                  <a:rPr kumimoji="1" lang="zh-CN" altLang="en-US" dirty="0"/>
                  <a:t> 个模型下，某数据点 </a:t>
                </a:r>
                <a14:m>
                  <m:oMath xmlns:m="http://schemas.openxmlformats.org/officeDocument/2006/math">
                    <m:sSub>
                      <m:sSubPr>
                        <m:ctrlPr>
                          <a:rPr kumimoji="1" lang="en-US" altLang="zh-CN" i="1">
                            <a:latin typeface="Cambria Math" charset="0"/>
                          </a:rPr>
                        </m:ctrlPr>
                      </m:sSubPr>
                      <m:e>
                        <m:r>
                          <a:rPr kumimoji="1" lang="en-US" altLang="zh-CN" i="1">
                            <a:latin typeface="Cambria Math" charset="0"/>
                          </a:rPr>
                          <m:t>𝑥</m:t>
                        </m:r>
                      </m:e>
                      <m:sub>
                        <m:r>
                          <a:rPr kumimoji="1" lang="en-US" altLang="zh-CN" i="1">
                            <a:latin typeface="Cambria Math" charset="0"/>
                          </a:rPr>
                          <m:t>𝑛</m:t>
                        </m:r>
                      </m:sub>
                    </m:sSub>
                  </m:oMath>
                </a14:m>
                <a:r>
                  <a:rPr kumimoji="1" lang="zh-CN" altLang="en-US" dirty="0"/>
                  <a:t> 现在出现了</a:t>
                </a:r>
                <a14:m>
                  <m:oMath xmlns:m="http://schemas.openxmlformats.org/officeDocument/2006/math">
                    <m:sSubSup>
                      <m:sSubSupPr>
                        <m:ctrlPr>
                          <a:rPr kumimoji="1" lang="en-US" altLang="zh-CN" i="1">
                            <a:latin typeface="Cambria Math" charset="0"/>
                          </a:rPr>
                        </m:ctrlPr>
                      </m:sSubSupPr>
                      <m:e>
                        <m:r>
                          <a:rPr kumimoji="1" lang="en-US" altLang="zh-CN" i="1">
                            <a:latin typeface="Cambria Math" charset="0"/>
                          </a:rPr>
                          <m:t>𝑤</m:t>
                        </m:r>
                      </m:e>
                      <m:sub>
                        <m:r>
                          <a:rPr kumimoji="1" lang="en-US" altLang="zh-CN" i="1">
                            <a:latin typeface="Cambria Math" charset="0"/>
                          </a:rPr>
                          <m:t>𝑛</m:t>
                        </m:r>
                      </m:sub>
                      <m:sup>
                        <m:r>
                          <a:rPr kumimoji="1" lang="en-US" altLang="zh-CN" i="1">
                            <a:latin typeface="Cambria Math" charset="0"/>
                          </a:rPr>
                          <m:t>𝑚</m:t>
                        </m:r>
                      </m:sup>
                    </m:sSubSup>
                  </m:oMath>
                </a14:m>
                <a:r>
                  <a:rPr kumimoji="1" lang="zh-CN" altLang="en-US" dirty="0"/>
                  <a:t> 次，那么如果这个数据点是当前模型分类错误的，也就相当于错了 </a:t>
                </a:r>
                <a14:m>
                  <m:oMath xmlns:m="http://schemas.openxmlformats.org/officeDocument/2006/math">
                    <m:sSubSup>
                      <m:sSubSupPr>
                        <m:ctrlPr>
                          <a:rPr kumimoji="1" lang="en-US" altLang="zh-CN" i="1">
                            <a:latin typeface="Cambria Math" charset="0"/>
                          </a:rPr>
                        </m:ctrlPr>
                      </m:sSubSupPr>
                      <m:e>
                        <m:r>
                          <a:rPr kumimoji="1" lang="en-US" altLang="zh-CN" i="1">
                            <a:latin typeface="Cambria Math" charset="0"/>
                          </a:rPr>
                          <m:t>𝑤</m:t>
                        </m:r>
                      </m:e>
                      <m:sub>
                        <m:r>
                          <a:rPr kumimoji="1" lang="en-US" altLang="zh-CN" i="1">
                            <a:latin typeface="Cambria Math" charset="0"/>
                          </a:rPr>
                          <m:t>𝑛</m:t>
                        </m:r>
                      </m:sub>
                      <m:sup>
                        <m:r>
                          <a:rPr kumimoji="1" lang="en-US" altLang="zh-CN" i="1">
                            <a:latin typeface="Cambria Math" charset="0"/>
                          </a:rPr>
                          <m:t>𝑚</m:t>
                        </m:r>
                      </m:sup>
                    </m:sSubSup>
                  </m:oMath>
                </a14:m>
                <a:r>
                  <a:rPr kumimoji="1" lang="zh-CN" altLang="en-US" dirty="0"/>
                  <a:t> </a:t>
                </a:r>
                <a:r>
                  <a:rPr kumimoji="1" lang="zh-CN" altLang="en-US" dirty="0" smtClean="0"/>
                  <a:t>次</a:t>
                </a:r>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8645" y="1314450"/>
                <a:ext cx="11014710" cy="5029200"/>
              </a:xfrm>
              <a:blipFill rotWithShape="0">
                <a:blip r:embed="rId2"/>
                <a:stretch>
                  <a:fillRect l="-8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6193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latin typeface="Times New Roman" charset="0"/>
                <a:ea typeface="Times New Roman" charset="0"/>
                <a:cs typeface="Times New Roman" charset="0"/>
              </a:rPr>
              <a:t>Adaboost</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763250" cy="4351338"/>
              </a:xfrm>
            </p:spPr>
            <p:txBody>
              <a:bodyPr>
                <a:normAutofit/>
              </a:bodyPr>
              <a:lstStyle/>
              <a:p>
                <a:r>
                  <a:rPr kumimoji="1" lang="zh-CN" altLang="en-US" b="1" dirty="0" smtClean="0"/>
                  <a:t>步骤：</a:t>
                </a:r>
                <a:endParaRPr kumimoji="1" lang="en-US" altLang="zh-CN" b="1" dirty="0" smtClean="0"/>
              </a:p>
              <a:p>
                <a:pPr lvl="1">
                  <a:lnSpc>
                    <a:spcPct val="110000"/>
                  </a:lnSpc>
                </a:pPr>
                <a:r>
                  <a:rPr kumimoji="1" lang="zh-CN" altLang="en-US" dirty="0"/>
                  <a:t>通过最小化损失函数，可以得到最佳的 </a:t>
                </a:r>
                <a14:m>
                  <m:oMath xmlns:m="http://schemas.openxmlformats.org/officeDocument/2006/math">
                    <m:sSubSup>
                      <m:sSubSupPr>
                        <m:ctrlPr>
                          <a:rPr kumimoji="1" lang="en-US" altLang="zh-CN" i="1">
                            <a:latin typeface="Cambria Math" charset="0"/>
                          </a:rPr>
                        </m:ctrlPr>
                      </m:sSubSupPr>
                      <m:e>
                        <m:r>
                          <a:rPr kumimoji="1" lang="en-US" altLang="zh-CN" i="1">
                            <a:latin typeface="Cambria Math" charset="0"/>
                          </a:rPr>
                          <m:t>𝑤</m:t>
                        </m:r>
                      </m:e>
                      <m:sub>
                        <m:r>
                          <a:rPr kumimoji="1" lang="en-US" altLang="zh-CN" i="1">
                            <a:latin typeface="Cambria Math" charset="0"/>
                          </a:rPr>
                          <m:t>𝑛</m:t>
                        </m:r>
                      </m:sub>
                      <m:sup>
                        <m:r>
                          <a:rPr kumimoji="1" lang="en-US" altLang="zh-CN" i="1">
                            <a:latin typeface="Cambria Math" charset="0"/>
                          </a:rPr>
                          <m:t>𝑚</m:t>
                        </m:r>
                      </m:sup>
                    </m:sSubSup>
                  </m:oMath>
                </a14:m>
                <a:endParaRPr kumimoji="1" lang="en-US" altLang="zh-CN" dirty="0" smtClean="0"/>
              </a:p>
              <a:p>
                <a:pPr lvl="1">
                  <a:lnSpc>
                    <a:spcPct val="160000"/>
                  </a:lnSpc>
                </a:pPr>
                <a:r>
                  <a:rPr kumimoji="1" lang="zh-CN" altLang="en-US" dirty="0" smtClean="0"/>
                  <a:t>计算错误率 </a:t>
                </a:r>
                <a14:m>
                  <m:oMath xmlns:m="http://schemas.openxmlformats.org/officeDocument/2006/math">
                    <m:sSub>
                      <m:sSubPr>
                        <m:ctrlPr>
                          <a:rPr kumimoji="1" lang="en-US" altLang="zh-CN" b="0" i="1" smtClean="0">
                            <a:latin typeface="Cambria Math" charset="0"/>
                            <a:ea typeface="Cambria Math" charset="0"/>
                            <a:cs typeface="Cambria Math" charset="0"/>
                          </a:rPr>
                        </m:ctrlPr>
                      </m:sSubPr>
                      <m:e>
                        <m:r>
                          <a:rPr kumimoji="1" lang="zh-CN" altLang="en-US" i="1" smtClean="0">
                            <a:latin typeface="Cambria Math" charset="0"/>
                            <a:ea typeface="Cambria Math" charset="0"/>
                            <a:cs typeface="Cambria Math" charset="0"/>
                          </a:rPr>
                          <m:t>𝜖</m:t>
                        </m:r>
                      </m:e>
                      <m:sub>
                        <m:r>
                          <a:rPr kumimoji="1" lang="en-US" altLang="zh-CN" b="0" i="1" smtClean="0">
                            <a:latin typeface="Cambria Math" charset="0"/>
                            <a:ea typeface="Cambria Math" charset="0"/>
                            <a:cs typeface="Cambria Math" charset="0"/>
                          </a:rPr>
                          <m:t>𝑚</m:t>
                        </m:r>
                      </m:sub>
                    </m:sSub>
                    <m:r>
                      <a:rPr kumimoji="1" lang="en-US" altLang="zh-CN" b="0" i="1" smtClean="0">
                        <a:latin typeface="Cambria Math" charset="0"/>
                        <a:ea typeface="Cambria Math" charset="0"/>
                        <a:cs typeface="Cambria Math" charset="0"/>
                      </a:rPr>
                      <m:t>=</m:t>
                    </m:r>
                    <m:f>
                      <m:fPr>
                        <m:ctrlPr>
                          <a:rPr kumimoji="1" lang="en-US" altLang="zh-CN" b="0" i="1" smtClean="0">
                            <a:latin typeface="Cambria Math" charset="0"/>
                            <a:ea typeface="Cambria Math" charset="0"/>
                            <a:cs typeface="Cambria Math" charset="0"/>
                          </a:rPr>
                        </m:ctrlPr>
                      </m:fPr>
                      <m:num>
                        <m:nary>
                          <m:naryPr>
                            <m:chr m:val="∑"/>
                            <m:ctrlPr>
                              <a:rPr kumimoji="1" lang="is-IS" altLang="zh-CN" i="1">
                                <a:latin typeface="Cambria Math" charset="0"/>
                              </a:rPr>
                            </m:ctrlPr>
                          </m:naryPr>
                          <m:sub>
                            <m:r>
                              <m:rPr>
                                <m:brk m:alnAt="23"/>
                              </m:rPr>
                              <a:rPr kumimoji="1" lang="en-US" altLang="zh-CN" i="1">
                                <a:latin typeface="Cambria Math" charset="0"/>
                              </a:rPr>
                              <m:t>𝑛</m:t>
                            </m:r>
                            <m:r>
                              <a:rPr kumimoji="1" lang="en-US" altLang="zh-CN" i="1">
                                <a:latin typeface="Cambria Math" charset="0"/>
                              </a:rPr>
                              <m:t>=1</m:t>
                            </m:r>
                          </m:sub>
                          <m:sup>
                            <m:r>
                              <a:rPr kumimoji="1" lang="en-US" altLang="zh-CN" i="1">
                                <a:latin typeface="Cambria Math" charset="0"/>
                              </a:rPr>
                              <m:t>𝑁</m:t>
                            </m:r>
                          </m:sup>
                          <m:e>
                            <m:sSubSup>
                              <m:sSubSupPr>
                                <m:ctrlPr>
                                  <a:rPr kumimoji="1" lang="en-US" altLang="zh-CN" i="1">
                                    <a:latin typeface="Cambria Math" charset="0"/>
                                  </a:rPr>
                                </m:ctrlPr>
                              </m:sSubSupPr>
                              <m:e>
                                <m:r>
                                  <a:rPr kumimoji="1" lang="en-US" altLang="zh-CN" i="1">
                                    <a:latin typeface="Cambria Math" charset="0"/>
                                  </a:rPr>
                                  <m:t>𝑤</m:t>
                                </m:r>
                              </m:e>
                              <m:sub>
                                <m:r>
                                  <a:rPr kumimoji="1" lang="en-US" altLang="zh-CN" i="1">
                                    <a:latin typeface="Cambria Math" charset="0"/>
                                  </a:rPr>
                                  <m:t>𝑛</m:t>
                                </m:r>
                              </m:sub>
                              <m:sup>
                                <m:r>
                                  <a:rPr kumimoji="1" lang="en-US" altLang="zh-CN" i="1">
                                    <a:latin typeface="Cambria Math" charset="0"/>
                                  </a:rPr>
                                  <m:t>𝑚</m:t>
                                </m:r>
                              </m:sup>
                            </m:sSubSup>
                          </m:e>
                        </m:nary>
                        <m:r>
                          <a:rPr kumimoji="1" lang="en-US" altLang="zh-CN" i="1">
                            <a:latin typeface="Cambria Math" charset="0"/>
                          </a:rPr>
                          <m:t>𝐼</m:t>
                        </m:r>
                        <m:r>
                          <a:rPr kumimoji="1" lang="en-US" altLang="zh-CN" i="1">
                            <a:latin typeface="Cambria Math" charset="0"/>
                          </a:rPr>
                          <m:t>(</m:t>
                        </m:r>
                        <m:sSub>
                          <m:sSubPr>
                            <m:ctrlPr>
                              <a:rPr kumimoji="1" lang="en-US" altLang="zh-CN" i="1">
                                <a:latin typeface="Cambria Math" charset="0"/>
                              </a:rPr>
                            </m:ctrlPr>
                          </m:sSubPr>
                          <m:e>
                            <m:r>
                              <a:rPr kumimoji="1" lang="en-US" altLang="zh-CN" i="1">
                                <a:latin typeface="Cambria Math" charset="0"/>
                              </a:rPr>
                              <m:t>𝑦</m:t>
                            </m:r>
                          </m:e>
                          <m:sub>
                            <m:r>
                              <a:rPr kumimoji="1" lang="en-US" altLang="zh-CN" i="1">
                                <a:latin typeface="Cambria Math" charset="0"/>
                              </a:rPr>
                              <m:t>𝑚</m:t>
                            </m:r>
                          </m:sub>
                        </m:sSub>
                        <m:d>
                          <m:dPr>
                            <m:ctrlPr>
                              <a:rPr kumimoji="1" lang="en-US" altLang="zh-CN" i="1">
                                <a:latin typeface="Cambria Math" charset="0"/>
                              </a:rPr>
                            </m:ctrlPr>
                          </m:dPr>
                          <m:e>
                            <m:sSub>
                              <m:sSubPr>
                                <m:ctrlPr>
                                  <a:rPr kumimoji="1" lang="en-US" altLang="zh-CN" i="1">
                                    <a:latin typeface="Cambria Math" charset="0"/>
                                  </a:rPr>
                                </m:ctrlPr>
                              </m:sSubPr>
                              <m:e>
                                <m:r>
                                  <a:rPr kumimoji="1" lang="en-US" altLang="zh-CN" i="1">
                                    <a:latin typeface="Cambria Math" charset="0"/>
                                  </a:rPr>
                                  <m:t>𝑥</m:t>
                                </m:r>
                              </m:e>
                              <m:sub>
                                <m:r>
                                  <a:rPr kumimoji="1" lang="en-US" altLang="zh-CN" i="1">
                                    <a:latin typeface="Cambria Math" charset="0"/>
                                  </a:rPr>
                                  <m:t>𝑛</m:t>
                                </m:r>
                              </m:sub>
                            </m:sSub>
                          </m:e>
                        </m:d>
                        <m:r>
                          <a:rPr kumimoji="1" lang="en-US" altLang="zh-CN" i="1">
                            <a:latin typeface="Cambria Math" charset="0"/>
                            <a:ea typeface="Cambria Math" charset="0"/>
                            <a:cs typeface="Cambria Math" charset="0"/>
                          </a:rPr>
                          <m:t>≠</m:t>
                        </m:r>
                        <m:sSub>
                          <m:sSubPr>
                            <m:ctrlPr>
                              <a:rPr kumimoji="1" lang="en-US" altLang="zh-CN" i="1">
                                <a:latin typeface="Cambria Math" charset="0"/>
                              </a:rPr>
                            </m:ctrlPr>
                          </m:sSubPr>
                          <m:e>
                            <m:r>
                              <a:rPr kumimoji="1" lang="en-US" altLang="zh-CN" i="1">
                                <a:latin typeface="Cambria Math" charset="0"/>
                              </a:rPr>
                              <m:t>𝑡</m:t>
                            </m:r>
                          </m:e>
                          <m:sub>
                            <m:r>
                              <a:rPr kumimoji="1" lang="en-US" altLang="zh-CN" i="1">
                                <a:latin typeface="Cambria Math" charset="0"/>
                              </a:rPr>
                              <m:t>𝑛</m:t>
                            </m:r>
                          </m:sub>
                        </m:sSub>
                        <m:r>
                          <a:rPr kumimoji="1" lang="en-US" altLang="zh-CN" i="1">
                            <a:latin typeface="Cambria Math" charset="0"/>
                          </a:rPr>
                          <m:t>)</m:t>
                        </m:r>
                      </m:num>
                      <m:den>
                        <m:nary>
                          <m:naryPr>
                            <m:chr m:val="∑"/>
                            <m:ctrlPr>
                              <a:rPr kumimoji="1" lang="is-IS" altLang="zh-CN" i="1">
                                <a:latin typeface="Cambria Math" charset="0"/>
                              </a:rPr>
                            </m:ctrlPr>
                          </m:naryPr>
                          <m:sub>
                            <m:r>
                              <m:rPr>
                                <m:brk m:alnAt="23"/>
                              </m:rPr>
                              <a:rPr kumimoji="1" lang="en-US" altLang="zh-CN" i="1">
                                <a:latin typeface="Cambria Math" charset="0"/>
                              </a:rPr>
                              <m:t>𝑛</m:t>
                            </m:r>
                            <m:r>
                              <a:rPr kumimoji="1" lang="en-US" altLang="zh-CN" i="1">
                                <a:latin typeface="Cambria Math" charset="0"/>
                              </a:rPr>
                              <m:t>=1</m:t>
                            </m:r>
                          </m:sub>
                          <m:sup>
                            <m:r>
                              <a:rPr kumimoji="1" lang="en-US" altLang="zh-CN" i="1">
                                <a:latin typeface="Cambria Math" charset="0"/>
                              </a:rPr>
                              <m:t>𝑁</m:t>
                            </m:r>
                          </m:sup>
                          <m:e>
                            <m:sSubSup>
                              <m:sSubSupPr>
                                <m:ctrlPr>
                                  <a:rPr kumimoji="1" lang="en-US" altLang="zh-CN" i="1">
                                    <a:latin typeface="Cambria Math" charset="0"/>
                                  </a:rPr>
                                </m:ctrlPr>
                              </m:sSubSupPr>
                              <m:e>
                                <m:r>
                                  <a:rPr kumimoji="1" lang="en-US" altLang="zh-CN" i="1">
                                    <a:latin typeface="Cambria Math" charset="0"/>
                                  </a:rPr>
                                  <m:t>𝑤</m:t>
                                </m:r>
                              </m:e>
                              <m:sub>
                                <m:r>
                                  <a:rPr kumimoji="1" lang="en-US" altLang="zh-CN" i="1">
                                    <a:latin typeface="Cambria Math" charset="0"/>
                                  </a:rPr>
                                  <m:t>𝑛</m:t>
                                </m:r>
                              </m:sub>
                              <m:sup>
                                <m:r>
                                  <a:rPr kumimoji="1" lang="en-US" altLang="zh-CN" i="1">
                                    <a:latin typeface="Cambria Math" charset="0"/>
                                  </a:rPr>
                                  <m:t>𝑚</m:t>
                                </m:r>
                              </m:sup>
                            </m:sSubSup>
                          </m:e>
                        </m:nary>
                      </m:den>
                    </m:f>
                  </m:oMath>
                </a14:m>
                <a:endParaRPr kumimoji="1" lang="en-US" altLang="zh-CN" dirty="0" smtClean="0"/>
              </a:p>
              <a:p>
                <a:pPr lvl="1">
                  <a:lnSpc>
                    <a:spcPct val="160000"/>
                  </a:lnSpc>
                </a:pPr>
                <a:r>
                  <a:rPr kumimoji="1" lang="zh-CN" altLang="en-US" dirty="0" smtClean="0"/>
                  <a:t>分子是当前模型的误差，分母是一共有多少个数据点</a:t>
                </a:r>
                <a:endParaRPr kumimoji="1" lang="en-US" altLang="zh-CN" dirty="0" smtClean="0"/>
              </a:p>
              <a:p>
                <a:pPr lvl="1">
                  <a:lnSpc>
                    <a:spcPct val="160000"/>
                  </a:lnSpc>
                </a:pPr>
                <a14:m>
                  <m:oMath xmlns:m="http://schemas.openxmlformats.org/officeDocument/2006/math">
                    <m:sSub>
                      <m:sSubPr>
                        <m:ctrlPr>
                          <a:rPr kumimoji="1" lang="en-US" altLang="zh-CN" i="1">
                            <a:latin typeface="Cambria Math" charset="0"/>
                            <a:ea typeface="Cambria Math" charset="0"/>
                            <a:cs typeface="Cambria Math" charset="0"/>
                          </a:rPr>
                        </m:ctrlPr>
                      </m:sSubPr>
                      <m:e>
                        <m:r>
                          <a:rPr kumimoji="1" lang="zh-CN" altLang="en-US" i="1">
                            <a:latin typeface="Cambria Math" charset="0"/>
                            <a:ea typeface="Cambria Math" charset="0"/>
                            <a:cs typeface="Cambria Math" charset="0"/>
                          </a:rPr>
                          <m:t>𝜖</m:t>
                        </m:r>
                      </m:e>
                      <m:sub>
                        <m:r>
                          <a:rPr kumimoji="1" lang="en-US" altLang="zh-CN" i="1">
                            <a:latin typeface="Cambria Math" charset="0"/>
                            <a:ea typeface="Cambria Math" charset="0"/>
                            <a:cs typeface="Cambria Math" charset="0"/>
                          </a:rPr>
                          <m:t>𝑚</m:t>
                        </m:r>
                      </m:sub>
                    </m:sSub>
                  </m:oMath>
                </a14:m>
                <a:r>
                  <a:rPr kumimoji="1" lang="zh-CN" altLang="en-US" dirty="0" smtClean="0"/>
                  <a:t> 越大，代表着模型越差</a:t>
                </a:r>
                <a:endParaRPr kumimoji="1" lang="en-US" altLang="zh-CN" dirty="0" smtClean="0"/>
              </a:p>
              <a:p>
                <a:pPr lvl="1">
                  <a:lnSpc>
                    <a:spcPct val="160000"/>
                  </a:lnSpc>
                </a:pPr>
                <a:r>
                  <a:rPr kumimoji="1" lang="zh-CN" altLang="en-US" dirty="0" smtClean="0"/>
                  <a:t>这个数值用在哪里呢？</a:t>
                </a:r>
                <a:endParaRPr kumimoji="1" lang="en-US" altLang="zh-CN" dirty="0" smtClean="0"/>
              </a:p>
              <a:p>
                <a:pPr lvl="1">
                  <a:lnSpc>
                    <a:spcPct val="160000"/>
                  </a:lnSpc>
                </a:pPr>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763250" cy="4351338"/>
              </a:xfrm>
              <a:blipFill rotWithShape="0">
                <a:blip r:embed="rId2"/>
                <a:stretch>
                  <a:fillRect l="-1020"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965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latin typeface="Times New Roman" charset="0"/>
                <a:ea typeface="Times New Roman" charset="0"/>
                <a:cs typeface="Times New Roman" charset="0"/>
              </a:rPr>
              <a:t>Adaboost</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a:xfrm>
            <a:off x="838200" y="1825624"/>
            <a:ext cx="10763250" cy="4689475"/>
          </a:xfrm>
        </p:spPr>
        <p:txBody>
          <a:bodyPr>
            <a:normAutofit/>
          </a:bodyPr>
          <a:lstStyle/>
          <a:p>
            <a:r>
              <a:rPr kumimoji="1" lang="zh-CN" altLang="en-US" b="1" dirty="0" smtClean="0"/>
              <a:t>步骤：</a:t>
            </a:r>
            <a:endParaRPr kumimoji="1" lang="en-US" altLang="zh-CN" b="1" dirty="0" smtClean="0"/>
          </a:p>
          <a:p>
            <a:pPr lvl="1">
              <a:lnSpc>
                <a:spcPct val="160000"/>
              </a:lnSpc>
            </a:pPr>
            <a:r>
              <a:rPr kumimoji="1" lang="zh-CN" altLang="en-US" dirty="0" smtClean="0"/>
              <a:t>在损失函数里面，一个数据点的权重越大，那么它一旦被分错，造成的损失就会越大</a:t>
            </a:r>
            <a:endParaRPr kumimoji="1" lang="en-US" altLang="zh-CN" dirty="0" smtClean="0"/>
          </a:p>
          <a:p>
            <a:pPr lvl="1">
              <a:lnSpc>
                <a:spcPct val="160000"/>
              </a:lnSpc>
            </a:pPr>
            <a:r>
              <a:rPr kumimoji="1" lang="zh-CN" altLang="en-US" dirty="0" smtClean="0"/>
              <a:t>在机器学习领域，自然是要找到使损失函数最小的模型参数</a:t>
            </a:r>
            <a:endParaRPr kumimoji="1" lang="en-US" altLang="zh-CN" dirty="0" smtClean="0"/>
          </a:p>
          <a:p>
            <a:pPr lvl="1">
              <a:lnSpc>
                <a:spcPct val="160000"/>
              </a:lnSpc>
            </a:pPr>
            <a:r>
              <a:rPr kumimoji="1" lang="zh-CN" altLang="en-US" dirty="0" smtClean="0"/>
              <a:t>那么如果我们可以使得下一次训练的时候，这些当前</a:t>
            </a:r>
            <a:r>
              <a:rPr kumimoji="1" lang="zh-CN" altLang="en-US" b="1" dirty="0" smtClean="0"/>
              <a:t>分类错误</a:t>
            </a:r>
            <a:r>
              <a:rPr kumimoji="1" lang="zh-CN" altLang="en-US" dirty="0" smtClean="0"/>
              <a:t>的点的</a:t>
            </a:r>
            <a:r>
              <a:rPr kumimoji="1" lang="zh-CN" altLang="en-US" b="1" dirty="0" smtClean="0"/>
              <a:t>权重增大</a:t>
            </a:r>
            <a:r>
              <a:rPr kumimoji="1" lang="zh-CN" altLang="en-US" dirty="0" smtClean="0"/>
              <a:t>，</a:t>
            </a:r>
            <a:r>
              <a:rPr kumimoji="1" lang="zh-CN" altLang="en-US" b="1" dirty="0" smtClean="0"/>
              <a:t>分类正确</a:t>
            </a:r>
            <a:r>
              <a:rPr kumimoji="1" lang="zh-CN" altLang="en-US" dirty="0" smtClean="0"/>
              <a:t>的点的</a:t>
            </a:r>
            <a:r>
              <a:rPr kumimoji="1" lang="zh-CN" altLang="en-US" b="1" dirty="0" smtClean="0"/>
              <a:t>权重减小</a:t>
            </a:r>
            <a:r>
              <a:rPr kumimoji="1" lang="zh-CN" altLang="en-US" dirty="0" smtClean="0"/>
              <a:t>，那么下一次训练的时候是不是就可以</a:t>
            </a:r>
            <a:r>
              <a:rPr kumimoji="1" lang="zh-CN" altLang="en-US" b="1" dirty="0" smtClean="0"/>
              <a:t>更加关注当前分类错误的这些点</a:t>
            </a:r>
            <a:r>
              <a:rPr kumimoji="1" lang="zh-CN" altLang="en-US" dirty="0" smtClean="0"/>
              <a:t>了？</a:t>
            </a:r>
            <a:endParaRPr kumimoji="1" lang="en-US" altLang="zh-CN" dirty="0" smtClean="0"/>
          </a:p>
          <a:p>
            <a:pPr lvl="1">
              <a:lnSpc>
                <a:spcPct val="160000"/>
              </a:lnSpc>
            </a:pPr>
            <a:endParaRPr kumimoji="1" lang="en-US" altLang="zh-CN" dirty="0" smtClean="0"/>
          </a:p>
        </p:txBody>
      </p:sp>
    </p:spTree>
    <p:extLst>
      <p:ext uri="{BB962C8B-B14F-4D97-AF65-F5344CB8AC3E}">
        <p14:creationId xmlns:p14="http://schemas.microsoft.com/office/powerpoint/2010/main" val="1077971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latin typeface="Times New Roman" charset="0"/>
                <a:ea typeface="Times New Roman" charset="0"/>
                <a:cs typeface="Times New Roman" charset="0"/>
              </a:rPr>
              <a:t>Adaboost</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763250" cy="4689475"/>
              </a:xfrm>
            </p:spPr>
            <p:txBody>
              <a:bodyPr>
                <a:normAutofit fontScale="85000" lnSpcReduction="10000"/>
              </a:bodyPr>
              <a:lstStyle/>
              <a:p>
                <a:r>
                  <a:rPr kumimoji="1" lang="zh-CN" altLang="en-US" b="1" dirty="0" smtClean="0"/>
                  <a:t>步骤：</a:t>
                </a:r>
                <a:endParaRPr kumimoji="1" lang="en-US" altLang="zh-CN" b="1" dirty="0" smtClean="0"/>
              </a:p>
              <a:p>
                <a:pPr lvl="1">
                  <a:lnSpc>
                    <a:spcPct val="160000"/>
                  </a:lnSpc>
                </a:pPr>
                <a14:m>
                  <m:oMath xmlns:m="http://schemas.openxmlformats.org/officeDocument/2006/math">
                    <m:sSub>
                      <m:sSubPr>
                        <m:ctrlPr>
                          <a:rPr kumimoji="1" lang="en-US" altLang="zh-CN" i="1">
                            <a:latin typeface="Cambria Math" charset="0"/>
                            <a:ea typeface="Cambria Math" charset="0"/>
                            <a:cs typeface="Cambria Math" charset="0"/>
                          </a:rPr>
                        </m:ctrlPr>
                      </m:sSubPr>
                      <m:e>
                        <m:r>
                          <a:rPr kumimoji="1" lang="zh-CN" altLang="en-US" i="1">
                            <a:latin typeface="Cambria Math" charset="0"/>
                            <a:ea typeface="Cambria Math" charset="0"/>
                            <a:cs typeface="Cambria Math" charset="0"/>
                          </a:rPr>
                          <m:t>𝜖</m:t>
                        </m:r>
                      </m:e>
                      <m:sub>
                        <m:r>
                          <a:rPr kumimoji="1" lang="en-US" altLang="zh-CN" i="1">
                            <a:latin typeface="Cambria Math" charset="0"/>
                            <a:ea typeface="Cambria Math" charset="0"/>
                            <a:cs typeface="Cambria Math" charset="0"/>
                          </a:rPr>
                          <m:t>𝑚</m:t>
                        </m:r>
                      </m:sub>
                    </m:sSub>
                  </m:oMath>
                </a14:m>
                <a:r>
                  <a:rPr kumimoji="1" lang="zh-CN" altLang="en-US" dirty="0" smtClean="0"/>
                  <a:t> 这个数值用在哪里呢？</a:t>
                </a:r>
                <a:endParaRPr kumimoji="1" lang="en-US" altLang="zh-CN" dirty="0" smtClean="0"/>
              </a:p>
              <a:p>
                <a:pPr lvl="1">
                  <a:lnSpc>
                    <a:spcPct val="160000"/>
                  </a:lnSpc>
                </a:pPr>
                <a14:m>
                  <m:oMath xmlns:m="http://schemas.openxmlformats.org/officeDocument/2006/math">
                    <m:sSub>
                      <m:sSubPr>
                        <m:ctrlPr>
                          <a:rPr kumimoji="1" lang="en-US" altLang="zh-CN" i="1">
                            <a:latin typeface="Cambria Math" charset="0"/>
                            <a:ea typeface="Cambria Math" charset="0"/>
                            <a:cs typeface="Cambria Math" charset="0"/>
                          </a:rPr>
                        </m:ctrlPr>
                      </m:sSubPr>
                      <m:e>
                        <m:r>
                          <a:rPr kumimoji="1" lang="zh-CN" altLang="en-US" i="1">
                            <a:latin typeface="Cambria Math" charset="0"/>
                            <a:ea typeface="Cambria Math" charset="0"/>
                            <a:cs typeface="Cambria Math" charset="0"/>
                          </a:rPr>
                          <m:t>𝜖</m:t>
                        </m:r>
                      </m:e>
                      <m:sub>
                        <m:r>
                          <a:rPr kumimoji="1" lang="en-US" altLang="zh-CN" i="1">
                            <a:latin typeface="Cambria Math" charset="0"/>
                            <a:ea typeface="Cambria Math" charset="0"/>
                            <a:cs typeface="Cambria Math" charset="0"/>
                          </a:rPr>
                          <m:t>𝑚</m:t>
                        </m:r>
                      </m:sub>
                    </m:sSub>
                  </m:oMath>
                </a14:m>
                <a:r>
                  <a:rPr kumimoji="1" lang="zh-CN" altLang="en-US" dirty="0" smtClean="0"/>
                  <a:t> 要越小越好，且这个值是一个</a:t>
                </a:r>
                <a:r>
                  <a:rPr kumimoji="1" lang="en-US" altLang="zh-CN" dirty="0" smtClean="0"/>
                  <a:t>(0,1)</a:t>
                </a:r>
                <a:r>
                  <a:rPr kumimoji="1" lang="zh-CN" altLang="en-US" dirty="0" smtClean="0"/>
                  <a:t>的数，那么我们设计这样一个数值：（</a:t>
                </a:r>
                <a:r>
                  <a:rPr kumimoji="1" lang="zh-CN" altLang="en-US" b="1" dirty="0" smtClean="0"/>
                  <a:t>不唯一</a:t>
                </a:r>
                <a:r>
                  <a:rPr kumimoji="1" lang="zh-CN" altLang="en-US" dirty="0" smtClean="0"/>
                  <a:t>）</a:t>
                </a:r>
                <a:endParaRPr kumimoji="1" lang="en-US" altLang="zh-CN" dirty="0" smtClean="0"/>
              </a:p>
              <a:p>
                <a:pPr lvl="1">
                  <a:lnSpc>
                    <a:spcPct val="160000"/>
                  </a:lnSpc>
                </a:pPr>
                <a14:m>
                  <m:oMath xmlns:m="http://schemas.openxmlformats.org/officeDocument/2006/math">
                    <m:sSub>
                      <m:sSubPr>
                        <m:ctrlPr>
                          <a:rPr kumimoji="1" lang="en-US" altLang="zh-CN" b="0" i="1" smtClean="0">
                            <a:latin typeface="Cambria Math" charset="0"/>
                          </a:rPr>
                        </m:ctrlPr>
                      </m:sSubPr>
                      <m:e>
                        <m:r>
                          <a:rPr kumimoji="1" lang="en-US" altLang="zh-CN" b="0" i="1" smtClean="0">
                            <a:latin typeface="Cambria Math" charset="0"/>
                          </a:rPr>
                          <m:t>𝑢</m:t>
                        </m:r>
                      </m:e>
                      <m:sub>
                        <m:r>
                          <a:rPr kumimoji="1" lang="en-US" altLang="zh-CN" b="0" i="1" smtClean="0">
                            <a:latin typeface="Cambria Math" charset="0"/>
                          </a:rPr>
                          <m:t>𝑚</m:t>
                        </m:r>
                      </m:sub>
                    </m:sSub>
                    <m:r>
                      <a:rPr kumimoji="1" lang="en-US" altLang="zh-CN" b="0" i="1" smtClean="0">
                        <a:latin typeface="Cambria Math" charset="0"/>
                      </a:rPr>
                      <m:t>=</m:t>
                    </m:r>
                    <m:rad>
                      <m:radPr>
                        <m:degHide m:val="on"/>
                        <m:ctrlPr>
                          <a:rPr kumimoji="1" lang="en-US" altLang="zh-CN" b="0" i="1" smtClean="0">
                            <a:latin typeface="Cambria Math" charset="0"/>
                          </a:rPr>
                        </m:ctrlPr>
                      </m:radPr>
                      <m:deg/>
                      <m:e>
                        <m:f>
                          <m:fPr>
                            <m:ctrlPr>
                              <a:rPr kumimoji="1" lang="en-US" altLang="zh-CN" i="1">
                                <a:latin typeface="Cambria Math" charset="0"/>
                              </a:rPr>
                            </m:ctrlPr>
                          </m:fPr>
                          <m:num>
                            <m:r>
                              <a:rPr kumimoji="1" lang="en-US" altLang="zh-CN" i="1">
                                <a:latin typeface="Cambria Math" charset="0"/>
                              </a:rPr>
                              <m:t>1−</m:t>
                            </m:r>
                            <m:sSub>
                              <m:sSubPr>
                                <m:ctrlPr>
                                  <a:rPr kumimoji="1" lang="en-US" altLang="zh-CN" i="1">
                                    <a:latin typeface="Cambria Math" charset="0"/>
                                    <a:ea typeface="Cambria Math" charset="0"/>
                                    <a:cs typeface="Cambria Math" charset="0"/>
                                  </a:rPr>
                                </m:ctrlPr>
                              </m:sSubPr>
                              <m:e>
                                <m:r>
                                  <a:rPr kumimoji="1" lang="zh-CN" altLang="en-US" i="1">
                                    <a:latin typeface="Cambria Math" charset="0"/>
                                    <a:ea typeface="Cambria Math" charset="0"/>
                                    <a:cs typeface="Cambria Math" charset="0"/>
                                  </a:rPr>
                                  <m:t>𝜖</m:t>
                                </m:r>
                              </m:e>
                              <m:sub>
                                <m:r>
                                  <a:rPr kumimoji="1" lang="en-US" altLang="zh-CN" i="1">
                                    <a:latin typeface="Cambria Math" charset="0"/>
                                    <a:ea typeface="Cambria Math" charset="0"/>
                                    <a:cs typeface="Cambria Math" charset="0"/>
                                  </a:rPr>
                                  <m:t>𝑚</m:t>
                                </m:r>
                              </m:sub>
                            </m:sSub>
                          </m:num>
                          <m:den>
                            <m:sSub>
                              <m:sSubPr>
                                <m:ctrlPr>
                                  <a:rPr kumimoji="1" lang="en-US" altLang="zh-CN" i="1">
                                    <a:latin typeface="Cambria Math" charset="0"/>
                                    <a:ea typeface="Cambria Math" charset="0"/>
                                    <a:cs typeface="Cambria Math" charset="0"/>
                                  </a:rPr>
                                </m:ctrlPr>
                              </m:sSubPr>
                              <m:e>
                                <m:r>
                                  <a:rPr kumimoji="1" lang="zh-CN" altLang="en-US" i="1">
                                    <a:latin typeface="Cambria Math" charset="0"/>
                                    <a:ea typeface="Cambria Math" charset="0"/>
                                    <a:cs typeface="Cambria Math" charset="0"/>
                                  </a:rPr>
                                  <m:t>𝜖</m:t>
                                </m:r>
                              </m:e>
                              <m:sub>
                                <m:r>
                                  <a:rPr kumimoji="1" lang="en-US" altLang="zh-CN" i="1">
                                    <a:latin typeface="Cambria Math" charset="0"/>
                                    <a:ea typeface="Cambria Math" charset="0"/>
                                    <a:cs typeface="Cambria Math" charset="0"/>
                                  </a:rPr>
                                  <m:t>𝑚</m:t>
                                </m:r>
                              </m:sub>
                            </m:sSub>
                          </m:den>
                        </m:f>
                      </m:e>
                    </m:rad>
                  </m:oMath>
                </a14:m>
                <a:endParaRPr kumimoji="1" lang="en-US" altLang="zh-CN" dirty="0" smtClean="0"/>
              </a:p>
              <a:p>
                <a:pPr lvl="1">
                  <a:lnSpc>
                    <a:spcPct val="160000"/>
                  </a:lnSpc>
                </a:pPr>
                <a:r>
                  <a:rPr kumimoji="1" lang="zh-CN" altLang="en-US" dirty="0" smtClean="0"/>
                  <a:t>当 </a:t>
                </a:r>
                <a14:m>
                  <m:oMath xmlns:m="http://schemas.openxmlformats.org/officeDocument/2006/math">
                    <m:sSub>
                      <m:sSubPr>
                        <m:ctrlPr>
                          <a:rPr kumimoji="1" lang="en-US" altLang="zh-CN" i="1">
                            <a:latin typeface="Cambria Math" charset="0"/>
                            <a:ea typeface="Cambria Math" charset="0"/>
                            <a:cs typeface="Cambria Math" charset="0"/>
                          </a:rPr>
                        </m:ctrlPr>
                      </m:sSubPr>
                      <m:e>
                        <m:r>
                          <a:rPr kumimoji="1" lang="zh-CN" altLang="en-US" i="1">
                            <a:latin typeface="Cambria Math" charset="0"/>
                            <a:ea typeface="Cambria Math" charset="0"/>
                            <a:cs typeface="Cambria Math" charset="0"/>
                          </a:rPr>
                          <m:t>𝜖</m:t>
                        </m:r>
                      </m:e>
                      <m:sub>
                        <m:r>
                          <a:rPr kumimoji="1" lang="en-US" altLang="zh-CN" i="1">
                            <a:latin typeface="Cambria Math" charset="0"/>
                            <a:ea typeface="Cambria Math" charset="0"/>
                            <a:cs typeface="Cambria Math" charset="0"/>
                          </a:rPr>
                          <m:t>𝑚</m:t>
                        </m:r>
                      </m:sub>
                    </m:sSub>
                  </m:oMath>
                </a14:m>
                <a:r>
                  <a:rPr kumimoji="1" lang="zh-CN" altLang="en-US" dirty="0" smtClean="0"/>
                  <a:t> 小于 </a:t>
                </a:r>
                <a:r>
                  <a:rPr kumimoji="1" lang="en-US" altLang="zh-CN" dirty="0" smtClean="0"/>
                  <a:t>1/2</a:t>
                </a:r>
                <a:r>
                  <a:rPr kumimoji="1" lang="zh-CN" altLang="en-US" dirty="0" smtClean="0"/>
                  <a:t> 的时候，这个值大于</a:t>
                </a:r>
                <a:r>
                  <a:rPr kumimoji="1" lang="en-US" altLang="zh-CN" dirty="0" smtClean="0"/>
                  <a:t>1</a:t>
                </a:r>
              </a:p>
              <a:p>
                <a:pPr lvl="1">
                  <a:lnSpc>
                    <a:spcPct val="160000"/>
                  </a:lnSpc>
                </a:pPr>
                <a:r>
                  <a:rPr kumimoji="1" lang="zh-CN" altLang="en-US" dirty="0" smtClean="0"/>
                  <a:t>对于一个弱分类器，也得比随机好一点点，也就是错误率应该小于 </a:t>
                </a:r>
                <a:r>
                  <a:rPr kumimoji="1" lang="mr-IN" altLang="zh-CN" dirty="0" smtClean="0"/>
                  <a:t>1/2</a:t>
                </a:r>
                <a:r>
                  <a:rPr kumimoji="1" lang="zh-CN" altLang="en-US" dirty="0" smtClean="0"/>
                  <a:t> </a:t>
                </a:r>
                <a:endParaRPr kumimoji="1" lang="en-US" altLang="zh-CN" dirty="0"/>
              </a:p>
              <a:p>
                <a:pPr lvl="1">
                  <a:lnSpc>
                    <a:spcPct val="160000"/>
                  </a:lnSpc>
                </a:pPr>
                <a:r>
                  <a:rPr kumimoji="1" lang="zh-CN" altLang="en-US" dirty="0" smtClean="0"/>
                  <a:t>那么对于分类正确的点：</a:t>
                </a:r>
                <a14:m>
                  <m:oMath xmlns:m="http://schemas.openxmlformats.org/officeDocument/2006/math">
                    <m:sSubSup>
                      <m:sSubSupPr>
                        <m:ctrlPr>
                          <a:rPr kumimoji="1" lang="en-US" altLang="zh-CN" i="1">
                            <a:latin typeface="Cambria Math" charset="0"/>
                          </a:rPr>
                        </m:ctrlPr>
                      </m:sSubSupPr>
                      <m:e>
                        <m:r>
                          <a:rPr kumimoji="1" lang="en-US" altLang="zh-CN" i="1">
                            <a:latin typeface="Cambria Math" charset="0"/>
                          </a:rPr>
                          <m:t>𝑤</m:t>
                        </m:r>
                      </m:e>
                      <m:sub>
                        <m:r>
                          <a:rPr kumimoji="1" lang="en-US" altLang="zh-CN" i="1">
                            <a:latin typeface="Cambria Math" charset="0"/>
                          </a:rPr>
                          <m:t>𝑛</m:t>
                        </m:r>
                      </m:sub>
                      <m:sup>
                        <m:r>
                          <a:rPr kumimoji="1" lang="en-US" altLang="zh-CN" i="1">
                            <a:latin typeface="Cambria Math" charset="0"/>
                          </a:rPr>
                          <m:t>𝑚</m:t>
                        </m:r>
                        <m:r>
                          <a:rPr kumimoji="1" lang="en-US" altLang="zh-CN" b="0" i="1" smtClean="0">
                            <a:latin typeface="Cambria Math" charset="0"/>
                          </a:rPr>
                          <m:t>+1</m:t>
                        </m:r>
                      </m:sup>
                    </m:sSubSup>
                    <m:r>
                      <a:rPr kumimoji="1" lang="en-US" altLang="zh-CN" b="0" i="1" smtClean="0">
                        <a:latin typeface="Cambria Math" charset="0"/>
                      </a:rPr>
                      <m:t>=</m:t>
                    </m:r>
                    <m:sSubSup>
                      <m:sSubSupPr>
                        <m:ctrlPr>
                          <a:rPr kumimoji="1" lang="en-US" altLang="zh-CN" i="1">
                            <a:latin typeface="Cambria Math" charset="0"/>
                          </a:rPr>
                        </m:ctrlPr>
                      </m:sSubSupPr>
                      <m:e>
                        <m:r>
                          <a:rPr kumimoji="1" lang="en-US" altLang="zh-CN" i="1">
                            <a:latin typeface="Cambria Math" charset="0"/>
                          </a:rPr>
                          <m:t>𝑤</m:t>
                        </m:r>
                      </m:e>
                      <m:sub>
                        <m:r>
                          <a:rPr kumimoji="1" lang="en-US" altLang="zh-CN" i="1">
                            <a:latin typeface="Cambria Math" charset="0"/>
                          </a:rPr>
                          <m:t>𝑛</m:t>
                        </m:r>
                      </m:sub>
                      <m:sup>
                        <m:r>
                          <a:rPr kumimoji="1" lang="en-US" altLang="zh-CN" i="1">
                            <a:latin typeface="Cambria Math" charset="0"/>
                          </a:rPr>
                          <m:t>𝑚</m:t>
                        </m:r>
                      </m:sup>
                    </m:sSubSup>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𝑢</m:t>
                        </m:r>
                      </m:e>
                      <m:sub>
                        <m:r>
                          <a:rPr kumimoji="1" lang="en-US" altLang="zh-CN" b="0" i="1" smtClean="0">
                            <a:latin typeface="Cambria Math" charset="0"/>
                          </a:rPr>
                          <m:t>𝑚</m:t>
                        </m:r>
                      </m:sub>
                    </m:sSub>
                  </m:oMath>
                </a14:m>
                <a:endParaRPr kumimoji="1" lang="en-US" altLang="zh-CN" dirty="0" smtClean="0"/>
              </a:p>
              <a:p>
                <a:pPr lvl="1">
                  <a:lnSpc>
                    <a:spcPct val="160000"/>
                  </a:lnSpc>
                </a:pPr>
                <a:r>
                  <a:rPr kumimoji="1" lang="zh-CN" altLang="en-US" dirty="0" smtClean="0"/>
                  <a:t>对于分类错误的点：</a:t>
                </a:r>
                <a14:m>
                  <m:oMath xmlns:m="http://schemas.openxmlformats.org/officeDocument/2006/math">
                    <m:sSubSup>
                      <m:sSubSupPr>
                        <m:ctrlPr>
                          <a:rPr kumimoji="1" lang="en-US" altLang="zh-CN" i="1">
                            <a:latin typeface="Cambria Math" charset="0"/>
                          </a:rPr>
                        </m:ctrlPr>
                      </m:sSubSupPr>
                      <m:e>
                        <m:r>
                          <a:rPr kumimoji="1" lang="en-US" altLang="zh-CN" i="1">
                            <a:latin typeface="Cambria Math" charset="0"/>
                          </a:rPr>
                          <m:t>𝑤</m:t>
                        </m:r>
                      </m:e>
                      <m:sub>
                        <m:r>
                          <a:rPr kumimoji="1" lang="en-US" altLang="zh-CN" i="1">
                            <a:latin typeface="Cambria Math" charset="0"/>
                          </a:rPr>
                          <m:t>𝑛</m:t>
                        </m:r>
                      </m:sub>
                      <m:sup>
                        <m:r>
                          <a:rPr kumimoji="1" lang="en-US" altLang="zh-CN" i="1">
                            <a:latin typeface="Cambria Math" charset="0"/>
                          </a:rPr>
                          <m:t>𝑚</m:t>
                        </m:r>
                        <m:r>
                          <a:rPr kumimoji="1" lang="en-US" altLang="zh-CN" i="1">
                            <a:latin typeface="Cambria Math" charset="0"/>
                          </a:rPr>
                          <m:t>+1</m:t>
                        </m:r>
                      </m:sup>
                    </m:sSubSup>
                    <m:r>
                      <a:rPr kumimoji="1" lang="en-US" altLang="zh-CN" i="1">
                        <a:latin typeface="Cambria Math" charset="0"/>
                      </a:rPr>
                      <m:t>=</m:t>
                    </m:r>
                    <m:sSubSup>
                      <m:sSubSupPr>
                        <m:ctrlPr>
                          <a:rPr kumimoji="1" lang="en-US" altLang="zh-CN" i="1">
                            <a:latin typeface="Cambria Math" charset="0"/>
                          </a:rPr>
                        </m:ctrlPr>
                      </m:sSubSupPr>
                      <m:e>
                        <m:r>
                          <a:rPr kumimoji="1" lang="en-US" altLang="zh-CN" i="1">
                            <a:latin typeface="Cambria Math" charset="0"/>
                          </a:rPr>
                          <m:t>𝑤</m:t>
                        </m:r>
                      </m:e>
                      <m:sub>
                        <m:r>
                          <a:rPr kumimoji="1" lang="en-US" altLang="zh-CN" i="1">
                            <a:latin typeface="Cambria Math" charset="0"/>
                          </a:rPr>
                          <m:t>𝑛</m:t>
                        </m:r>
                      </m:sub>
                      <m:sup>
                        <m:r>
                          <a:rPr kumimoji="1" lang="en-US" altLang="zh-CN" i="1">
                            <a:latin typeface="Cambria Math" charset="0"/>
                          </a:rPr>
                          <m:t>𝑚</m:t>
                        </m:r>
                      </m:sup>
                    </m:sSubSup>
                    <m:r>
                      <a:rPr kumimoji="1" lang="zh-CN" altLang="en-US" b="0" i="1" smtClean="0">
                        <a:latin typeface="Cambria Math" charset="0"/>
                      </a:rPr>
                      <m:t>∗</m:t>
                    </m:r>
                    <m:sSub>
                      <m:sSubPr>
                        <m:ctrlPr>
                          <a:rPr kumimoji="1" lang="en-US" altLang="zh-CN" i="1">
                            <a:latin typeface="Cambria Math" charset="0"/>
                          </a:rPr>
                        </m:ctrlPr>
                      </m:sSubPr>
                      <m:e>
                        <m:r>
                          <a:rPr kumimoji="1" lang="en-US" altLang="zh-CN" i="1">
                            <a:latin typeface="Cambria Math" charset="0"/>
                          </a:rPr>
                          <m:t>𝑢</m:t>
                        </m:r>
                      </m:e>
                      <m:sub>
                        <m:r>
                          <a:rPr kumimoji="1" lang="en-US" altLang="zh-CN" i="1">
                            <a:latin typeface="Cambria Math" charset="0"/>
                          </a:rPr>
                          <m:t>𝑚</m:t>
                        </m:r>
                      </m:sub>
                    </m:sSub>
                  </m:oMath>
                </a14:m>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763250" cy="4689475"/>
              </a:xfrm>
              <a:blipFill rotWithShape="0">
                <a:blip r:embed="rId2"/>
                <a:stretch>
                  <a:fillRect l="-793" t="-25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3933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latin typeface="Times New Roman" charset="0"/>
                <a:ea typeface="Times New Roman" charset="0"/>
                <a:cs typeface="Times New Roman" charset="0"/>
              </a:rPr>
              <a:t>Adaboost</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763250" cy="4689475"/>
              </a:xfrm>
            </p:spPr>
            <p:txBody>
              <a:bodyPr>
                <a:normAutofit/>
              </a:bodyPr>
              <a:lstStyle/>
              <a:p>
                <a:r>
                  <a:rPr kumimoji="1" lang="zh-CN" altLang="en-US" b="1" dirty="0" smtClean="0"/>
                  <a:t>步骤：</a:t>
                </a:r>
                <a:endParaRPr kumimoji="1" lang="en-US" altLang="zh-CN" b="1" dirty="0" smtClean="0"/>
              </a:p>
              <a:p>
                <a:pPr lvl="1">
                  <a:lnSpc>
                    <a:spcPct val="160000"/>
                  </a:lnSpc>
                </a:pPr>
                <a:r>
                  <a:rPr kumimoji="1" lang="zh-CN" altLang="en-US" dirty="0" smtClean="0"/>
                  <a:t>根据这样的思路，训练了 </a:t>
                </a:r>
                <a:r>
                  <a:rPr kumimoji="1" lang="en-US" altLang="zh-CN" dirty="0" smtClean="0">
                    <a:latin typeface="Times New Roman" charset="0"/>
                    <a:ea typeface="Times New Roman" charset="0"/>
                    <a:cs typeface="Times New Roman" charset="0"/>
                  </a:rPr>
                  <a:t>M</a:t>
                </a:r>
                <a:r>
                  <a:rPr kumimoji="1" lang="zh-CN" altLang="en-US" dirty="0" smtClean="0">
                    <a:latin typeface="Times New Roman" charset="0"/>
                    <a:ea typeface="Times New Roman" charset="0"/>
                    <a:cs typeface="Times New Roman" charset="0"/>
                  </a:rPr>
                  <a:t> </a:t>
                </a:r>
                <a:r>
                  <a:rPr kumimoji="1" lang="zh-CN" altLang="en-US" dirty="0" smtClean="0"/>
                  <a:t>个分类器之后，这 </a:t>
                </a:r>
                <a:r>
                  <a:rPr kumimoji="1" lang="en-US" altLang="zh-CN" dirty="0" smtClean="0">
                    <a:latin typeface="Times New Roman" charset="0"/>
                    <a:ea typeface="Times New Roman" charset="0"/>
                    <a:cs typeface="Times New Roman" charset="0"/>
                  </a:rPr>
                  <a:t>M</a:t>
                </a:r>
                <a:r>
                  <a:rPr kumimoji="1" lang="zh-CN" altLang="en-US" dirty="0"/>
                  <a:t> </a:t>
                </a:r>
                <a:r>
                  <a:rPr kumimoji="1" lang="zh-CN" altLang="en-US" dirty="0" smtClean="0"/>
                  <a:t>个分类器也不是简单的多数投票。既然都算了错误率了，当然要用上</a:t>
                </a:r>
                <a:endParaRPr kumimoji="1" lang="en-US" altLang="zh-CN" dirty="0" smtClean="0"/>
              </a:p>
              <a:p>
                <a:pPr lvl="1">
                  <a:lnSpc>
                    <a:spcPct val="160000"/>
                  </a:lnSpc>
                </a:pPr>
                <a14:m>
                  <m:oMath xmlns:m="http://schemas.openxmlformats.org/officeDocument/2006/math">
                    <m:sSub>
                      <m:sSubPr>
                        <m:ctrlPr>
                          <a:rPr kumimoji="1" lang="en-US" altLang="zh-CN" i="1">
                            <a:latin typeface="Cambria Math" charset="0"/>
                          </a:rPr>
                        </m:ctrlPr>
                      </m:sSubPr>
                      <m:e>
                        <m:r>
                          <m:rPr>
                            <m:sty m:val="p"/>
                          </m:rPr>
                          <a:rPr kumimoji="1" lang="en-US" altLang="zh-CN" b="0" i="0" smtClean="0">
                            <a:latin typeface="Cambria Math" charset="0"/>
                          </a:rPr>
                          <m:t>ln</m:t>
                        </m:r>
                        <m:r>
                          <a:rPr kumimoji="1" lang="en-US" altLang="zh-CN" b="0" i="1" smtClean="0">
                            <a:latin typeface="Cambria Math" charset="0"/>
                          </a:rPr>
                          <m:t>⁡(</m:t>
                        </m:r>
                        <m:r>
                          <a:rPr kumimoji="1" lang="en-US" altLang="zh-CN" i="1">
                            <a:latin typeface="Cambria Math" charset="0"/>
                          </a:rPr>
                          <m:t>𝑢</m:t>
                        </m:r>
                      </m:e>
                      <m:sub>
                        <m:r>
                          <a:rPr kumimoji="1" lang="en-US" altLang="zh-CN" i="1">
                            <a:latin typeface="Cambria Math" charset="0"/>
                          </a:rPr>
                          <m:t>𝑚</m:t>
                        </m:r>
                      </m:sub>
                    </m:sSub>
                    <m:r>
                      <a:rPr kumimoji="1" lang="en-US" altLang="zh-CN" b="0" i="1" smtClean="0">
                        <a:latin typeface="Cambria Math" charset="0"/>
                      </a:rPr>
                      <m:t>)</m:t>
                    </m:r>
                    <m:r>
                      <a:rPr kumimoji="1" lang="en-US" altLang="zh-CN" i="1">
                        <a:latin typeface="Cambria Math" charset="0"/>
                      </a:rPr>
                      <m:t>=</m:t>
                    </m:r>
                    <m:r>
                      <m:rPr>
                        <m:sty m:val="p"/>
                      </m:rPr>
                      <a:rPr kumimoji="1" lang="en-US" altLang="zh-CN" b="0" i="0" smtClean="0">
                        <a:latin typeface="Cambria Math" charset="0"/>
                      </a:rPr>
                      <m:t>ln</m:t>
                    </m:r>
                    <m:r>
                      <a:rPr kumimoji="1" lang="en-US" altLang="zh-CN" b="0" i="1" smtClean="0">
                        <a:latin typeface="Cambria Math" charset="0"/>
                      </a:rPr>
                      <m:t>⁡(</m:t>
                    </m:r>
                    <m:rad>
                      <m:radPr>
                        <m:degHide m:val="on"/>
                        <m:ctrlPr>
                          <a:rPr kumimoji="1" lang="en-US" altLang="zh-CN" i="1">
                            <a:latin typeface="Cambria Math" charset="0"/>
                          </a:rPr>
                        </m:ctrlPr>
                      </m:radPr>
                      <m:deg/>
                      <m:e>
                        <m:f>
                          <m:fPr>
                            <m:ctrlPr>
                              <a:rPr kumimoji="1" lang="en-US" altLang="zh-CN" i="1">
                                <a:latin typeface="Cambria Math" charset="0"/>
                              </a:rPr>
                            </m:ctrlPr>
                          </m:fPr>
                          <m:num>
                            <m:r>
                              <a:rPr kumimoji="1" lang="en-US" altLang="zh-CN" i="1">
                                <a:latin typeface="Cambria Math" charset="0"/>
                              </a:rPr>
                              <m:t>1−</m:t>
                            </m:r>
                            <m:sSub>
                              <m:sSubPr>
                                <m:ctrlPr>
                                  <a:rPr kumimoji="1" lang="en-US" altLang="zh-CN" i="1">
                                    <a:latin typeface="Cambria Math" charset="0"/>
                                    <a:ea typeface="Cambria Math" charset="0"/>
                                    <a:cs typeface="Cambria Math" charset="0"/>
                                  </a:rPr>
                                </m:ctrlPr>
                              </m:sSubPr>
                              <m:e>
                                <m:r>
                                  <a:rPr kumimoji="1" lang="zh-CN" altLang="en-US" i="1">
                                    <a:latin typeface="Cambria Math" charset="0"/>
                                    <a:ea typeface="Cambria Math" charset="0"/>
                                    <a:cs typeface="Cambria Math" charset="0"/>
                                  </a:rPr>
                                  <m:t>𝜖</m:t>
                                </m:r>
                              </m:e>
                              <m:sub>
                                <m:r>
                                  <a:rPr kumimoji="1" lang="en-US" altLang="zh-CN" i="1">
                                    <a:latin typeface="Cambria Math" charset="0"/>
                                    <a:ea typeface="Cambria Math" charset="0"/>
                                    <a:cs typeface="Cambria Math" charset="0"/>
                                  </a:rPr>
                                  <m:t>𝑚</m:t>
                                </m:r>
                              </m:sub>
                            </m:sSub>
                          </m:num>
                          <m:den>
                            <m:sSub>
                              <m:sSubPr>
                                <m:ctrlPr>
                                  <a:rPr kumimoji="1" lang="en-US" altLang="zh-CN" i="1">
                                    <a:latin typeface="Cambria Math" charset="0"/>
                                    <a:ea typeface="Cambria Math" charset="0"/>
                                    <a:cs typeface="Cambria Math" charset="0"/>
                                  </a:rPr>
                                </m:ctrlPr>
                              </m:sSubPr>
                              <m:e>
                                <m:r>
                                  <a:rPr kumimoji="1" lang="zh-CN" altLang="en-US" i="1">
                                    <a:latin typeface="Cambria Math" charset="0"/>
                                    <a:ea typeface="Cambria Math" charset="0"/>
                                    <a:cs typeface="Cambria Math" charset="0"/>
                                  </a:rPr>
                                  <m:t>𝜖</m:t>
                                </m:r>
                              </m:e>
                              <m:sub>
                                <m:r>
                                  <a:rPr kumimoji="1" lang="en-US" altLang="zh-CN" i="1">
                                    <a:latin typeface="Cambria Math" charset="0"/>
                                    <a:ea typeface="Cambria Math" charset="0"/>
                                    <a:cs typeface="Cambria Math" charset="0"/>
                                  </a:rPr>
                                  <m:t>𝑚</m:t>
                                </m:r>
                              </m:sub>
                            </m:sSub>
                          </m:den>
                        </m:f>
                      </m:e>
                    </m:rad>
                    <m:r>
                      <a:rPr kumimoji="1" lang="en-US" altLang="zh-CN" b="0" i="1" smtClean="0">
                        <a:latin typeface="Cambria Math" charset="0"/>
                        <a:ea typeface="Cambria Math" charset="0"/>
                        <a:cs typeface="Cambria Math" charset="0"/>
                      </a:rPr>
                      <m:t>)</m:t>
                    </m:r>
                  </m:oMath>
                </a14:m>
                <a:endParaRPr kumimoji="1" lang="en-US" altLang="zh-CN" dirty="0" smtClean="0"/>
              </a:p>
              <a:p>
                <a:pPr lvl="1">
                  <a:lnSpc>
                    <a:spcPct val="160000"/>
                  </a:lnSpc>
                </a:pPr>
                <a:r>
                  <a:rPr kumimoji="1" lang="zh-CN" altLang="en-US" dirty="0" smtClean="0"/>
                  <a:t>这个数值</a:t>
                </a:r>
                <a:r>
                  <a:rPr kumimoji="1" lang="zh-CN" altLang="en-US" b="1" dirty="0" smtClean="0"/>
                  <a:t>可以充当</a:t>
                </a:r>
                <a:r>
                  <a:rPr kumimoji="1" lang="zh-CN" altLang="en-US" dirty="0" smtClean="0"/>
                  <a:t>每个模型的权重（不唯一），在决策的时候：</a:t>
                </a:r>
                <a:endParaRPr kumimoji="1" lang="en-US" altLang="zh-CN" dirty="0" smtClean="0"/>
              </a:p>
              <a:p>
                <a:pPr lvl="1">
                  <a:lnSpc>
                    <a:spcPct val="160000"/>
                  </a:lnSpc>
                </a:pPr>
                <a14:m>
                  <m:oMath xmlns:m="http://schemas.openxmlformats.org/officeDocument/2006/math">
                    <m:r>
                      <a:rPr kumimoji="1" lang="en-US" altLang="zh-CN" b="0" i="1" smtClean="0">
                        <a:latin typeface="Cambria Math" charset="0"/>
                      </a:rPr>
                      <m:t>𝑦</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e>
                    </m:d>
                    <m:r>
                      <a:rPr kumimoji="1" lang="en-US" altLang="zh-CN" b="0" i="1" smtClean="0">
                        <a:latin typeface="Cambria Math" charset="0"/>
                      </a:rPr>
                      <m:t>=</m:t>
                    </m:r>
                    <m:r>
                      <a:rPr kumimoji="1" lang="en-US" altLang="zh-CN" b="0" i="1" smtClean="0">
                        <a:latin typeface="Cambria Math" charset="0"/>
                      </a:rPr>
                      <m:t>𝑠𝑖𝑔𝑛</m:t>
                    </m:r>
                    <m:r>
                      <a:rPr kumimoji="1" lang="en-US" altLang="zh-CN" b="0" i="1" smtClean="0">
                        <a:latin typeface="Cambria Math" charset="0"/>
                      </a:rPr>
                      <m:t>(</m:t>
                    </m:r>
                    <m:nary>
                      <m:naryPr>
                        <m:chr m:val="∑"/>
                        <m:ctrlPr>
                          <a:rPr kumimoji="1" lang="is-IS" altLang="zh-CN" b="0" i="1" smtClean="0">
                            <a:latin typeface="Cambria Math" charset="0"/>
                          </a:rPr>
                        </m:ctrlPr>
                      </m:naryPr>
                      <m:sub>
                        <m:r>
                          <m:rPr>
                            <m:brk m:alnAt="23"/>
                          </m:rPr>
                          <a:rPr kumimoji="1" lang="en-US" altLang="zh-CN" b="0" i="1" smtClean="0">
                            <a:latin typeface="Cambria Math" charset="0"/>
                          </a:rPr>
                          <m:t>𝑚</m:t>
                        </m:r>
                        <m:r>
                          <a:rPr kumimoji="1" lang="en-US" altLang="zh-CN" b="0" i="1" smtClean="0">
                            <a:latin typeface="Cambria Math" charset="0"/>
                          </a:rPr>
                          <m:t>=1</m:t>
                        </m:r>
                      </m:sub>
                      <m:sup>
                        <m:r>
                          <a:rPr kumimoji="1" lang="en-US" altLang="zh-CN" b="0" i="1" smtClean="0">
                            <a:latin typeface="Cambria Math" charset="0"/>
                          </a:rPr>
                          <m:t>𝑀</m:t>
                        </m:r>
                      </m:sup>
                      <m:e>
                        <m:func>
                          <m:funcPr>
                            <m:ctrlPr>
                              <a:rPr kumimoji="1" lang="en-US" altLang="zh-CN" b="0" i="1" smtClean="0">
                                <a:latin typeface="Cambria Math" charset="0"/>
                              </a:rPr>
                            </m:ctrlPr>
                          </m:funcPr>
                          <m:fName>
                            <m:r>
                              <m:rPr>
                                <m:sty m:val="p"/>
                              </m:rPr>
                              <a:rPr kumimoji="1" lang="en-US" altLang="zh-CN" b="0" i="0" smtClean="0">
                                <a:latin typeface="Cambria Math" charset="0"/>
                              </a:rPr>
                              <m:t>ln</m:t>
                            </m:r>
                          </m:fName>
                          <m:e>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𝑢</m:t>
                                    </m:r>
                                  </m:e>
                                  <m:sub>
                                    <m:r>
                                      <a:rPr kumimoji="1" lang="en-US" altLang="zh-CN" b="0" i="1" smtClean="0">
                                        <a:latin typeface="Cambria Math" charset="0"/>
                                      </a:rPr>
                                      <m:t>𝑚</m:t>
                                    </m:r>
                                  </m:sub>
                                </m:sSub>
                              </m:e>
                            </m:d>
                          </m:e>
                        </m:func>
                        <m:sSub>
                          <m:sSubPr>
                            <m:ctrlPr>
                              <a:rPr kumimoji="1" lang="en-US" altLang="zh-CN" b="0" i="1" smtClean="0">
                                <a:latin typeface="Cambria Math" charset="0"/>
                              </a:rPr>
                            </m:ctrlPr>
                          </m:sSubPr>
                          <m:e>
                            <m:r>
                              <a:rPr kumimoji="1" lang="en-US" altLang="zh-CN" b="0" i="1" smtClean="0">
                                <a:latin typeface="Cambria Math" charset="0"/>
                              </a:rPr>
                              <m:t>h</m:t>
                            </m:r>
                          </m:e>
                          <m:sub>
                            <m:r>
                              <a:rPr kumimoji="1" lang="en-US" altLang="zh-CN" b="0" i="1" smtClean="0">
                                <a:latin typeface="Cambria Math" charset="0"/>
                              </a:rPr>
                              <m:t>𝑚</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r>
                          <a:rPr kumimoji="1" lang="en-US" altLang="zh-CN" b="0" i="1" smtClean="0">
                            <a:latin typeface="Cambria Math" charset="0"/>
                          </a:rPr>
                          <m:t>)</m:t>
                        </m:r>
                      </m:e>
                    </m:nary>
                    <m:r>
                      <a:rPr kumimoji="1" lang="en-US" altLang="zh-CN" b="0" i="1" smtClean="0">
                        <a:latin typeface="Cambria Math" charset="0"/>
                      </a:rPr>
                      <m:t>)</m:t>
                    </m:r>
                  </m:oMath>
                </a14:m>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763250" cy="4689475"/>
              </a:xfrm>
              <a:blipFill rotWithShape="0">
                <a:blip r:embed="rId2"/>
                <a:stretch>
                  <a:fillRect l="-1020" t="-22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3113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err="1" smtClean="0">
                <a:latin typeface="Times New Roman" charset="0"/>
                <a:ea typeface="Times New Roman" charset="0"/>
                <a:cs typeface="Times New Roman" charset="0"/>
              </a:rPr>
              <a:t>Adaboost</a:t>
            </a:r>
            <a:r>
              <a:rPr kumimoji="1" lang="zh-CN" altLang="en-US" dirty="0" smtClean="0"/>
              <a:t> 一定要在 </a:t>
            </a:r>
            <a:r>
              <a:rPr kumimoji="1" lang="en-US" altLang="zh-CN" dirty="0" smtClean="0">
                <a:latin typeface="Times New Roman" charset="0"/>
                <a:ea typeface="Times New Roman" charset="0"/>
                <a:cs typeface="Times New Roman" charset="0"/>
              </a:rPr>
              <a:t>Project</a:t>
            </a:r>
            <a:r>
              <a:rPr kumimoji="1" lang="zh-CN" altLang="en-US" dirty="0" smtClean="0"/>
              <a:t> 中任何一个任务中使用</a:t>
            </a:r>
            <a:endParaRPr kumimoji="1" lang="en-US" altLang="zh-CN" dirty="0" smtClean="0"/>
          </a:p>
          <a:p>
            <a:endParaRPr kumimoji="1" lang="en-US" altLang="zh-CN" dirty="0"/>
          </a:p>
          <a:p>
            <a:r>
              <a:rPr kumimoji="1" lang="en-US" altLang="zh-CN" dirty="0" smtClean="0">
                <a:latin typeface="Times New Roman" charset="0"/>
                <a:ea typeface="Times New Roman" charset="0"/>
                <a:cs typeface="Times New Roman" charset="0"/>
              </a:rPr>
              <a:t>Project</a:t>
            </a:r>
            <a:r>
              <a:rPr kumimoji="1" lang="zh-CN" altLang="en-US" dirty="0" smtClean="0"/>
              <a:t> 对任务有任何问题的，</a:t>
            </a:r>
            <a:r>
              <a:rPr kumimoji="1" lang="zh-CN" altLang="en-US" b="1" dirty="0" smtClean="0"/>
              <a:t>先看 </a:t>
            </a:r>
            <a:r>
              <a:rPr kumimoji="1" lang="en-US" altLang="zh-CN" b="1" dirty="0" smtClean="0">
                <a:latin typeface="Times New Roman" charset="0"/>
                <a:ea typeface="Times New Roman" charset="0"/>
                <a:cs typeface="Times New Roman" charset="0"/>
              </a:rPr>
              <a:t>PPT</a:t>
            </a:r>
            <a:r>
              <a:rPr kumimoji="1" lang="zh-CN" altLang="en-US" b="1" dirty="0" smtClean="0"/>
              <a:t>，再有问题的再问我</a:t>
            </a:r>
            <a:endParaRPr kumimoji="1" lang="en-US" altLang="zh-CN" b="1" dirty="0" smtClean="0"/>
          </a:p>
          <a:p>
            <a:pPr>
              <a:lnSpc>
                <a:spcPct val="150000"/>
              </a:lnSpc>
            </a:pPr>
            <a:r>
              <a:rPr kumimoji="1" lang="zh-CN" altLang="en-US" dirty="0" smtClean="0"/>
              <a:t>要是想知道在当前数据集下，大概是个怎样的准确率，可以划分验证集之后，调用现成库函数跑一下训练集，然后在验证集上看看准确率</a:t>
            </a:r>
            <a:endParaRPr kumimoji="1" lang="en-US" altLang="zh-CN" dirty="0" smtClean="0"/>
          </a:p>
          <a:p>
            <a:pPr>
              <a:lnSpc>
                <a:spcPct val="100000"/>
              </a:lnSpc>
            </a:pPr>
            <a:r>
              <a:rPr kumimoji="1" lang="zh-CN" altLang="en-US" dirty="0" smtClean="0"/>
              <a:t>抄袭问题不再多说，</a:t>
            </a:r>
            <a:r>
              <a:rPr kumimoji="1" lang="zh-CN" altLang="en-US" b="1" dirty="0" smtClean="0"/>
              <a:t>如果 </a:t>
            </a:r>
            <a:r>
              <a:rPr kumimoji="1" lang="en-US" altLang="zh-CN" b="1" dirty="0" smtClean="0">
                <a:latin typeface="Times New Roman" charset="0"/>
                <a:ea typeface="Times New Roman" charset="0"/>
                <a:cs typeface="Times New Roman" charset="0"/>
              </a:rPr>
              <a:t>Project</a:t>
            </a:r>
            <a:r>
              <a:rPr kumimoji="1" lang="zh-CN" altLang="en-US" b="1" dirty="0" smtClean="0"/>
              <a:t> 发现抄袭，实验总评直接就是不及格的了</a:t>
            </a:r>
            <a:r>
              <a:rPr kumimoji="1" lang="zh-CN" altLang="en-US" dirty="0" smtClean="0"/>
              <a:t>。</a:t>
            </a:r>
            <a:endParaRPr kumimoji="1" lang="en-US" altLang="zh-CN" dirty="0" smtClean="0"/>
          </a:p>
        </p:txBody>
      </p:sp>
    </p:spTree>
    <p:extLst>
      <p:ext uri="{BB962C8B-B14F-4D97-AF65-F5344CB8AC3E}">
        <p14:creationId xmlns:p14="http://schemas.microsoft.com/office/powerpoint/2010/main" val="150113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latin typeface="Times New Roman" charset="0"/>
                <a:ea typeface="Times New Roman" charset="0"/>
                <a:cs typeface="Times New Roman" charset="0"/>
              </a:rPr>
              <a:t>Project</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a:xfrm>
            <a:off x="838200" y="1436914"/>
            <a:ext cx="10515600" cy="5105400"/>
          </a:xfrm>
        </p:spPr>
        <p:txBody>
          <a:bodyPr>
            <a:normAutofit fontScale="77500" lnSpcReduction="20000"/>
          </a:bodyPr>
          <a:lstStyle/>
          <a:p>
            <a:r>
              <a:rPr kumimoji="1" lang="zh-CN" altLang="en-US" sz="3600" dirty="0" smtClean="0">
                <a:latin typeface="Times New Roman" charset="0"/>
                <a:ea typeface="Times New Roman" charset="0"/>
                <a:cs typeface="Times New Roman" charset="0"/>
              </a:rPr>
              <a:t>三个任务</a:t>
            </a:r>
            <a:endParaRPr kumimoji="1" lang="en-US" altLang="zh-CN" sz="3600" dirty="0" smtClean="0">
              <a:latin typeface="Times New Roman" charset="0"/>
              <a:ea typeface="Times New Roman" charset="0"/>
              <a:cs typeface="Times New Roman" charset="0"/>
            </a:endParaRPr>
          </a:p>
          <a:p>
            <a:pPr lvl="1">
              <a:lnSpc>
                <a:spcPct val="170000"/>
              </a:lnSpc>
            </a:pPr>
            <a:r>
              <a:rPr kumimoji="1" lang="zh-CN" altLang="en-US" sz="3200" dirty="0" smtClean="0">
                <a:latin typeface="Times New Roman" charset="0"/>
                <a:ea typeface="Times New Roman" charset="0"/>
                <a:cs typeface="Times New Roman" charset="0"/>
              </a:rPr>
              <a:t>二元分类，以</a:t>
            </a:r>
            <a:r>
              <a:rPr kumimoji="1" lang="zh-CN" altLang="en-US" sz="3200" b="1" dirty="0" smtClean="0">
                <a:solidFill>
                  <a:srgbClr val="FF0000"/>
                </a:solidFill>
                <a:latin typeface="Times New Roman" charset="0"/>
                <a:ea typeface="Times New Roman" charset="0"/>
                <a:cs typeface="Times New Roman" charset="0"/>
              </a:rPr>
              <a:t> </a:t>
            </a:r>
            <a:r>
              <a:rPr kumimoji="1" lang="en-US" altLang="zh-CN" sz="3200" b="1" dirty="0" smtClean="0">
                <a:solidFill>
                  <a:srgbClr val="FF0000"/>
                </a:solidFill>
                <a:latin typeface="Times New Roman" charset="0"/>
                <a:ea typeface="Times New Roman" charset="0"/>
                <a:cs typeface="Times New Roman" charset="0"/>
              </a:rPr>
              <a:t>F1</a:t>
            </a:r>
            <a:r>
              <a:rPr kumimoji="1" lang="zh-CN" altLang="en-US" sz="3200" b="1" dirty="0" smtClean="0">
                <a:solidFill>
                  <a:srgbClr val="FF0000"/>
                </a:solidFill>
                <a:latin typeface="Times New Roman" charset="0"/>
                <a:ea typeface="Times New Roman" charset="0"/>
                <a:cs typeface="Times New Roman" charset="0"/>
              </a:rPr>
              <a:t> </a:t>
            </a:r>
            <a:r>
              <a:rPr kumimoji="1" lang="zh-CN" altLang="en-US" sz="3200" dirty="0" smtClean="0">
                <a:latin typeface="Times New Roman" charset="0"/>
                <a:ea typeface="Times New Roman" charset="0"/>
                <a:cs typeface="Times New Roman" charset="0"/>
              </a:rPr>
              <a:t>作为评测指标</a:t>
            </a:r>
            <a:endParaRPr kumimoji="1" lang="en-US" altLang="zh-CN" sz="3200" dirty="0" smtClean="0">
              <a:latin typeface="Times New Roman" charset="0"/>
              <a:ea typeface="Times New Roman" charset="0"/>
              <a:cs typeface="Times New Roman" charset="0"/>
            </a:endParaRPr>
          </a:p>
          <a:p>
            <a:pPr lvl="1">
              <a:lnSpc>
                <a:spcPct val="170000"/>
              </a:lnSpc>
            </a:pPr>
            <a:r>
              <a:rPr kumimoji="1" lang="zh-CN" altLang="en-US" sz="3200" dirty="0" smtClean="0">
                <a:latin typeface="Times New Roman" charset="0"/>
                <a:ea typeface="Times New Roman" charset="0"/>
                <a:cs typeface="Times New Roman" charset="0"/>
              </a:rPr>
              <a:t>多元分类，以 </a:t>
            </a:r>
            <a:r>
              <a:rPr kumimoji="1" lang="en-US" altLang="zh-CN" sz="3200" b="1" dirty="0" smtClean="0">
                <a:solidFill>
                  <a:srgbClr val="FF0000"/>
                </a:solidFill>
                <a:latin typeface="Times New Roman" charset="0"/>
                <a:ea typeface="Times New Roman" charset="0"/>
                <a:cs typeface="Times New Roman" charset="0"/>
              </a:rPr>
              <a:t>Average</a:t>
            </a:r>
            <a:r>
              <a:rPr kumimoji="1" lang="zh-CN" altLang="en-US" sz="3200" dirty="0" smtClean="0">
                <a:solidFill>
                  <a:srgbClr val="FF0000"/>
                </a:solidFill>
                <a:latin typeface="Times New Roman" charset="0"/>
                <a:ea typeface="Times New Roman" charset="0"/>
                <a:cs typeface="Times New Roman" charset="0"/>
              </a:rPr>
              <a:t> </a:t>
            </a:r>
            <a:r>
              <a:rPr kumimoji="1" lang="en-US" altLang="zh-CN" sz="3200" b="1" dirty="0" smtClean="0">
                <a:solidFill>
                  <a:srgbClr val="FF0000"/>
                </a:solidFill>
                <a:latin typeface="Times New Roman" charset="0"/>
                <a:ea typeface="Times New Roman" charset="0"/>
                <a:cs typeface="Times New Roman" charset="0"/>
              </a:rPr>
              <a:t>Accuracy</a:t>
            </a:r>
            <a:r>
              <a:rPr kumimoji="1" lang="zh-CN" altLang="en-US" sz="3200" dirty="0" smtClean="0">
                <a:solidFill>
                  <a:srgbClr val="FF0000"/>
                </a:solidFill>
                <a:latin typeface="Times New Roman" charset="0"/>
                <a:ea typeface="Times New Roman" charset="0"/>
                <a:cs typeface="Times New Roman" charset="0"/>
              </a:rPr>
              <a:t> </a:t>
            </a:r>
            <a:r>
              <a:rPr kumimoji="1" lang="zh-CN" altLang="en-US" sz="3200" dirty="0" smtClean="0">
                <a:latin typeface="Times New Roman" charset="0"/>
                <a:ea typeface="Times New Roman" charset="0"/>
                <a:cs typeface="Times New Roman" charset="0"/>
              </a:rPr>
              <a:t>作为评测指标</a:t>
            </a:r>
            <a:endParaRPr kumimoji="1" lang="en-US" altLang="zh-CN" sz="3200" dirty="0" smtClean="0">
              <a:latin typeface="Times New Roman" charset="0"/>
              <a:ea typeface="Times New Roman" charset="0"/>
              <a:cs typeface="Times New Roman" charset="0"/>
            </a:endParaRPr>
          </a:p>
          <a:p>
            <a:pPr lvl="1">
              <a:lnSpc>
                <a:spcPct val="170000"/>
              </a:lnSpc>
            </a:pPr>
            <a:r>
              <a:rPr kumimoji="1" lang="zh-CN" altLang="en-US" sz="3200" dirty="0" smtClean="0">
                <a:latin typeface="Times New Roman" charset="0"/>
                <a:ea typeface="Times New Roman" charset="0"/>
                <a:cs typeface="Times New Roman" charset="0"/>
              </a:rPr>
              <a:t>回归，以 </a:t>
            </a:r>
            <a:r>
              <a:rPr kumimoji="1" lang="en-US" altLang="zh-CN" sz="3200" b="1" dirty="0" smtClean="0">
                <a:solidFill>
                  <a:srgbClr val="FF0000"/>
                </a:solidFill>
                <a:latin typeface="Times New Roman" charset="0"/>
                <a:ea typeface="Times New Roman" charset="0"/>
                <a:cs typeface="Times New Roman" charset="0"/>
              </a:rPr>
              <a:t>RMSE</a:t>
            </a:r>
            <a:r>
              <a:rPr kumimoji="1" lang="zh-CN" altLang="en-US" sz="3200" b="1" dirty="0" smtClean="0">
                <a:solidFill>
                  <a:srgbClr val="FF0000"/>
                </a:solidFill>
                <a:latin typeface="Times New Roman" charset="0"/>
                <a:ea typeface="Times New Roman" charset="0"/>
                <a:cs typeface="Times New Roman" charset="0"/>
              </a:rPr>
              <a:t>（</a:t>
            </a:r>
            <a:r>
              <a:rPr kumimoji="1" lang="en-US" altLang="zh-CN" sz="3200" b="1" dirty="0" smtClean="0">
                <a:solidFill>
                  <a:srgbClr val="FF0000"/>
                </a:solidFill>
                <a:latin typeface="Times New Roman" charset="0"/>
                <a:ea typeface="Times New Roman" charset="0"/>
                <a:cs typeface="Times New Roman" charset="0"/>
              </a:rPr>
              <a:t>MSE</a:t>
            </a:r>
            <a:r>
              <a:rPr kumimoji="1" lang="zh-CN" altLang="en-US" sz="3200" b="1" dirty="0" smtClean="0">
                <a:solidFill>
                  <a:srgbClr val="FF0000"/>
                </a:solidFill>
                <a:latin typeface="Times New Roman" charset="0"/>
                <a:ea typeface="Times New Roman" charset="0"/>
                <a:cs typeface="Times New Roman" charset="0"/>
              </a:rPr>
              <a:t>开方）</a:t>
            </a:r>
            <a:r>
              <a:rPr kumimoji="1" lang="zh-CN" altLang="en-US" sz="3200" dirty="0" smtClean="0">
                <a:solidFill>
                  <a:srgbClr val="FF0000"/>
                </a:solidFill>
                <a:latin typeface="Times New Roman" charset="0"/>
                <a:ea typeface="Times New Roman" charset="0"/>
                <a:cs typeface="Times New Roman" charset="0"/>
              </a:rPr>
              <a:t> </a:t>
            </a:r>
            <a:r>
              <a:rPr kumimoji="1" lang="zh-CN" altLang="en-US" sz="3200" dirty="0" smtClean="0">
                <a:latin typeface="Times New Roman" charset="0"/>
                <a:ea typeface="Times New Roman" charset="0"/>
                <a:cs typeface="Times New Roman" charset="0"/>
              </a:rPr>
              <a:t>作为评测指标</a:t>
            </a:r>
            <a:endParaRPr kumimoji="1" lang="en-US" altLang="zh-CN" sz="3200" dirty="0" smtClean="0">
              <a:latin typeface="Times New Roman" charset="0"/>
              <a:ea typeface="Times New Roman" charset="0"/>
              <a:cs typeface="Times New Roman" charset="0"/>
            </a:endParaRPr>
          </a:p>
          <a:p>
            <a:r>
              <a:rPr kumimoji="1" lang="zh-CN" altLang="en-US" sz="3600" dirty="0" smtClean="0">
                <a:latin typeface="Times New Roman" charset="0"/>
                <a:ea typeface="Times New Roman" charset="0"/>
                <a:cs typeface="Times New Roman" charset="0"/>
              </a:rPr>
              <a:t>竞赛制</a:t>
            </a:r>
            <a:endParaRPr kumimoji="1" lang="en-US" altLang="zh-CN" sz="3600" dirty="0" smtClean="0">
              <a:latin typeface="Times New Roman" charset="0"/>
              <a:ea typeface="Times New Roman" charset="0"/>
              <a:cs typeface="Times New Roman" charset="0"/>
            </a:endParaRPr>
          </a:p>
          <a:p>
            <a:pPr lvl="1">
              <a:lnSpc>
                <a:spcPct val="160000"/>
              </a:lnSpc>
            </a:pPr>
            <a:r>
              <a:rPr kumimoji="1" lang="zh-CN" altLang="en-US" sz="3200" dirty="0" smtClean="0">
                <a:latin typeface="Times New Roman" charset="0"/>
                <a:ea typeface="Times New Roman" charset="0"/>
                <a:cs typeface="Times New Roman" charset="0"/>
              </a:rPr>
              <a:t>组队后，每个队伍每天可提交自己的结果到 </a:t>
            </a:r>
            <a:r>
              <a:rPr kumimoji="1" lang="en-US" altLang="zh-CN" sz="3200" dirty="0" smtClean="0">
                <a:latin typeface="Times New Roman" charset="0"/>
                <a:ea typeface="Times New Roman" charset="0"/>
                <a:cs typeface="Times New Roman" charset="0"/>
              </a:rPr>
              <a:t>ftp</a:t>
            </a:r>
            <a:r>
              <a:rPr kumimoji="1" lang="zh-CN" altLang="en-US" sz="3200" dirty="0" smtClean="0">
                <a:latin typeface="Times New Roman" charset="0"/>
                <a:ea typeface="Times New Roman" charset="0"/>
                <a:cs typeface="Times New Roman" charset="0"/>
              </a:rPr>
              <a:t>，</a:t>
            </a:r>
            <a:r>
              <a:rPr kumimoji="1" lang="en-US" altLang="zh-CN" sz="3200" dirty="0" smtClean="0">
                <a:latin typeface="Times New Roman" charset="0"/>
                <a:ea typeface="Times New Roman" charset="0"/>
                <a:cs typeface="Times New Roman" charset="0"/>
              </a:rPr>
              <a:t>TA</a:t>
            </a:r>
            <a:r>
              <a:rPr kumimoji="1" lang="zh-CN" altLang="en-US" sz="3200" dirty="0" smtClean="0">
                <a:latin typeface="Times New Roman" charset="0"/>
                <a:ea typeface="Times New Roman" charset="0"/>
                <a:cs typeface="Times New Roman" charset="0"/>
              </a:rPr>
              <a:t> 会跑</a:t>
            </a:r>
            <a:r>
              <a:rPr kumimoji="1" lang="zh-CN" altLang="en-US" sz="3200" dirty="0">
                <a:latin typeface="Times New Roman" charset="0"/>
                <a:ea typeface="Times New Roman" charset="0"/>
                <a:cs typeface="Times New Roman" charset="0"/>
              </a:rPr>
              <a:t> </a:t>
            </a:r>
            <a:r>
              <a:rPr kumimoji="1" lang="en-US" altLang="zh-CN" sz="3200" dirty="0" smtClean="0">
                <a:latin typeface="Times New Roman" charset="0"/>
                <a:ea typeface="Times New Roman" charset="0"/>
                <a:cs typeface="Times New Roman" charset="0"/>
              </a:rPr>
              <a:t>rank</a:t>
            </a:r>
            <a:r>
              <a:rPr kumimoji="1" lang="zh-CN" altLang="en-US" sz="3200" dirty="0" smtClean="0">
                <a:latin typeface="Times New Roman" charset="0"/>
                <a:ea typeface="Times New Roman" charset="0"/>
                <a:cs typeface="Times New Roman" charset="0"/>
              </a:rPr>
              <a:t>，然后把 </a:t>
            </a:r>
            <a:r>
              <a:rPr kumimoji="1" lang="en-US" altLang="zh-CN" sz="3200" dirty="0" smtClean="0">
                <a:latin typeface="Times New Roman" charset="0"/>
                <a:ea typeface="Times New Roman" charset="0"/>
                <a:cs typeface="Times New Roman" charset="0"/>
              </a:rPr>
              <a:t>rank</a:t>
            </a:r>
            <a:r>
              <a:rPr kumimoji="1" lang="zh-CN" altLang="en-US" sz="3200" dirty="0" smtClean="0">
                <a:latin typeface="Times New Roman" charset="0"/>
                <a:ea typeface="Times New Roman" charset="0"/>
                <a:cs typeface="Times New Roman" charset="0"/>
              </a:rPr>
              <a:t> 的情况发给大家，如果提交的结果是空的则分数为 </a:t>
            </a:r>
            <a:r>
              <a:rPr kumimoji="1" lang="en-US" altLang="zh-CN" sz="3200" dirty="0" smtClean="0">
                <a:latin typeface="Times New Roman" charset="0"/>
                <a:ea typeface="Times New Roman" charset="0"/>
                <a:cs typeface="Times New Roman" charset="0"/>
              </a:rPr>
              <a:t>0</a:t>
            </a:r>
            <a:r>
              <a:rPr kumimoji="1" lang="zh-CN" altLang="en-US" sz="3200" dirty="0" smtClean="0">
                <a:latin typeface="Times New Roman" charset="0"/>
                <a:ea typeface="Times New Roman" charset="0"/>
                <a:cs typeface="Times New Roman" charset="0"/>
              </a:rPr>
              <a:t>，排名越高的分数越高</a:t>
            </a:r>
            <a:endParaRPr kumimoji="1" lang="en-US" altLang="zh-CN" sz="3200" dirty="0" smtClean="0">
              <a:latin typeface="Times New Roman" charset="0"/>
              <a:ea typeface="Times New Roman" charset="0"/>
              <a:cs typeface="Times New Roman" charset="0"/>
            </a:endParaRPr>
          </a:p>
          <a:p>
            <a:r>
              <a:rPr kumimoji="1" lang="zh-CN" altLang="en-US" sz="3600" dirty="0" smtClean="0">
                <a:latin typeface="Times New Roman" charset="0"/>
                <a:ea typeface="Times New Roman" charset="0"/>
                <a:cs typeface="Times New Roman" charset="0"/>
              </a:rPr>
              <a:t>占实验期末总评 </a:t>
            </a:r>
            <a:r>
              <a:rPr kumimoji="1" lang="en-US" altLang="zh-CN" sz="3600" b="1" dirty="0" smtClean="0">
                <a:solidFill>
                  <a:srgbClr val="FF0000"/>
                </a:solidFill>
                <a:latin typeface="Times New Roman" charset="0"/>
                <a:ea typeface="Times New Roman" charset="0"/>
                <a:cs typeface="Times New Roman" charset="0"/>
              </a:rPr>
              <a:t>50%</a:t>
            </a:r>
            <a:endParaRPr kumimoji="1" lang="zh-CN" altLang="en-US" sz="3600" b="1"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51002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SimSun" charset="-122"/>
                <a:ea typeface="SimSun" charset="-122"/>
                <a:cs typeface="SimSun" charset="-122"/>
              </a:rPr>
              <a:t>数据集介绍</a:t>
            </a:r>
            <a:endParaRPr kumimoji="1" lang="zh-CN" altLang="en-US" dirty="0">
              <a:latin typeface="SimSun" charset="-122"/>
              <a:ea typeface="SimSun" charset="-122"/>
              <a:cs typeface="SimSun" charset="-122"/>
            </a:endParaRPr>
          </a:p>
        </p:txBody>
      </p:sp>
      <p:sp>
        <p:nvSpPr>
          <p:cNvPr id="3" name="内容占位符 2"/>
          <p:cNvSpPr>
            <a:spLocks noGrp="1"/>
          </p:cNvSpPr>
          <p:nvPr>
            <p:ph idx="1"/>
          </p:nvPr>
        </p:nvSpPr>
        <p:spPr/>
        <p:txBody>
          <a:bodyPr/>
          <a:lstStyle/>
          <a:p>
            <a:r>
              <a:rPr kumimoji="1" lang="zh-CN" altLang="en-US" dirty="0" smtClean="0"/>
              <a:t>每个任务都会提供一个数据集</a:t>
            </a:r>
            <a:endParaRPr kumimoji="1" lang="en-US" altLang="zh-CN" dirty="0" smtClean="0"/>
          </a:p>
          <a:p>
            <a:pPr>
              <a:lnSpc>
                <a:spcPct val="150000"/>
              </a:lnSpc>
            </a:pPr>
            <a:r>
              <a:rPr kumimoji="1" lang="zh-CN" altLang="en-US" b="1" dirty="0" smtClean="0">
                <a:solidFill>
                  <a:srgbClr val="FF0000"/>
                </a:solidFill>
              </a:rPr>
              <a:t>友情提示，每个数据集都经过了随机处理以及数据处理，不用费心在网上找原数据集，就算找到了也不一样。</a:t>
            </a:r>
            <a:endParaRPr kumimoji="1" lang="en-US" altLang="zh-CN" b="1" dirty="0" smtClean="0">
              <a:solidFill>
                <a:srgbClr val="FF0000"/>
              </a:solidFill>
            </a:endParaRPr>
          </a:p>
          <a:p>
            <a:r>
              <a:rPr kumimoji="1" lang="zh-CN" altLang="en-US" dirty="0" smtClean="0"/>
              <a:t>二元分类：神秘数据集</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802965670"/>
              </p:ext>
            </p:extLst>
          </p:nvPr>
        </p:nvGraphicFramePr>
        <p:xfrm>
          <a:off x="1443988" y="4778689"/>
          <a:ext cx="9304024" cy="1398274"/>
        </p:xfrm>
        <a:graphic>
          <a:graphicData uri="http://schemas.openxmlformats.org/drawingml/2006/table">
            <a:tbl>
              <a:tblPr firstRow="1" bandRow="1">
                <a:tableStyleId>{5940675A-B579-460E-94D1-54222C63F5DA}</a:tableStyleId>
              </a:tblPr>
              <a:tblGrid>
                <a:gridCol w="2326006"/>
                <a:gridCol w="2326006"/>
                <a:gridCol w="2326006"/>
                <a:gridCol w="2326006"/>
              </a:tblGrid>
              <a:tr h="699137">
                <a:tc>
                  <a:txBody>
                    <a:bodyPr/>
                    <a:lstStyle/>
                    <a:p>
                      <a:pPr algn="ctr"/>
                      <a:r>
                        <a:rPr lang="zh-CN" altLang="en-US" dirty="0" smtClean="0"/>
                        <a:t>训练集</a:t>
                      </a:r>
                      <a:r>
                        <a:rPr lang="zh-CN" altLang="en-US" b="1" dirty="0" smtClean="0"/>
                        <a:t>有效</a:t>
                      </a:r>
                      <a:r>
                        <a:rPr lang="zh-CN" altLang="en-US" dirty="0" smtClean="0"/>
                        <a:t>行数</a:t>
                      </a:r>
                      <a:endParaRPr lang="zh-CN" altLang="en-US" dirty="0"/>
                    </a:p>
                  </a:txBody>
                  <a:tcPr anchor="ctr"/>
                </a:tc>
                <a:tc>
                  <a:txBody>
                    <a:bodyPr/>
                    <a:lstStyle/>
                    <a:p>
                      <a:pPr algn="ctr"/>
                      <a:r>
                        <a:rPr lang="zh-CN" altLang="en-US" dirty="0" smtClean="0"/>
                        <a:t>测试集行数</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t>有效</a:t>
                      </a:r>
                      <a:r>
                        <a:rPr lang="zh-CN" altLang="en-US" dirty="0" smtClean="0"/>
                        <a:t>属性个数</a:t>
                      </a:r>
                    </a:p>
                  </a:txBody>
                  <a:tcPr anchor="ctr"/>
                </a:tc>
                <a:tc>
                  <a:txBody>
                    <a:bodyPr/>
                    <a:lstStyle/>
                    <a:p>
                      <a:pPr algn="ctr"/>
                      <a:r>
                        <a:rPr lang="zh-CN" altLang="en-US" dirty="0" smtClean="0"/>
                        <a:t>输出</a:t>
                      </a:r>
                      <a:endParaRPr lang="zh-CN" altLang="en-US" dirty="0"/>
                    </a:p>
                  </a:txBody>
                  <a:tcPr anchor="ctr"/>
                </a:tc>
              </a:tr>
              <a:tr h="699137">
                <a:tc>
                  <a:txBody>
                    <a:bodyPr/>
                    <a:lstStyle/>
                    <a:p>
                      <a:pPr algn="ctr"/>
                      <a:r>
                        <a:rPr lang="en-US" altLang="zh-CN" b="1" dirty="0" smtClean="0"/>
                        <a:t>48000</a:t>
                      </a:r>
                      <a:endParaRPr lang="zh-CN" altLang="en-US" b="1" dirty="0"/>
                    </a:p>
                  </a:txBody>
                  <a:tcPr anchor="ctr"/>
                </a:tc>
                <a:tc>
                  <a:txBody>
                    <a:bodyPr/>
                    <a:lstStyle/>
                    <a:p>
                      <a:pPr algn="ctr"/>
                      <a:r>
                        <a:rPr lang="en-US" altLang="zh-CN" b="1" dirty="0" smtClean="0"/>
                        <a:t>12000</a:t>
                      </a:r>
                      <a:endParaRPr lang="zh-CN" altLang="en-US"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13</a:t>
                      </a:r>
                      <a:endParaRPr lang="zh-CN" altLang="en-US" b="1" dirty="0" smtClean="0"/>
                    </a:p>
                  </a:txBody>
                  <a:tcPr anchor="ctr"/>
                </a:tc>
                <a:tc>
                  <a:txBody>
                    <a:bodyPr/>
                    <a:lstStyle/>
                    <a:p>
                      <a:pPr algn="ctr"/>
                      <a:r>
                        <a:rPr lang="en-US" altLang="zh-CN" b="1" dirty="0" smtClean="0"/>
                        <a:t>1</a:t>
                      </a:r>
                      <a:r>
                        <a:rPr lang="zh-CN" altLang="en-US" b="1" baseline="0" dirty="0" smtClean="0"/>
                        <a:t> 或 </a:t>
                      </a:r>
                      <a:r>
                        <a:rPr lang="en-US" altLang="zh-CN" b="1" baseline="0" dirty="0" smtClean="0"/>
                        <a:t>0</a:t>
                      </a:r>
                      <a:endParaRPr lang="zh-CN" altLang="en-US" b="1" dirty="0"/>
                    </a:p>
                  </a:txBody>
                  <a:tcPr anchor="ctr"/>
                </a:tc>
              </a:tr>
            </a:tbl>
          </a:graphicData>
        </a:graphic>
      </p:graphicFrame>
    </p:spTree>
    <p:extLst>
      <p:ext uri="{BB962C8B-B14F-4D97-AF65-F5344CB8AC3E}">
        <p14:creationId xmlns:p14="http://schemas.microsoft.com/office/powerpoint/2010/main" val="208640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SimSun" charset="-122"/>
                <a:ea typeface="SimSun" charset="-122"/>
                <a:cs typeface="SimSun" charset="-122"/>
              </a:rPr>
              <a:t>数据集介绍</a:t>
            </a:r>
            <a:endParaRPr kumimoji="1" lang="zh-CN" altLang="en-US" dirty="0">
              <a:latin typeface="SimSun" charset="-122"/>
              <a:ea typeface="SimSun" charset="-122"/>
              <a:cs typeface="SimSun" charset="-122"/>
            </a:endParaRPr>
          </a:p>
        </p:txBody>
      </p:sp>
      <p:sp>
        <p:nvSpPr>
          <p:cNvPr id="3" name="内容占位符 2"/>
          <p:cNvSpPr>
            <a:spLocks noGrp="1"/>
          </p:cNvSpPr>
          <p:nvPr>
            <p:ph idx="1"/>
          </p:nvPr>
        </p:nvSpPr>
        <p:spPr/>
        <p:txBody>
          <a:bodyPr>
            <a:normAutofit fontScale="92500"/>
          </a:bodyPr>
          <a:lstStyle/>
          <a:p>
            <a:r>
              <a:rPr kumimoji="1" lang="zh-CN" altLang="en-US" dirty="0" smtClean="0"/>
              <a:t>多元分类：</a:t>
            </a:r>
            <a:endParaRPr kumimoji="1" lang="en-US" altLang="zh-CN" dirty="0" smtClean="0"/>
          </a:p>
          <a:p>
            <a:r>
              <a:rPr kumimoji="1" lang="zh-CN" altLang="en-US" dirty="0" smtClean="0"/>
              <a:t>从某网站上收集的文本数据集，分了三个类别：</a:t>
            </a:r>
            <a:r>
              <a:rPr kumimoji="1" lang="en-US" altLang="zh-CN" dirty="0" smtClean="0"/>
              <a:t>LOW,MID,HIG</a:t>
            </a:r>
          </a:p>
          <a:p>
            <a:r>
              <a:rPr kumimoji="1" lang="zh-CN" altLang="en-US" dirty="0" smtClean="0"/>
              <a:t>每行一开始是标签，用 </a:t>
            </a:r>
            <a:r>
              <a:rPr kumimoji="1" lang="en-US" altLang="zh-CN" dirty="0" smtClean="0"/>
              <a:t>\</a:t>
            </a:r>
            <a:r>
              <a:rPr kumimoji="1" lang="en-US" altLang="zh-CN" dirty="0" smtClean="0"/>
              <a:t>t\t</a:t>
            </a:r>
            <a:r>
              <a:rPr kumimoji="1" lang="zh-CN" altLang="en-US" dirty="0" smtClean="0"/>
              <a:t> </a:t>
            </a:r>
            <a:r>
              <a:rPr kumimoji="1" lang="zh-CN" altLang="en-US" dirty="0" smtClean="0"/>
              <a:t>跟后面隔开</a:t>
            </a:r>
            <a:endParaRPr kumimoji="1" lang="en-US" altLang="zh-CN" dirty="0" smtClean="0"/>
          </a:p>
          <a:p>
            <a:r>
              <a:rPr kumimoji="1" lang="zh-CN" altLang="en-US" dirty="0" smtClean="0"/>
              <a:t>后面跟着文本，一行中的文本可能有多个句子，用 </a:t>
            </a:r>
            <a:r>
              <a:rPr kumimoji="1" lang="en-US" altLang="zh-CN" dirty="0" smtClean="0"/>
              <a:t>&lt;</a:t>
            </a:r>
            <a:r>
              <a:rPr kumimoji="1" lang="en-US" altLang="zh-CN" dirty="0" err="1" smtClean="0"/>
              <a:t>sssss</a:t>
            </a:r>
            <a:r>
              <a:rPr kumimoji="1" lang="en-US" altLang="zh-CN" dirty="0" smtClean="0"/>
              <a:t>&gt;</a:t>
            </a:r>
            <a:r>
              <a:rPr kumimoji="1" lang="zh-CN" altLang="en-US" dirty="0" smtClean="0"/>
              <a:t> 隔开</a:t>
            </a:r>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r>
              <a:rPr kumimoji="1" lang="zh-CN" altLang="en-US" dirty="0" smtClean="0"/>
              <a:t>提示：回忆之前的实验中关于文本处理的方法</a:t>
            </a:r>
            <a:endParaRPr kumimoji="1"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1281229632"/>
              </p:ext>
            </p:extLst>
          </p:nvPr>
        </p:nvGraphicFramePr>
        <p:xfrm>
          <a:off x="2766060" y="4162674"/>
          <a:ext cx="7006590" cy="1243716"/>
        </p:xfrm>
        <a:graphic>
          <a:graphicData uri="http://schemas.openxmlformats.org/drawingml/2006/table">
            <a:tbl>
              <a:tblPr firstRow="1" bandRow="1">
                <a:tableStyleId>{5940675A-B579-460E-94D1-54222C63F5DA}</a:tableStyleId>
              </a:tblPr>
              <a:tblGrid>
                <a:gridCol w="2335530"/>
                <a:gridCol w="2335530"/>
                <a:gridCol w="2335530"/>
              </a:tblGrid>
              <a:tr h="619192">
                <a:tc>
                  <a:txBody>
                    <a:bodyPr/>
                    <a:lstStyle/>
                    <a:p>
                      <a:pPr algn="ctr"/>
                      <a:r>
                        <a:rPr lang="zh-CN" altLang="en-US" dirty="0" smtClean="0"/>
                        <a:t>训练集</a:t>
                      </a:r>
                      <a:r>
                        <a:rPr lang="zh-CN" altLang="en-US" b="1" dirty="0" smtClean="0"/>
                        <a:t>有效</a:t>
                      </a:r>
                      <a:r>
                        <a:rPr lang="zh-CN" altLang="en-US" dirty="0" smtClean="0"/>
                        <a:t>行数</a:t>
                      </a:r>
                      <a:endParaRPr lang="zh-CN" altLang="en-US" dirty="0"/>
                    </a:p>
                  </a:txBody>
                  <a:tcPr anchor="ctr"/>
                </a:tc>
                <a:tc>
                  <a:txBody>
                    <a:bodyPr/>
                    <a:lstStyle/>
                    <a:p>
                      <a:pPr algn="ctr"/>
                      <a:r>
                        <a:rPr lang="zh-CN" altLang="en-US" dirty="0" smtClean="0"/>
                        <a:t>测试集行数</a:t>
                      </a:r>
                      <a:endParaRPr lang="zh-CN" altLang="en-US" dirty="0"/>
                    </a:p>
                  </a:txBody>
                  <a:tcPr anchor="ctr"/>
                </a:tc>
                <a:tc>
                  <a:txBody>
                    <a:bodyPr/>
                    <a:lstStyle/>
                    <a:p>
                      <a:pPr algn="ctr"/>
                      <a:r>
                        <a:rPr lang="zh-CN" altLang="en-US" dirty="0" smtClean="0"/>
                        <a:t>输出</a:t>
                      </a:r>
                      <a:endParaRPr lang="zh-CN" altLang="en-US" dirty="0"/>
                    </a:p>
                  </a:txBody>
                  <a:tcPr anchor="ctr"/>
                </a:tc>
              </a:tr>
              <a:tr h="624524">
                <a:tc>
                  <a:txBody>
                    <a:bodyPr/>
                    <a:lstStyle/>
                    <a:p>
                      <a:pPr algn="ctr"/>
                      <a:r>
                        <a:rPr lang="en-US" altLang="zh-CN" b="1" dirty="0" smtClean="0"/>
                        <a:t>62522</a:t>
                      </a:r>
                      <a:endParaRPr lang="zh-CN" altLang="en-US" b="1" dirty="0"/>
                    </a:p>
                  </a:txBody>
                  <a:tcPr anchor="ctr"/>
                </a:tc>
                <a:tc>
                  <a:txBody>
                    <a:bodyPr/>
                    <a:lstStyle/>
                    <a:p>
                      <a:pPr algn="ctr"/>
                      <a:r>
                        <a:rPr lang="en-US" altLang="zh-CN" b="1" dirty="0" smtClean="0"/>
                        <a:t>8671</a:t>
                      </a:r>
                      <a:endParaRPr lang="zh-CN" altLang="en-US" b="1" dirty="0"/>
                    </a:p>
                  </a:txBody>
                  <a:tcPr anchor="ctr"/>
                </a:tc>
                <a:tc>
                  <a:txBody>
                    <a:bodyPr/>
                    <a:lstStyle/>
                    <a:p>
                      <a:pPr algn="ctr"/>
                      <a:r>
                        <a:rPr lang="zh-CN" altLang="en-US" b="1" dirty="0" smtClean="0"/>
                        <a:t>类别标签</a:t>
                      </a:r>
                      <a:endParaRPr lang="zh-CN" altLang="en-US" b="1" dirty="0"/>
                    </a:p>
                  </a:txBody>
                  <a:tcPr anchor="ctr"/>
                </a:tc>
              </a:tr>
            </a:tbl>
          </a:graphicData>
        </a:graphic>
      </p:graphicFrame>
    </p:spTree>
    <p:extLst>
      <p:ext uri="{BB962C8B-B14F-4D97-AF65-F5344CB8AC3E}">
        <p14:creationId xmlns:p14="http://schemas.microsoft.com/office/powerpoint/2010/main" val="169270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SimSun" charset="-122"/>
                <a:ea typeface="SimSun" charset="-122"/>
                <a:cs typeface="SimSun" charset="-122"/>
              </a:rPr>
              <a:t>数据集介绍</a:t>
            </a:r>
            <a:endParaRPr kumimoji="1" lang="zh-CN" altLang="en-US" dirty="0">
              <a:latin typeface="SimSun" charset="-122"/>
              <a:ea typeface="SimSun" charset="-122"/>
              <a:cs typeface="SimSun" charset="-122"/>
            </a:endParaRPr>
          </a:p>
        </p:txBody>
      </p:sp>
      <p:sp>
        <p:nvSpPr>
          <p:cNvPr id="3" name="内容占位符 2"/>
          <p:cNvSpPr>
            <a:spLocks noGrp="1"/>
          </p:cNvSpPr>
          <p:nvPr>
            <p:ph idx="1"/>
          </p:nvPr>
        </p:nvSpPr>
        <p:spPr>
          <a:xfrm>
            <a:off x="838200" y="1690688"/>
            <a:ext cx="10515600" cy="4486276"/>
          </a:xfrm>
        </p:spPr>
        <p:txBody>
          <a:bodyPr>
            <a:normAutofit/>
          </a:bodyPr>
          <a:lstStyle/>
          <a:p>
            <a:pPr>
              <a:lnSpc>
                <a:spcPct val="160000"/>
              </a:lnSpc>
            </a:pPr>
            <a:r>
              <a:rPr kumimoji="1" lang="zh-CN" altLang="en-US" dirty="0" smtClean="0"/>
              <a:t>回归：与</a:t>
            </a:r>
            <a:r>
              <a:rPr kumimoji="1" lang="zh-CN" altLang="en-US" dirty="0"/>
              <a:t> </a:t>
            </a:r>
            <a:r>
              <a:rPr kumimoji="1" lang="en-US" altLang="zh-CN" dirty="0" smtClean="0"/>
              <a:t>NN</a:t>
            </a:r>
            <a:r>
              <a:rPr kumimoji="1" lang="zh-CN" altLang="en-US" dirty="0" smtClean="0"/>
              <a:t> 提供的数据集属于同一个数据集，关于自行车数量预测的一个任务。</a:t>
            </a:r>
            <a:endParaRPr kumimoji="1" lang="en-US" altLang="zh-CN" dirty="0" smtClean="0"/>
          </a:p>
          <a:p>
            <a:endParaRPr kumimoji="1" lang="en-US" altLang="zh-CN" dirty="0"/>
          </a:p>
          <a:p>
            <a:endParaRPr kumimoji="1" lang="en-US" altLang="zh-CN" dirty="0" smtClean="0"/>
          </a:p>
          <a:p>
            <a:endParaRPr kumimoji="1" lang="en-US" altLang="zh-CN" dirty="0" smtClean="0"/>
          </a:p>
          <a:p>
            <a:endParaRPr kumimoji="1" lang="en-US" altLang="zh-CN" dirty="0"/>
          </a:p>
          <a:p>
            <a:r>
              <a:rPr kumimoji="1" lang="zh-CN" altLang="en-US" dirty="0" smtClean="0"/>
              <a:t>提示：预处理数据，是否可以抛弃一些属性</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87339276"/>
              </p:ext>
            </p:extLst>
          </p:nvPr>
        </p:nvGraphicFramePr>
        <p:xfrm>
          <a:off x="1611628" y="3402325"/>
          <a:ext cx="9304024" cy="1398274"/>
        </p:xfrm>
        <a:graphic>
          <a:graphicData uri="http://schemas.openxmlformats.org/drawingml/2006/table">
            <a:tbl>
              <a:tblPr firstRow="1" bandRow="1">
                <a:tableStyleId>{5940675A-B579-460E-94D1-54222C63F5DA}</a:tableStyleId>
              </a:tblPr>
              <a:tblGrid>
                <a:gridCol w="2326006"/>
                <a:gridCol w="2326006"/>
                <a:gridCol w="2326006"/>
                <a:gridCol w="2326006"/>
              </a:tblGrid>
              <a:tr h="699137">
                <a:tc>
                  <a:txBody>
                    <a:bodyPr/>
                    <a:lstStyle/>
                    <a:p>
                      <a:pPr algn="ctr"/>
                      <a:r>
                        <a:rPr lang="zh-CN" altLang="en-US" dirty="0" smtClean="0"/>
                        <a:t>训练集</a:t>
                      </a:r>
                      <a:r>
                        <a:rPr lang="zh-CN" altLang="en-US" b="1" dirty="0" smtClean="0"/>
                        <a:t>有效</a:t>
                      </a:r>
                      <a:r>
                        <a:rPr lang="zh-CN" altLang="en-US" dirty="0" smtClean="0"/>
                        <a:t>行数</a:t>
                      </a:r>
                      <a:endParaRPr lang="zh-CN" altLang="en-US" dirty="0"/>
                    </a:p>
                  </a:txBody>
                  <a:tcPr anchor="ctr"/>
                </a:tc>
                <a:tc>
                  <a:txBody>
                    <a:bodyPr/>
                    <a:lstStyle/>
                    <a:p>
                      <a:pPr algn="ctr"/>
                      <a:r>
                        <a:rPr lang="zh-CN" altLang="en-US" dirty="0" smtClean="0"/>
                        <a:t>测试集行数</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t>有效</a:t>
                      </a:r>
                      <a:r>
                        <a:rPr lang="zh-CN" altLang="en-US" dirty="0" smtClean="0"/>
                        <a:t>属性个数</a:t>
                      </a:r>
                    </a:p>
                  </a:txBody>
                  <a:tcPr anchor="ctr"/>
                </a:tc>
                <a:tc>
                  <a:txBody>
                    <a:bodyPr/>
                    <a:lstStyle/>
                    <a:p>
                      <a:pPr algn="ctr"/>
                      <a:r>
                        <a:rPr lang="zh-CN" altLang="en-US" dirty="0" smtClean="0"/>
                        <a:t>输出</a:t>
                      </a:r>
                      <a:endParaRPr lang="zh-CN" altLang="en-US" dirty="0"/>
                    </a:p>
                  </a:txBody>
                  <a:tcPr anchor="ctr"/>
                </a:tc>
              </a:tr>
              <a:tr h="699137">
                <a:tc>
                  <a:txBody>
                    <a:bodyPr/>
                    <a:lstStyle/>
                    <a:p>
                      <a:pPr algn="ctr"/>
                      <a:r>
                        <a:rPr lang="en-US" altLang="zh-CN" b="1" dirty="0" smtClean="0"/>
                        <a:t>16637</a:t>
                      </a:r>
                      <a:endParaRPr lang="zh-CN" altLang="en-US" b="1" dirty="0"/>
                    </a:p>
                  </a:txBody>
                  <a:tcPr anchor="ctr"/>
                </a:tc>
                <a:tc>
                  <a:txBody>
                    <a:bodyPr/>
                    <a:lstStyle/>
                    <a:p>
                      <a:pPr algn="ctr"/>
                      <a:r>
                        <a:rPr lang="en-US" altLang="zh-CN" b="1" dirty="0" smtClean="0"/>
                        <a:t>742</a:t>
                      </a:r>
                      <a:endParaRPr lang="zh-CN" altLang="en-US"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7</a:t>
                      </a:r>
                      <a:endParaRPr lang="zh-CN" altLang="en-US" b="1" dirty="0" smtClean="0"/>
                    </a:p>
                  </a:txBody>
                  <a:tcPr anchor="ctr"/>
                </a:tc>
                <a:tc>
                  <a:txBody>
                    <a:bodyPr/>
                    <a:lstStyle/>
                    <a:p>
                      <a:pPr algn="ctr"/>
                      <a:r>
                        <a:rPr lang="zh-CN" altLang="en-US" b="1" dirty="0" smtClean="0"/>
                        <a:t>自行车数量</a:t>
                      </a:r>
                      <a:endParaRPr lang="zh-CN" altLang="en-US" b="1" dirty="0"/>
                    </a:p>
                  </a:txBody>
                  <a:tcPr anchor="ctr"/>
                </a:tc>
              </a:tr>
            </a:tbl>
          </a:graphicData>
        </a:graphic>
      </p:graphicFrame>
    </p:spTree>
    <p:extLst>
      <p:ext uri="{BB962C8B-B14F-4D97-AF65-F5344CB8AC3E}">
        <p14:creationId xmlns:p14="http://schemas.microsoft.com/office/powerpoint/2010/main" val="151650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没有规定使用某种算法</a:t>
            </a:r>
            <a:endParaRPr kumimoji="1" lang="en-US" altLang="zh-CN" dirty="0" smtClean="0"/>
          </a:p>
          <a:p>
            <a:r>
              <a:rPr kumimoji="1" lang="zh-CN" altLang="en-US" dirty="0" smtClean="0"/>
              <a:t>学过的算法：</a:t>
            </a:r>
            <a:r>
              <a:rPr kumimoji="1" lang="en-US" altLang="zh-CN" dirty="0" smtClean="0"/>
              <a:t>KNN,NB,PLA,DT,LR,NN</a:t>
            </a:r>
          </a:p>
          <a:p>
            <a:r>
              <a:rPr kumimoji="1" lang="zh-CN" altLang="en-US" dirty="0" smtClean="0"/>
              <a:t>全新的算法：</a:t>
            </a:r>
            <a:r>
              <a:rPr kumimoji="1" lang="en-US" altLang="zh-CN" dirty="0" smtClean="0"/>
              <a:t>SVM,SVR,</a:t>
            </a:r>
            <a:r>
              <a:rPr kumimoji="1" lang="mr-IN" altLang="zh-CN" dirty="0" smtClean="0"/>
              <a:t>…</a:t>
            </a:r>
            <a:endParaRPr kumimoji="1" lang="en-US" altLang="zh-CN" dirty="0" smtClean="0"/>
          </a:p>
          <a:p>
            <a:r>
              <a:rPr kumimoji="1" lang="zh-CN" altLang="en-US" dirty="0" smtClean="0"/>
              <a:t>鼓励大家尝试新算法</a:t>
            </a:r>
            <a:endParaRPr kumimoji="1" lang="en-US" altLang="zh-CN" dirty="0" smtClean="0"/>
          </a:p>
          <a:p>
            <a:r>
              <a:rPr kumimoji="1" lang="zh-CN" altLang="en-US" b="1" dirty="0" smtClean="0">
                <a:solidFill>
                  <a:srgbClr val="FF0000"/>
                </a:solidFill>
              </a:rPr>
              <a:t>所有算法，都必须是自己实现的，不可以调用现成库</a:t>
            </a:r>
            <a:endParaRPr kumimoji="1" lang="en-US" altLang="zh-CN" b="1" dirty="0" smtClean="0">
              <a:solidFill>
                <a:srgbClr val="FF0000"/>
              </a:solidFill>
            </a:endParaRPr>
          </a:p>
          <a:p>
            <a:r>
              <a:rPr kumimoji="1" lang="zh-CN" altLang="en-US" dirty="0" smtClean="0"/>
              <a:t>比如想在</a:t>
            </a:r>
            <a:r>
              <a:rPr kumimoji="1" lang="zh-CN" altLang="en-US" dirty="0"/>
              <a:t> </a:t>
            </a:r>
            <a:r>
              <a:rPr kumimoji="1" lang="en-US" altLang="zh-CN" dirty="0" smtClean="0"/>
              <a:t>NN</a:t>
            </a:r>
            <a:r>
              <a:rPr kumimoji="1" lang="zh-CN" altLang="en-US" dirty="0" smtClean="0"/>
              <a:t> 里面用 </a:t>
            </a:r>
            <a:r>
              <a:rPr kumimoji="1" lang="en-US" altLang="zh-CN" dirty="0" smtClean="0"/>
              <a:t>PLA</a:t>
            </a:r>
            <a:r>
              <a:rPr kumimoji="1" lang="zh-CN" altLang="en-US" dirty="0" smtClean="0"/>
              <a:t>，</a:t>
            </a:r>
            <a:r>
              <a:rPr kumimoji="1" lang="en-US" altLang="zh-CN" dirty="0" smtClean="0"/>
              <a:t>PLA</a:t>
            </a:r>
            <a:r>
              <a:rPr kumimoji="1" lang="zh-CN" altLang="en-US" dirty="0" smtClean="0"/>
              <a:t>部分也要自己实现</a:t>
            </a:r>
            <a:endParaRPr kumimoji="1" lang="en-US" altLang="zh-CN" dirty="0" smtClean="0"/>
          </a:p>
          <a:p>
            <a:r>
              <a:rPr kumimoji="1" lang="zh-CN" altLang="en-US" dirty="0" smtClean="0"/>
              <a:t>选择你认为效果最好的方法，在 </a:t>
            </a:r>
            <a:r>
              <a:rPr kumimoji="1" lang="en-US" altLang="zh-CN" dirty="0" smtClean="0"/>
              <a:t>pre</a:t>
            </a:r>
            <a:r>
              <a:rPr kumimoji="1" lang="zh-CN" altLang="en-US" dirty="0" smtClean="0"/>
              <a:t> 的时候展示</a:t>
            </a:r>
            <a:endParaRPr kumimoji="1" lang="en-US" altLang="zh-CN" dirty="0" smtClean="0"/>
          </a:p>
          <a:p>
            <a:r>
              <a:rPr kumimoji="1" lang="zh-CN" altLang="en-US" dirty="0" smtClean="0"/>
              <a:t>在 </a:t>
            </a:r>
            <a:r>
              <a:rPr kumimoji="1" lang="en-US" altLang="zh-CN" dirty="0" smtClean="0"/>
              <a:t>Project</a:t>
            </a:r>
            <a:r>
              <a:rPr kumimoji="1" lang="zh-CN" altLang="en-US" dirty="0" smtClean="0"/>
              <a:t> 报告中，将你使用的方法展示出来</a:t>
            </a:r>
            <a:endParaRPr kumimoji="1" lang="zh-CN" altLang="en-US" dirty="0"/>
          </a:p>
        </p:txBody>
      </p:sp>
    </p:spTree>
    <p:extLst>
      <p:ext uri="{BB962C8B-B14F-4D97-AF65-F5344CB8AC3E}">
        <p14:creationId xmlns:p14="http://schemas.microsoft.com/office/powerpoint/2010/main" val="208129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Presentation</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normAutofit fontScale="92500" lnSpcReduction="20000"/>
          </a:bodyPr>
          <a:lstStyle/>
          <a:p>
            <a:pPr>
              <a:lnSpc>
                <a:spcPct val="150000"/>
              </a:lnSpc>
            </a:pPr>
            <a:r>
              <a:rPr kumimoji="1" lang="en-US" altLang="zh-CN" dirty="0" smtClean="0"/>
              <a:t>17-19</a:t>
            </a:r>
            <a:r>
              <a:rPr kumimoji="1" lang="zh-CN" altLang="en-US" dirty="0" smtClean="0"/>
              <a:t>周</a:t>
            </a:r>
            <a:r>
              <a:rPr kumimoji="1" lang="zh-CN" altLang="en-US" dirty="0" smtClean="0"/>
              <a:t>进行，展示顺序如何确定的问题等下讲</a:t>
            </a:r>
            <a:endParaRPr kumimoji="1" lang="en-US" altLang="zh-CN" dirty="0" smtClean="0"/>
          </a:p>
          <a:p>
            <a:pPr>
              <a:lnSpc>
                <a:spcPct val="150000"/>
              </a:lnSpc>
            </a:pPr>
            <a:r>
              <a:rPr kumimoji="1" lang="en-US" altLang="zh-CN" dirty="0" smtClean="0">
                <a:latin typeface="Times New Roman" charset="0"/>
                <a:ea typeface="Times New Roman" charset="0"/>
                <a:cs typeface="Times New Roman" charset="0"/>
              </a:rPr>
              <a:t>pre</a:t>
            </a:r>
            <a:r>
              <a:rPr kumimoji="1" lang="zh-CN" altLang="en-US" dirty="0" smtClean="0"/>
              <a:t> 的时候</a:t>
            </a:r>
            <a:r>
              <a:rPr kumimoji="1" lang="zh-CN" altLang="en-US" b="1" dirty="0" smtClean="0"/>
              <a:t>不要求已经完成了所有的算法的设计，也不是要求展示最终版本</a:t>
            </a:r>
            <a:r>
              <a:rPr kumimoji="1" lang="zh-CN" altLang="en-US" dirty="0" smtClean="0"/>
              <a:t>，只是每个任务都要有开始尝试，并且有自己的规划</a:t>
            </a:r>
            <a:endParaRPr kumimoji="1" lang="en-US" altLang="zh-CN" dirty="0" smtClean="0"/>
          </a:p>
          <a:p>
            <a:pPr>
              <a:lnSpc>
                <a:spcPct val="150000"/>
              </a:lnSpc>
            </a:pPr>
            <a:r>
              <a:rPr kumimoji="1" lang="zh-CN" altLang="en-US" dirty="0" smtClean="0"/>
              <a:t>内容：团队如何分工，自行测试的方法，每个任务使用的方法，结果，改进思路。</a:t>
            </a:r>
            <a:endParaRPr kumimoji="1" lang="en-US" altLang="zh-CN" dirty="0" smtClean="0"/>
          </a:p>
          <a:p>
            <a:pPr>
              <a:lnSpc>
                <a:spcPct val="150000"/>
              </a:lnSpc>
            </a:pPr>
            <a:r>
              <a:rPr kumimoji="1" lang="zh-CN" altLang="en-US" dirty="0" smtClean="0"/>
              <a:t>时间：</a:t>
            </a:r>
            <a:r>
              <a:rPr kumimoji="1" lang="zh-CN" altLang="en-US" b="1" dirty="0" smtClean="0">
                <a:solidFill>
                  <a:srgbClr val="FF0000"/>
                </a:solidFill>
              </a:rPr>
              <a:t>每组展示 </a:t>
            </a:r>
            <a:r>
              <a:rPr kumimoji="1" lang="en-US" altLang="zh-CN" b="1" dirty="0" smtClean="0">
                <a:solidFill>
                  <a:srgbClr val="FF0000"/>
                </a:solidFill>
              </a:rPr>
              <a:t>5</a:t>
            </a:r>
            <a:r>
              <a:rPr kumimoji="1" lang="zh-CN" altLang="en-US" b="1" dirty="0" smtClean="0">
                <a:solidFill>
                  <a:srgbClr val="FF0000"/>
                </a:solidFill>
              </a:rPr>
              <a:t> 分钟，提问时间 </a:t>
            </a:r>
            <a:r>
              <a:rPr kumimoji="1" lang="en-US" altLang="zh-CN" b="1" dirty="0" smtClean="0">
                <a:solidFill>
                  <a:srgbClr val="FF0000"/>
                </a:solidFill>
              </a:rPr>
              <a:t>1</a:t>
            </a:r>
            <a:r>
              <a:rPr kumimoji="1" lang="zh-CN" altLang="en-US" b="1" dirty="0" smtClean="0">
                <a:solidFill>
                  <a:srgbClr val="FF0000"/>
                </a:solidFill>
              </a:rPr>
              <a:t> 分钟</a:t>
            </a:r>
            <a:endParaRPr kumimoji="1" lang="en-US" altLang="zh-CN" b="1" dirty="0" smtClean="0">
              <a:solidFill>
                <a:srgbClr val="FF0000"/>
              </a:solidFill>
            </a:endParaRPr>
          </a:p>
          <a:p>
            <a:pPr>
              <a:lnSpc>
                <a:spcPct val="150000"/>
              </a:lnSpc>
            </a:pPr>
            <a:r>
              <a:rPr kumimoji="1" lang="zh-CN" altLang="en-US" dirty="0" smtClean="0"/>
              <a:t>要求：每个人都要到场，每个组的所有成员都要发言</a:t>
            </a:r>
            <a:endParaRPr kumimoji="1" lang="zh-CN" altLang="en-US" dirty="0"/>
          </a:p>
        </p:txBody>
      </p:sp>
    </p:spTree>
    <p:extLst>
      <p:ext uri="{BB962C8B-B14F-4D97-AF65-F5344CB8AC3E}">
        <p14:creationId xmlns:p14="http://schemas.microsoft.com/office/powerpoint/2010/main" val="169879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评分标准</a:t>
            </a:r>
            <a:endParaRPr kumimoji="1" lang="zh-CN" altLang="en-US" dirty="0"/>
          </a:p>
        </p:txBody>
      </p:sp>
      <p:sp>
        <p:nvSpPr>
          <p:cNvPr id="3" name="内容占位符 2"/>
          <p:cNvSpPr>
            <a:spLocks noGrp="1"/>
          </p:cNvSpPr>
          <p:nvPr>
            <p:ph idx="1"/>
          </p:nvPr>
        </p:nvSpPr>
        <p:spPr/>
        <p:txBody>
          <a:bodyPr>
            <a:normAutofit/>
          </a:bodyPr>
          <a:lstStyle/>
          <a:p>
            <a:r>
              <a:rPr kumimoji="1" lang="en-US" altLang="zh-CN" sz="3600" dirty="0" smtClean="0">
                <a:latin typeface="Times New Roman" charset="0"/>
                <a:ea typeface="Times New Roman" charset="0"/>
                <a:cs typeface="Times New Roman" charset="0"/>
              </a:rPr>
              <a:t>Project</a:t>
            </a:r>
            <a:r>
              <a:rPr kumimoji="1" lang="zh-CN" altLang="en-US" sz="3600" dirty="0" smtClean="0"/>
              <a:t> 占期末实验总评 </a:t>
            </a:r>
            <a:r>
              <a:rPr kumimoji="1" lang="en-US" altLang="zh-CN" sz="3600" dirty="0" smtClean="0"/>
              <a:t>50%</a:t>
            </a:r>
          </a:p>
          <a:p>
            <a:r>
              <a:rPr kumimoji="1" lang="en-US" altLang="zh-CN" sz="3600" dirty="0" smtClean="0">
                <a:latin typeface="Times New Roman" charset="0"/>
                <a:ea typeface="Times New Roman" charset="0"/>
                <a:cs typeface="Times New Roman" charset="0"/>
              </a:rPr>
              <a:t>Project</a:t>
            </a:r>
            <a:r>
              <a:rPr kumimoji="1" lang="zh-CN" altLang="en-US" sz="3600" dirty="0" smtClean="0">
                <a:latin typeface="Times New Roman" charset="0"/>
                <a:ea typeface="Times New Roman" charset="0"/>
                <a:cs typeface="Times New Roman" charset="0"/>
              </a:rPr>
              <a:t> </a:t>
            </a:r>
            <a:r>
              <a:rPr kumimoji="1" lang="en-US" altLang="zh-CN" sz="3600" dirty="0" smtClean="0">
                <a:latin typeface="Times New Roman" charset="0"/>
                <a:ea typeface="Times New Roman" charset="0"/>
                <a:cs typeface="Times New Roman" charset="0"/>
              </a:rPr>
              <a:t>100%</a:t>
            </a:r>
            <a:r>
              <a:rPr kumimoji="1" lang="zh-CN" altLang="en-US" sz="3600" dirty="0" smtClean="0"/>
              <a:t>中：</a:t>
            </a:r>
            <a:endParaRPr kumimoji="1" lang="en-US" altLang="zh-CN" sz="3600" dirty="0" smtClean="0"/>
          </a:p>
          <a:p>
            <a:pPr lvl="1"/>
            <a:r>
              <a:rPr kumimoji="1" lang="zh-CN" altLang="en-US" sz="3200" dirty="0" smtClean="0"/>
              <a:t>排名 </a:t>
            </a:r>
            <a:r>
              <a:rPr kumimoji="1" lang="en-US" altLang="zh-CN" sz="3200" dirty="0" smtClean="0">
                <a:latin typeface="Times New Roman" charset="0"/>
                <a:ea typeface="Times New Roman" charset="0"/>
                <a:cs typeface="Times New Roman" charset="0"/>
              </a:rPr>
              <a:t>40%</a:t>
            </a:r>
            <a:r>
              <a:rPr kumimoji="1" lang="zh-CN" altLang="en-US" sz="3200" dirty="0" smtClean="0">
                <a:latin typeface="Times New Roman" charset="0"/>
                <a:ea typeface="Times New Roman" charset="0"/>
                <a:cs typeface="Times New Roman" charset="0"/>
              </a:rPr>
              <a:t>（小组算分）</a:t>
            </a:r>
            <a:endParaRPr kumimoji="1" lang="en-US" altLang="zh-CN" sz="3200" dirty="0" smtClean="0">
              <a:latin typeface="Times New Roman" charset="0"/>
              <a:ea typeface="Times New Roman" charset="0"/>
              <a:cs typeface="Times New Roman" charset="0"/>
            </a:endParaRPr>
          </a:p>
          <a:p>
            <a:pPr lvl="1"/>
            <a:r>
              <a:rPr kumimoji="1" lang="en-US" altLang="zh-CN" sz="3200" dirty="0" smtClean="0">
                <a:latin typeface="Times New Roman" charset="0"/>
                <a:ea typeface="Times New Roman" charset="0"/>
                <a:cs typeface="Times New Roman" charset="0"/>
              </a:rPr>
              <a:t>Pre</a:t>
            </a:r>
            <a:r>
              <a:rPr kumimoji="1" lang="zh-CN" altLang="en-US" sz="3200" dirty="0" smtClean="0"/>
              <a:t> </a:t>
            </a:r>
            <a:r>
              <a:rPr kumimoji="1" lang="en-US" altLang="zh-CN" sz="3200" dirty="0" smtClean="0">
                <a:latin typeface="Times New Roman" charset="0"/>
                <a:ea typeface="Times New Roman" charset="0"/>
                <a:cs typeface="Times New Roman" charset="0"/>
              </a:rPr>
              <a:t>20%</a:t>
            </a:r>
            <a:r>
              <a:rPr kumimoji="1" lang="zh-CN" altLang="en-US" sz="3200" dirty="0" smtClean="0">
                <a:latin typeface="Times New Roman" charset="0"/>
                <a:ea typeface="Times New Roman" charset="0"/>
                <a:cs typeface="Times New Roman" charset="0"/>
              </a:rPr>
              <a:t> （单独算分）</a:t>
            </a:r>
            <a:endParaRPr kumimoji="1" lang="en-US" altLang="zh-CN" sz="3200" dirty="0" smtClean="0">
              <a:latin typeface="Times New Roman" charset="0"/>
              <a:ea typeface="Times New Roman" charset="0"/>
              <a:cs typeface="Times New Roman" charset="0"/>
            </a:endParaRPr>
          </a:p>
          <a:p>
            <a:pPr lvl="1"/>
            <a:r>
              <a:rPr kumimoji="1" lang="zh-CN" altLang="en-US" sz="3200" dirty="0" smtClean="0"/>
              <a:t>报告</a:t>
            </a:r>
            <a:r>
              <a:rPr kumimoji="1" lang="zh-CN" altLang="en-US" sz="3200" dirty="0"/>
              <a:t> </a:t>
            </a:r>
            <a:r>
              <a:rPr kumimoji="1" lang="en-US" altLang="zh-CN" sz="3200" dirty="0" smtClean="0">
                <a:latin typeface="Times New Roman" charset="0"/>
                <a:ea typeface="Times New Roman" charset="0"/>
                <a:cs typeface="Times New Roman" charset="0"/>
              </a:rPr>
              <a:t>40%</a:t>
            </a:r>
            <a:r>
              <a:rPr kumimoji="1" lang="zh-CN" altLang="en-US" sz="3200" dirty="0" smtClean="0">
                <a:latin typeface="Times New Roman" charset="0"/>
                <a:ea typeface="Times New Roman" charset="0"/>
                <a:cs typeface="Times New Roman" charset="0"/>
              </a:rPr>
              <a:t> （单独算分）</a:t>
            </a:r>
            <a:endParaRPr kumimoji="1" lang="en-US" altLang="zh-CN" sz="3200" dirty="0" smtClean="0">
              <a:latin typeface="Times New Roman" charset="0"/>
              <a:ea typeface="Times New Roman" charset="0"/>
              <a:cs typeface="Times New Roman" charset="0"/>
            </a:endParaRPr>
          </a:p>
          <a:p>
            <a:pPr lvl="1"/>
            <a:r>
              <a:rPr kumimoji="1" lang="zh-CN" altLang="en-US" sz="3200" dirty="0" smtClean="0"/>
              <a:t>加分（</a:t>
            </a:r>
            <a:r>
              <a:rPr kumimoji="1" lang="en-US" altLang="zh-CN" sz="3200" dirty="0" smtClean="0">
                <a:latin typeface="Times New Roman" charset="0"/>
                <a:ea typeface="Times New Roman" charset="0"/>
                <a:cs typeface="Times New Roman" charset="0"/>
              </a:rPr>
              <a:t>5~20</a:t>
            </a:r>
            <a:r>
              <a:rPr kumimoji="1" lang="en-US" altLang="zh-CN" sz="3200" dirty="0" smtClean="0"/>
              <a:t>%</a:t>
            </a:r>
            <a:r>
              <a:rPr kumimoji="1" lang="zh-CN" altLang="en-US" sz="3200" dirty="0" smtClean="0"/>
              <a:t>）（小组算分）</a:t>
            </a:r>
            <a:endParaRPr kumimoji="1" lang="en-US" altLang="zh-CN" sz="3200" dirty="0" smtClean="0"/>
          </a:p>
          <a:p>
            <a:pPr lvl="2"/>
            <a:r>
              <a:rPr kumimoji="1" lang="zh-CN" altLang="en-US" sz="2800" dirty="0" smtClean="0"/>
              <a:t>有足够的理论依据证明自己的优化正确且有效</a:t>
            </a:r>
            <a:endParaRPr kumimoji="1" lang="en-US" altLang="zh-CN" sz="2800" dirty="0" smtClean="0"/>
          </a:p>
          <a:p>
            <a:pPr lvl="2"/>
            <a:r>
              <a:rPr kumimoji="1" lang="zh-CN" altLang="en-US" sz="2800" dirty="0" smtClean="0"/>
              <a:t>尝试新算法</a:t>
            </a:r>
            <a:endParaRPr kumimoji="1" lang="en-US" altLang="zh-CN" sz="2800" dirty="0" smtClean="0"/>
          </a:p>
        </p:txBody>
      </p:sp>
    </p:spTree>
    <p:extLst>
      <p:ext uri="{BB962C8B-B14F-4D97-AF65-F5344CB8AC3E}">
        <p14:creationId xmlns:p14="http://schemas.microsoft.com/office/powerpoint/2010/main" val="4201936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2683</Words>
  <Application>Microsoft Macintosh PowerPoint</Application>
  <PresentationFormat>宽屏</PresentationFormat>
  <Paragraphs>226</Paragraphs>
  <Slides>28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Cambria Math</vt:lpstr>
      <vt:lpstr>DengXian</vt:lpstr>
      <vt:lpstr>SimSun</vt:lpstr>
      <vt:lpstr>Times New Roman</vt:lpstr>
      <vt:lpstr>Arial</vt:lpstr>
      <vt:lpstr>Office 主题</vt:lpstr>
      <vt:lpstr>项目简介与要求</vt:lpstr>
      <vt:lpstr>Rank</vt:lpstr>
      <vt:lpstr>Project</vt:lpstr>
      <vt:lpstr>数据集介绍</vt:lpstr>
      <vt:lpstr>数据集介绍</vt:lpstr>
      <vt:lpstr>数据集介绍</vt:lpstr>
      <vt:lpstr>算法</vt:lpstr>
      <vt:lpstr>Presentation</vt:lpstr>
      <vt:lpstr>评分标准</vt:lpstr>
      <vt:lpstr>最终提交</vt:lpstr>
      <vt:lpstr>时间轴</vt:lpstr>
      <vt:lpstr>组队名单上报</vt:lpstr>
      <vt:lpstr>提交 Rank 重点注意事项</vt:lpstr>
      <vt:lpstr>提交 Rank 要求</vt:lpstr>
      <vt:lpstr>补充内容</vt:lpstr>
      <vt:lpstr>逻辑回归</vt:lpstr>
      <vt:lpstr>梯度下降</vt:lpstr>
      <vt:lpstr>机器学习技巧</vt:lpstr>
      <vt:lpstr>Bagging</vt:lpstr>
      <vt:lpstr>Bagging</vt:lpstr>
      <vt:lpstr>Adaboost</vt:lpstr>
      <vt:lpstr>Adaboost</vt:lpstr>
      <vt:lpstr>Adaboost</vt:lpstr>
      <vt:lpstr>Adaboost</vt:lpstr>
      <vt:lpstr>Adaboost</vt:lpstr>
      <vt:lpstr>Adaboost</vt:lpstr>
      <vt:lpstr>Adaboost</vt:lpstr>
      <vt:lpstr>总结</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项目简介与要求</dc:title>
  <dc:creator>XH Chen</dc:creator>
  <cp:lastModifiedBy>XH Chen</cp:lastModifiedBy>
  <cp:revision>166</cp:revision>
  <dcterms:created xsi:type="dcterms:W3CDTF">2017-12-04T22:26:17Z</dcterms:created>
  <dcterms:modified xsi:type="dcterms:W3CDTF">2017-12-07T07:36:16Z</dcterms:modified>
</cp:coreProperties>
</file>