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8" r:id="rId2"/>
    <p:sldId id="256" r:id="rId3"/>
    <p:sldId id="258" r:id="rId4"/>
    <p:sldId id="257" r:id="rId5"/>
    <p:sldId id="259" r:id="rId6"/>
    <p:sldId id="276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3" r:id="rId20"/>
    <p:sldId id="274" r:id="rId21"/>
    <p:sldId id="275" r:id="rId22"/>
    <p:sldId id="272" r:id="rId23"/>
    <p:sldId id="277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45"/>
    <p:restoredTop sz="94643"/>
  </p:normalViewPr>
  <p:slideViewPr>
    <p:cSldViewPr snapToGrid="0" snapToObjects="1">
      <p:cViewPr>
        <p:scale>
          <a:sx n="79" d="100"/>
          <a:sy n="79" d="100"/>
        </p:scale>
        <p:origin x="752" y="4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5247-77FD-514F-9429-20F04992FE9C}" type="datetimeFigureOut">
              <a:rPr kumimoji="1" lang="zh-CN" altLang="en-US" smtClean="0"/>
              <a:t>17/10/26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B9C0-24CB-964D-95F1-97C03C5C76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8706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5247-77FD-514F-9429-20F04992FE9C}" type="datetimeFigureOut">
              <a:rPr kumimoji="1" lang="zh-CN" altLang="en-US" smtClean="0"/>
              <a:t>17/10/26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B9C0-24CB-964D-95F1-97C03C5C76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6863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5247-77FD-514F-9429-20F04992FE9C}" type="datetimeFigureOut">
              <a:rPr kumimoji="1" lang="zh-CN" altLang="en-US" smtClean="0"/>
              <a:t>17/10/26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B9C0-24CB-964D-95F1-97C03C5C76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2849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5247-77FD-514F-9429-20F04992FE9C}" type="datetimeFigureOut">
              <a:rPr kumimoji="1" lang="zh-CN" altLang="en-US" smtClean="0"/>
              <a:t>17/10/26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B9C0-24CB-964D-95F1-97C03C5C76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7019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5247-77FD-514F-9429-20F04992FE9C}" type="datetimeFigureOut">
              <a:rPr kumimoji="1" lang="zh-CN" altLang="en-US" smtClean="0"/>
              <a:t>17/10/26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B9C0-24CB-964D-95F1-97C03C5C76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9652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5247-77FD-514F-9429-20F04992FE9C}" type="datetimeFigureOut">
              <a:rPr kumimoji="1" lang="zh-CN" altLang="en-US" smtClean="0"/>
              <a:t>17/10/26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B9C0-24CB-964D-95F1-97C03C5C76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0420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5247-77FD-514F-9429-20F04992FE9C}" type="datetimeFigureOut">
              <a:rPr kumimoji="1" lang="zh-CN" altLang="en-US" smtClean="0"/>
              <a:t>17/10/26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B9C0-24CB-964D-95F1-97C03C5C76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0879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5247-77FD-514F-9429-20F04992FE9C}" type="datetimeFigureOut">
              <a:rPr kumimoji="1" lang="zh-CN" altLang="en-US" smtClean="0"/>
              <a:t>17/10/26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B9C0-24CB-964D-95F1-97C03C5C76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3176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5247-77FD-514F-9429-20F04992FE9C}" type="datetimeFigureOut">
              <a:rPr kumimoji="1" lang="zh-CN" altLang="en-US" smtClean="0"/>
              <a:t>17/10/26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B9C0-24CB-964D-95F1-97C03C5C76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6687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5247-77FD-514F-9429-20F04992FE9C}" type="datetimeFigureOut">
              <a:rPr kumimoji="1" lang="zh-CN" altLang="en-US" smtClean="0"/>
              <a:t>17/10/26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B9C0-24CB-964D-95F1-97C03C5C76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0755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5247-77FD-514F-9429-20F04992FE9C}" type="datetimeFigureOut">
              <a:rPr kumimoji="1" lang="zh-CN" altLang="en-US" smtClean="0"/>
              <a:t>17/10/26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B9C0-24CB-964D-95F1-97C03C5C76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5511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55247-77FD-514F-9429-20F04992FE9C}" type="datetimeFigureOut">
              <a:rPr kumimoji="1" lang="zh-CN" altLang="en-US" smtClean="0"/>
              <a:t>17/10/26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0B9C0-24CB-964D-95F1-97C03C5C76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2272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注意事项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验收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回答问题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dirty="0" smtClean="0"/>
              <a:t>报告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算法原理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伪代码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图表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调参</a:t>
            </a:r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r>
              <a:rPr kumimoji="1" lang="zh-CN" altLang="en-US" dirty="0" smtClean="0"/>
              <a:t>补交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8604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特征选择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种方法</a:t>
            </a:r>
            <a:endParaRPr kumimoji="1" lang="en-US" altLang="zh-CN" dirty="0" smtClean="0"/>
          </a:p>
          <a:p>
            <a:r>
              <a:rPr kumimoji="1" lang="zh-CN" altLang="en-US" dirty="0" smtClean="0"/>
              <a:t>使用信息增益：</a:t>
            </a:r>
            <a:r>
              <a:rPr kumimoji="1" lang="en-US" altLang="zh-CN" dirty="0" smtClean="0"/>
              <a:t>ID3</a:t>
            </a:r>
          </a:p>
          <a:p>
            <a:r>
              <a:rPr kumimoji="1" lang="zh-CN" altLang="en-US" dirty="0" smtClean="0"/>
              <a:t>使用信息增益率：</a:t>
            </a:r>
            <a:r>
              <a:rPr kumimoji="1" lang="en-US" altLang="zh-CN" dirty="0" smtClean="0"/>
              <a:t>C4.5</a:t>
            </a:r>
          </a:p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GINI</a:t>
            </a:r>
            <a:r>
              <a:rPr kumimoji="1" lang="zh-CN" altLang="en-US" dirty="0" smtClean="0"/>
              <a:t>指数：</a:t>
            </a:r>
            <a:r>
              <a:rPr kumimoji="1" lang="en-US" altLang="zh-CN" dirty="0" smtClean="0"/>
              <a:t>CART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85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ID3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3566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83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ID3</a:t>
            </a:r>
            <a:r>
              <a:rPr kumimoji="1" lang="zh-CN" altLang="en-US" dirty="0" smtClean="0"/>
              <a:t>举例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816515" cy="487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2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C4.5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445500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62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C4.5</a:t>
            </a:r>
            <a:r>
              <a:rPr kumimoji="1" lang="zh-CN" altLang="en-US" dirty="0" smtClean="0"/>
              <a:t>举例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700935" cy="463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49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CART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2296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91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CART</a:t>
            </a:r>
            <a:r>
              <a:rPr kumimoji="1" lang="zh-CN" altLang="en-US" dirty="0" smtClean="0"/>
              <a:t>举例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0391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2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处理连续型特征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zh-CN" altLang="en-US" sz="2000" dirty="0" smtClean="0"/>
                  <a:t>以上的例子中，遇到的都是离散型特征。</a:t>
                </a:r>
                <a:endParaRPr kumimoji="1" lang="en-US" altLang="zh-CN" sz="2000" dirty="0" smtClean="0"/>
              </a:p>
              <a:p>
                <a:r>
                  <a:rPr kumimoji="1" lang="zh-CN" altLang="en-US" sz="2000" dirty="0" smtClean="0"/>
                  <a:t>离散型特征：取值可以看成一个有限集合，比如 </a:t>
                </a:r>
                <a:r>
                  <a:rPr kumimoji="1" lang="en-US" altLang="zh-CN" sz="2000" dirty="0" smtClean="0"/>
                  <a:t>{yes,</a:t>
                </a:r>
                <a:r>
                  <a:rPr kumimoji="1" lang="zh-CN" altLang="en-US" sz="2000" dirty="0" smtClean="0"/>
                  <a:t> </a:t>
                </a:r>
                <a:r>
                  <a:rPr kumimoji="1" lang="en-US" altLang="zh-CN" sz="2000" dirty="0" smtClean="0"/>
                  <a:t>no}</a:t>
                </a:r>
                <a:r>
                  <a:rPr kumimoji="1" lang="zh-CN" altLang="en-US" sz="2000" dirty="0" smtClean="0"/>
                  <a:t> 或 </a:t>
                </a:r>
                <a:r>
                  <a:rPr kumimoji="1" lang="en-US" altLang="zh-CN" sz="2000" dirty="0" smtClean="0"/>
                  <a:t>{high,</a:t>
                </a:r>
                <a:r>
                  <a:rPr kumimoji="1" lang="zh-CN" altLang="en-US" sz="2000" dirty="0" smtClean="0"/>
                  <a:t> </a:t>
                </a:r>
                <a:r>
                  <a:rPr kumimoji="1" lang="en-US" altLang="zh-CN" sz="2000" dirty="0" smtClean="0"/>
                  <a:t>medium,</a:t>
                </a:r>
                <a:r>
                  <a:rPr kumimoji="1" lang="zh-CN" altLang="en-US" sz="2000" dirty="0" smtClean="0"/>
                  <a:t> </a:t>
                </a:r>
                <a:r>
                  <a:rPr kumimoji="1" lang="en-US" altLang="zh-CN" sz="2000" dirty="0" smtClean="0"/>
                  <a:t>low}</a:t>
                </a:r>
                <a:r>
                  <a:rPr kumimoji="1" lang="zh-CN" altLang="en-US" sz="2000" dirty="0" smtClean="0"/>
                  <a:t>。</a:t>
                </a:r>
                <a:endParaRPr kumimoji="1" lang="en-US" altLang="zh-CN" sz="2000" dirty="0" smtClean="0"/>
              </a:p>
              <a:p>
                <a:r>
                  <a:rPr kumimoji="1" lang="zh-CN" altLang="en-US" sz="2000" dirty="0" smtClean="0"/>
                  <a:t>连续型特征：取值可以看成一个区间，比如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 smtClean="0"/>
                  <a:t>[0,</a:t>
                </a:r>
                <a:r>
                  <a:rPr kumimoji="1" lang="zh-CN" altLang="en-US" sz="2000" dirty="0" smtClean="0"/>
                  <a:t> </a:t>
                </a:r>
                <a:r>
                  <a:rPr kumimoji="1" lang="en-US" altLang="zh-CN" sz="2000" dirty="0" smtClean="0"/>
                  <a:t>10]</a:t>
                </a:r>
                <a:r>
                  <a:rPr kumimoji="1" lang="zh-CN" altLang="en-US" sz="2000" dirty="0" smtClean="0"/>
                  <a:t> 或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kumimoji="1" lang="en-US" altLang="zh-CN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∞,+∞</m:t>
                        </m:r>
                      </m:e>
                    </m:d>
                  </m:oMath>
                </a14:m>
                <a:r>
                  <a:rPr kumimoji="1" lang="zh-CN" altLang="en-US" sz="2000" dirty="0" smtClean="0"/>
                  <a:t>。</a:t>
                </a:r>
                <a:endParaRPr kumimoji="1" lang="en-US" altLang="zh-CN" sz="2000" dirty="0" smtClean="0"/>
              </a:p>
              <a:p>
                <a:endParaRPr kumimoji="1" lang="en-US" altLang="zh-CN" sz="2000" dirty="0" smtClean="0"/>
              </a:p>
              <a:p>
                <a:r>
                  <a:rPr kumimoji="1" lang="zh-CN" altLang="en-US" sz="2000" dirty="0" smtClean="0"/>
                  <a:t>问题：连续型特征的取值理论上是无穷多的，这样就要求无穷多个子结点，如何处理？</a:t>
                </a:r>
                <a:endParaRPr kumimoji="1" lang="zh-CN" altLang="en-US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8152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处理连续型特征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zh-CN" altLang="en-US" sz="2000" dirty="0" smtClean="0"/>
                  <a:t>方法：把连续型特征当作离散型处理。</a:t>
                </a:r>
                <a:endParaRPr kumimoji="1" lang="en-US" altLang="zh-CN" sz="2000" dirty="0" smtClean="0"/>
              </a:p>
              <a:p>
                <a:r>
                  <a:rPr kumimoji="1" lang="zh-CN" altLang="en-US" sz="2000" dirty="0" smtClean="0"/>
                  <a:t>举例：某一特征所有取值为 </a:t>
                </a:r>
                <a:r>
                  <a:rPr kumimoji="1" lang="en-US" altLang="zh-CN" sz="2000" dirty="0" smtClean="0"/>
                  <a:t>{0.15,</a:t>
                </a:r>
                <a:r>
                  <a:rPr kumimoji="1" lang="zh-CN" altLang="en-US" sz="2000" dirty="0" smtClean="0"/>
                  <a:t> </a:t>
                </a:r>
                <a:r>
                  <a:rPr kumimoji="1" lang="en-US" altLang="zh-CN" sz="2000" dirty="0" smtClean="0"/>
                  <a:t>0.21,</a:t>
                </a:r>
                <a:r>
                  <a:rPr kumimoji="1" lang="zh-CN" altLang="en-US" sz="2000" dirty="0" smtClean="0"/>
                  <a:t> </a:t>
                </a:r>
                <a:r>
                  <a:rPr kumimoji="1" lang="en-US" altLang="zh-CN" sz="2000" dirty="0" smtClean="0"/>
                  <a:t>0.32,</a:t>
                </a:r>
                <a:r>
                  <a:rPr kumimoji="1" lang="zh-CN" altLang="en-US" sz="2000" dirty="0" smtClean="0"/>
                  <a:t> </a:t>
                </a:r>
                <a:r>
                  <a:rPr kumimoji="1" lang="en-US" altLang="zh-CN" sz="2000" dirty="0" smtClean="0"/>
                  <a:t>0.39,</a:t>
                </a:r>
                <a:r>
                  <a:rPr kumimoji="1" lang="zh-CN" altLang="en-US" sz="2000" dirty="0" smtClean="0"/>
                  <a:t> </a:t>
                </a:r>
                <a:r>
                  <a:rPr kumimoji="1" lang="en-US" altLang="zh-CN" sz="2000" dirty="0" smtClean="0"/>
                  <a:t>0.53}</a:t>
                </a:r>
                <a:r>
                  <a:rPr kumimoji="1" lang="zh-CN" altLang="en-US" sz="2000" dirty="0" smtClean="0"/>
                  <a:t>。</a:t>
                </a:r>
                <a:endParaRPr kumimoji="1" lang="en-US" altLang="zh-CN" sz="2000" dirty="0" smtClean="0"/>
              </a:p>
              <a:p>
                <a:r>
                  <a:rPr kumimoji="1" lang="zh-CN" altLang="en-US" sz="2000" dirty="0" smtClean="0"/>
                  <a:t>这样的特征虽然是连续型的，但由于数据集有限，所以出现的取值也有限，所以可以当成离散型来处理。</a:t>
                </a:r>
                <a:endParaRPr kumimoji="1" lang="en-US" altLang="zh-CN" sz="2000" dirty="0" smtClean="0"/>
              </a:p>
              <a:p>
                <a:r>
                  <a:rPr kumimoji="1" lang="zh-CN" altLang="en-US" sz="2000" dirty="0" smtClean="0"/>
                  <a:t>用两个数的中位数来划分：</a:t>
                </a:r>
                <a:r>
                  <a:rPr lang="nb-NO" altLang="zh-CN" sz="2000" dirty="0"/>
                  <a:t> </a:t>
                </a:r>
                <a:r>
                  <a:rPr lang="nb-NO" altLang="zh-CN" sz="2000" dirty="0" smtClean="0"/>
                  <a:t>0.18</a:t>
                </a:r>
                <a:r>
                  <a:rPr lang="en-US" altLang="zh-CN" sz="2000" dirty="0" smtClean="0"/>
                  <a:t>,</a:t>
                </a:r>
                <a:r>
                  <a:rPr lang="zh-CN" altLang="en-US" sz="2000" dirty="0" smtClean="0"/>
                  <a:t> </a:t>
                </a:r>
                <a:r>
                  <a:rPr lang="nb-NO" altLang="zh-CN" sz="2000" dirty="0" smtClean="0"/>
                  <a:t>0.265</a:t>
                </a:r>
                <a:r>
                  <a:rPr lang="en-US" altLang="zh-CN" sz="2000" dirty="0" smtClean="0"/>
                  <a:t>,</a:t>
                </a:r>
                <a:r>
                  <a:rPr lang="zh-CN" altLang="en-US" sz="2000" dirty="0" smtClean="0"/>
                  <a:t> </a:t>
                </a:r>
                <a:r>
                  <a:rPr lang="nb-NO" altLang="zh-CN" sz="2000" dirty="0" smtClean="0"/>
                  <a:t>0.355</a:t>
                </a:r>
                <a:r>
                  <a:rPr lang="en-US" altLang="zh-CN" sz="2000" dirty="0" smtClean="0"/>
                  <a:t>,</a:t>
                </a:r>
                <a:r>
                  <a:rPr lang="zh-CN" altLang="en-US" sz="2000" dirty="0" smtClean="0"/>
                  <a:t> </a:t>
                </a:r>
                <a:r>
                  <a:rPr lang="nb-NO" altLang="zh-CN" sz="2000" dirty="0" smtClean="0"/>
                  <a:t>0.46</a:t>
                </a:r>
                <a:r>
                  <a:rPr lang="zh-CN" altLang="en-US" sz="2000" dirty="0" smtClean="0"/>
                  <a:t>。</a:t>
                </a:r>
                <a:endParaRPr lang="en-US" altLang="zh-CN" sz="2000" dirty="0" smtClean="0"/>
              </a:p>
              <a:p>
                <a:r>
                  <a:rPr kumimoji="1" lang="zh-CN" altLang="en-US" sz="2000" dirty="0" smtClean="0"/>
                  <a:t>小于</a:t>
                </a:r>
                <a:r>
                  <a:rPr kumimoji="1" lang="en-US" altLang="zh-CN" sz="2000" dirty="0" smtClean="0"/>
                  <a:t>0.18</a:t>
                </a:r>
                <a:r>
                  <a:rPr kumimoji="1" lang="zh-CN" altLang="en-US" sz="2000" dirty="0" smtClean="0"/>
                  <a:t>则为</a:t>
                </a:r>
                <a:r>
                  <a:rPr kumimoji="1" lang="en-US" altLang="zh-CN" sz="2000" dirty="0" smtClean="0"/>
                  <a:t>0</a:t>
                </a:r>
                <a:r>
                  <a:rPr kumimoji="1" lang="zh-CN" altLang="en-US" sz="2000" dirty="0" smtClean="0"/>
                  <a:t>，</a:t>
                </a:r>
                <a:r>
                  <a:rPr kumimoji="1" lang="en-US" altLang="zh-CN" sz="2000" dirty="0" smtClean="0"/>
                  <a:t>0.18-0.265</a:t>
                </a:r>
                <a:r>
                  <a:rPr kumimoji="1" lang="zh-CN" altLang="en-US" sz="2000" dirty="0" smtClean="0"/>
                  <a:t>则为</a:t>
                </a:r>
                <a:r>
                  <a:rPr kumimoji="1" lang="en-US" altLang="zh-CN" sz="2000" dirty="0" smtClean="0"/>
                  <a:t>1</a:t>
                </a:r>
                <a:r>
                  <a:rPr kumimoji="1" lang="zh-CN" altLang="en-US" sz="2000" dirty="0" smtClean="0"/>
                  <a:t>，</a:t>
                </a:r>
                <a:r>
                  <a:rPr kumimoji="1" lang="en-US" altLang="zh-CN" sz="2000" dirty="0" smtClean="0"/>
                  <a:t>0.265-0.355</a:t>
                </a:r>
                <a:r>
                  <a:rPr kumimoji="1" lang="zh-CN" altLang="en-US" sz="2000" dirty="0" smtClean="0"/>
                  <a:t>则为</a:t>
                </a:r>
                <a:r>
                  <a:rPr kumimoji="1" lang="en-US" altLang="zh-CN" sz="2000" dirty="0" smtClean="0"/>
                  <a:t>2</a:t>
                </a:r>
                <a:r>
                  <a:rPr kumimoji="1" lang="zh-CN" altLang="en-US" sz="2000" dirty="0" smtClean="0"/>
                  <a:t>，</a:t>
                </a:r>
                <a:r>
                  <a:rPr kumimoji="1" lang="en-US" altLang="zh-CN" sz="2000" dirty="0" smtClean="0"/>
                  <a:t>0.355-0.46</a:t>
                </a:r>
                <a:r>
                  <a:rPr kumimoji="1" lang="zh-CN" altLang="en-US" sz="2000" dirty="0" smtClean="0"/>
                  <a:t>则为</a:t>
                </a:r>
                <a:r>
                  <a:rPr kumimoji="1" lang="en-US" altLang="zh-CN" sz="2000" dirty="0" smtClean="0"/>
                  <a:t>3</a:t>
                </a:r>
                <a:r>
                  <a:rPr kumimoji="1" lang="zh-CN" altLang="en-US" sz="2000" dirty="0" smtClean="0"/>
                  <a:t>，大于</a:t>
                </a:r>
                <a:r>
                  <a:rPr kumimoji="1" lang="en-US" altLang="zh-CN" sz="2000" dirty="0" smtClean="0"/>
                  <a:t>0.46</a:t>
                </a:r>
                <a:r>
                  <a:rPr kumimoji="1" lang="zh-CN" altLang="en-US" sz="2000" dirty="0" smtClean="0"/>
                  <a:t>则为</a:t>
                </a:r>
                <a:r>
                  <a:rPr kumimoji="1" lang="en-US" altLang="zh-CN" sz="2000" dirty="0" smtClean="0"/>
                  <a:t>4</a:t>
                </a:r>
                <a:r>
                  <a:rPr kumimoji="1" lang="zh-CN" altLang="en-US" sz="2000" dirty="0" smtClean="0"/>
                  <a:t>。</a:t>
                </a:r>
                <a:endParaRPr kumimoji="1" lang="en-US" altLang="zh-CN" sz="2000" dirty="0" smtClean="0"/>
              </a:p>
              <a:p>
                <a:r>
                  <a:rPr kumimoji="1" lang="zh-CN" altLang="en-US" sz="2000" dirty="0" smtClean="0"/>
                  <a:t>这样，该特征的取值变为了 </a:t>
                </a:r>
                <a:r>
                  <a:rPr kumimoji="1" lang="en-US" altLang="zh-CN" sz="2000" dirty="0" smtClean="0"/>
                  <a:t>{0,</a:t>
                </a:r>
                <a:r>
                  <a:rPr kumimoji="1" lang="zh-CN" altLang="en-US" sz="2000" dirty="0" smtClean="0"/>
                  <a:t> </a:t>
                </a:r>
                <a:r>
                  <a:rPr kumimoji="1" lang="en-US" altLang="zh-CN" sz="2000" dirty="0" smtClean="0"/>
                  <a:t>1,</a:t>
                </a:r>
                <a:r>
                  <a:rPr kumimoji="1" lang="zh-CN" altLang="en-US" sz="2000" dirty="0" smtClean="0"/>
                  <a:t> </a:t>
                </a:r>
                <a:r>
                  <a:rPr kumimoji="1" lang="en-US" altLang="zh-CN" sz="2000" dirty="0" smtClean="0"/>
                  <a:t>2,</a:t>
                </a:r>
                <a:r>
                  <a:rPr kumimoji="1" lang="zh-CN" altLang="en-US" sz="2000" dirty="0" smtClean="0"/>
                  <a:t> </a:t>
                </a:r>
                <a:r>
                  <a:rPr kumimoji="1" lang="en-US" altLang="zh-CN" sz="2000" dirty="0" smtClean="0"/>
                  <a:t>3,</a:t>
                </a:r>
                <a:r>
                  <a:rPr kumimoji="1" lang="zh-CN" altLang="en-US" sz="2000" dirty="0" smtClean="0"/>
                  <a:t> </a:t>
                </a:r>
                <a:r>
                  <a:rPr kumimoji="1" lang="en-US" altLang="zh-CN" sz="2000" dirty="0" smtClean="0"/>
                  <a:t>4}</a:t>
                </a:r>
                <a:r>
                  <a:rPr kumimoji="1" lang="zh-CN" altLang="en-US" sz="2000" dirty="0" smtClean="0"/>
                  <a:t>。</a:t>
                </a:r>
                <a:endParaRPr kumimoji="1" lang="en-US" altLang="zh-CN" sz="2000" dirty="0" smtClean="0"/>
              </a:p>
              <a:p>
                <a:r>
                  <a:rPr kumimoji="1" lang="zh-CN" altLang="en-US" sz="2000" dirty="0" smtClean="0"/>
                  <a:t>该方法可以改进，比如只用</a:t>
                </a:r>
                <a:r>
                  <a:rPr kumimoji="1" lang="en-US" altLang="zh-CN" sz="2000" dirty="0" smtClean="0"/>
                  <a:t>0.15</a:t>
                </a:r>
                <a:r>
                  <a:rPr kumimoji="1" lang="zh-CN" altLang="en-US" sz="2000" dirty="0" smtClean="0"/>
                  <a:t>和</a:t>
                </a:r>
                <a:r>
                  <a:rPr kumimoji="1" lang="en-US" altLang="zh-CN" sz="2000" dirty="0" smtClean="0"/>
                  <a:t>0.53</a:t>
                </a:r>
                <a:r>
                  <a:rPr kumimoji="1" lang="zh-CN" altLang="en-US" sz="2000" dirty="0" smtClean="0"/>
                  <a:t>的中位数</a:t>
                </a:r>
                <a:r>
                  <a:rPr kumimoji="1" lang="en-US" altLang="zh-CN" sz="2000" dirty="0" smtClean="0"/>
                  <a:t>0.34</a:t>
                </a:r>
                <a:r>
                  <a:rPr kumimoji="1" lang="zh-CN" altLang="en-US" sz="2000" dirty="0" smtClean="0"/>
                  <a:t>来划分，则该特征只有两种取值：     </a:t>
                </a:r>
                <a14:m>
                  <m:oMath xmlns:m="http://schemas.openxmlformats.org/officeDocument/2006/math">
                    <m:r>
                      <a:rPr kumimoji="1" lang="en-US" altLang="zh-CN" sz="20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{</m:t>
                    </m:r>
                    <m:r>
                      <a:rPr kumimoji="1" lang="en-US" altLang="zh-CN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kumimoji="1" lang="en-US" altLang="zh-CN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0.34,</m:t>
                    </m:r>
                    <m:r>
                      <a:rPr kumimoji="1" lang="zh-CN" alt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 </m:t>
                    </m:r>
                    <m:r>
                      <a:rPr kumimoji="1" lang="en-US" altLang="zh-CN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&gt;0.34}</m:t>
                    </m:r>
                  </m:oMath>
                </a14:m>
                <a:r>
                  <a:rPr kumimoji="1" lang="zh-CN" altLang="en-US" sz="2000" dirty="0" smtClean="0"/>
                  <a:t>。这样树的分支会更少，树的结构会更简单。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2" t="-1401" r="-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372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剪枝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作用：提升泛化性能</a:t>
            </a:r>
            <a:endParaRPr kumimoji="1" lang="en-US" altLang="zh-CN" dirty="0" smtClean="0"/>
          </a:p>
          <a:p>
            <a:r>
              <a:rPr kumimoji="1" lang="zh-CN" altLang="en-US" dirty="0" smtClean="0"/>
              <a:t>方法：使用验证集</a:t>
            </a:r>
            <a:endParaRPr kumimoji="1" lang="en-US" altLang="zh-CN" dirty="0" smtClean="0"/>
          </a:p>
          <a:p>
            <a:r>
              <a:rPr kumimoji="1" lang="zh-CN" altLang="en-US" dirty="0" smtClean="0"/>
              <a:t>种类：预剪枝 </a:t>
            </a:r>
            <a:r>
              <a:rPr kumimoji="1" lang="en-US" altLang="zh-CN" dirty="0" smtClean="0"/>
              <a:t>VS</a:t>
            </a:r>
            <a:r>
              <a:rPr kumimoji="1" lang="zh-CN" altLang="en-US" dirty="0" smtClean="0"/>
              <a:t> 后剪枝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sz="2400" dirty="0" smtClean="0"/>
              <a:t>网上有更多的剪枝方法，这里只讲最简单的两种，参考周志华</a:t>
            </a:r>
            <a:r>
              <a:rPr kumimoji="1" lang="en-US" altLang="zh-CN" sz="2400" dirty="0" smtClean="0"/>
              <a:t>《</a:t>
            </a:r>
            <a:r>
              <a:rPr kumimoji="1" lang="zh-CN" altLang="en-US" sz="2400" dirty="0" smtClean="0"/>
              <a:t>机器学习</a:t>
            </a:r>
            <a:r>
              <a:rPr kumimoji="1" lang="en-US" altLang="zh-CN" sz="2400" dirty="0" smtClean="0"/>
              <a:t>》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73551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决策树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601105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kumimoji="1" lang="en-US" altLang="zh-CN" sz="2000" dirty="0" smtClean="0"/>
              <a:t>PPT</a:t>
            </a:r>
            <a:r>
              <a:rPr kumimoji="1" lang="zh-CN" altLang="en-US" sz="2000" dirty="0" smtClean="0"/>
              <a:t>制作：陈昱夫，毛润泽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4107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预剪枝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在决策树生成过程中进行。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对于当前的结点，判断是否应当继续划分。如果无需划分，则直接将当前结点设置为叶子结点。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如何判断：假设基于</a:t>
            </a:r>
            <a:r>
              <a:rPr kumimoji="1" lang="en-US" altLang="zh-CN" dirty="0" smtClean="0"/>
              <a:t>ID3</a:t>
            </a:r>
            <a:r>
              <a:rPr kumimoji="1" lang="zh-CN" altLang="en-US" dirty="0" smtClean="0"/>
              <a:t>，选择了某个特征进行划分。如果划分后，决策树在验证集上的准确率不提高，则无需划分。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7726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后剪枝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先生成完整的决策树，再自底向上地对非叶结点进行考察。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后序遍历。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对于某个非叶结点，假如将它变成叶子结点，决策树在验证集上的准确率不降低，则将它变成叶子结点。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7171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思考题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决策树有哪些避免过拟合的方法？</a:t>
            </a:r>
            <a:endParaRPr lang="en-US" altLang="zh-CN" dirty="0" smtClean="0"/>
          </a:p>
          <a:p>
            <a:r>
              <a:rPr kumimoji="1" lang="en-US" altLang="zh-CN" dirty="0" smtClean="0"/>
              <a:t>C4.5</a:t>
            </a:r>
            <a:r>
              <a:rPr kumimoji="1" lang="zh-CN" altLang="en-US" dirty="0" smtClean="0"/>
              <a:t>相比于</a:t>
            </a:r>
            <a:r>
              <a:rPr kumimoji="1" lang="en-US" altLang="zh-CN" dirty="0" smtClean="0"/>
              <a:t>ID3</a:t>
            </a:r>
            <a:r>
              <a:rPr kumimoji="1" lang="zh-CN" altLang="en-US" dirty="0" smtClean="0"/>
              <a:t>的优点是什么？</a:t>
            </a:r>
            <a:endParaRPr kumimoji="1" lang="en-US" altLang="zh-CN" dirty="0" smtClean="0"/>
          </a:p>
          <a:p>
            <a:r>
              <a:rPr kumimoji="1" lang="zh-CN" altLang="en-US" dirty="0" smtClean="0"/>
              <a:t>如何用决策树来判断特征的重要性？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15225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实验要求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kumimoji="1" lang="zh-CN" altLang="en-US" dirty="0" smtClean="0"/>
                  <a:t>实现</a:t>
                </a:r>
                <a:r>
                  <a:rPr kumimoji="1" lang="en-US" altLang="zh-CN" dirty="0" smtClean="0"/>
                  <a:t>ID3,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C4.5,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CART</a:t>
                </a:r>
                <a:r>
                  <a:rPr kumimoji="1" lang="zh-CN" altLang="en-US" dirty="0" smtClean="0"/>
                  <a:t>三种决策树</a:t>
                </a:r>
                <a:endParaRPr kumimoji="1" lang="en-US" altLang="zh-CN" dirty="0" smtClean="0"/>
              </a:p>
              <a:p>
                <a:r>
                  <a:rPr kumimoji="1" lang="zh-CN" altLang="en-US" dirty="0" smtClean="0"/>
                  <a:t>不要求实现连续型数据的处理</a:t>
                </a:r>
                <a:endParaRPr kumimoji="1" lang="en-US" altLang="zh-CN" dirty="0" smtClean="0"/>
              </a:p>
              <a:p>
                <a:r>
                  <a:rPr kumimoji="1" lang="zh-CN" altLang="en-US" dirty="0" smtClean="0"/>
                  <a:t>不要求实现剪枝</a:t>
                </a:r>
                <a:endParaRPr kumimoji="1" lang="en-US" altLang="zh-CN" dirty="0" smtClean="0"/>
              </a:p>
              <a:p>
                <a:r>
                  <a:rPr kumimoji="1" lang="zh-CN" altLang="en-US" dirty="0" smtClean="0"/>
                  <a:t>本次数据分为 </a:t>
                </a:r>
                <a:r>
                  <a:rPr kumimoji="1" lang="en-US" altLang="zh-CN" dirty="0" err="1" smtClean="0"/>
                  <a:t>train.csv</a:t>
                </a:r>
                <a:r>
                  <a:rPr kumimoji="1" lang="zh-CN" altLang="en-US" dirty="0" smtClean="0"/>
                  <a:t> 和 </a:t>
                </a:r>
                <a:r>
                  <a:rPr kumimoji="1" lang="en-US" altLang="zh-CN" dirty="0" err="1" smtClean="0"/>
                  <a:t>test.csv</a:t>
                </a:r>
                <a:r>
                  <a:rPr kumimoji="1" lang="zh-CN" altLang="en-US" dirty="0" smtClean="0"/>
                  <a:t>。每个文件有</a:t>
                </a:r>
                <a:r>
                  <a:rPr kumimoji="1" lang="en-US" altLang="zh-CN" dirty="0" smtClean="0"/>
                  <a:t>10</a:t>
                </a:r>
                <a:r>
                  <a:rPr kumimoji="1" lang="zh-CN" altLang="en-US" dirty="0" smtClean="0"/>
                  <a:t>列，前</a:t>
                </a:r>
                <a:r>
                  <a:rPr kumimoji="1" lang="en-US" altLang="zh-CN" dirty="0" smtClean="0"/>
                  <a:t>9</a:t>
                </a:r>
                <a:r>
                  <a:rPr kumimoji="1" lang="zh-CN" altLang="en-US" dirty="0" smtClean="0"/>
                  <a:t>列为特征（都为离散型），最后一列是标签（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±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1</m:t>
                    </m:r>
                  </m:oMath>
                </a14:m>
                <a:r>
                  <a:rPr kumimoji="1" lang="zh-CN" altLang="en-US" dirty="0" smtClean="0"/>
                  <a:t>）。</a:t>
                </a:r>
                <a:endParaRPr kumimoji="1" lang="en-US" altLang="zh-CN" dirty="0" smtClean="0"/>
              </a:p>
              <a:p>
                <a:r>
                  <a:rPr kumimoji="1" lang="zh-CN" altLang="en-US" dirty="0" smtClean="0"/>
                  <a:t>请自行分好验证集（在报告里说明怎么分的），评测指标为验证集上的准确率</a:t>
                </a:r>
                <a:endParaRPr kumimoji="1" lang="en-US" altLang="zh-CN" dirty="0" smtClean="0"/>
              </a:p>
              <a:p>
                <a:r>
                  <a:rPr kumimoji="1" lang="zh-CN" altLang="en-US" dirty="0" smtClean="0"/>
                  <a:t>提交文件</a:t>
                </a:r>
                <a:endParaRPr kumimoji="1" lang="en-US" altLang="zh-CN" dirty="0" smtClean="0"/>
              </a:p>
              <a:p>
                <a:pPr lvl="1"/>
                <a:r>
                  <a:rPr kumimoji="1" lang="zh-CN" altLang="en-US" dirty="0" smtClean="0"/>
                  <a:t>测试集结果：</a:t>
                </a:r>
                <a:r>
                  <a:rPr kumimoji="1" lang="en-US" altLang="zh-CN" dirty="0" smtClean="0"/>
                  <a:t>15</a:t>
                </a:r>
                <a:r>
                  <a:rPr kumimoji="1" lang="zh-CN" altLang="en-US" dirty="0" smtClean="0"/>
                  <a:t>******</a:t>
                </a:r>
                <a:r>
                  <a:rPr kumimoji="1" lang="en-US" altLang="zh-CN" dirty="0" smtClean="0"/>
                  <a:t>_</a:t>
                </a:r>
                <a:r>
                  <a:rPr kumimoji="1" lang="en-US" altLang="zh-CN" dirty="0" err="1" smtClean="0"/>
                  <a:t>wangxiaoming.txt</a:t>
                </a:r>
                <a:r>
                  <a:rPr kumimoji="1" lang="zh-CN" altLang="en-US" dirty="0"/>
                  <a:t>。</a:t>
                </a:r>
                <a:r>
                  <a:rPr kumimoji="1" lang="zh-CN" altLang="en-US" dirty="0" smtClean="0"/>
                  <a:t>每一行对应的是测试样例的标签。</a:t>
                </a:r>
                <a:endParaRPr kumimoji="1" lang="en-US" altLang="zh-CN" dirty="0" smtClean="0"/>
              </a:p>
              <a:p>
                <a:pPr lvl="1"/>
                <a:r>
                  <a:rPr kumimoji="1" lang="zh-CN" altLang="en-US" dirty="0" smtClean="0"/>
                  <a:t>实验报告：</a:t>
                </a:r>
                <a:r>
                  <a:rPr kumimoji="1" lang="en-US" altLang="zh-CN" dirty="0"/>
                  <a:t>15</a:t>
                </a:r>
                <a:r>
                  <a:rPr kumimoji="1" lang="zh-CN" altLang="en-US" dirty="0"/>
                  <a:t>*****</a:t>
                </a:r>
                <a:r>
                  <a:rPr kumimoji="1" lang="zh-CN" altLang="en-US" dirty="0" smtClean="0"/>
                  <a:t>*</a:t>
                </a:r>
                <a:r>
                  <a:rPr kumimoji="1" lang="en-US" altLang="zh-CN" dirty="0" smtClean="0"/>
                  <a:t>_</a:t>
                </a:r>
                <a:r>
                  <a:rPr kumimoji="1" lang="en-US" altLang="zh-CN" dirty="0" err="1" smtClean="0"/>
                  <a:t>wangxiaoming.pdf</a:t>
                </a:r>
                <a:r>
                  <a:rPr kumimoji="1" lang="zh-CN" altLang="en-US" dirty="0" smtClean="0"/>
                  <a:t>。</a:t>
                </a:r>
                <a:endParaRPr kumimoji="1" lang="en-US" altLang="zh-CN" dirty="0" smtClean="0"/>
              </a:p>
              <a:p>
                <a:pPr lvl="1"/>
                <a:r>
                  <a:rPr kumimoji="1" lang="zh-CN" altLang="en-US" dirty="0" smtClean="0"/>
                  <a:t>代码：</a:t>
                </a:r>
                <a:r>
                  <a:rPr kumimoji="1" lang="en-US" altLang="zh-CN" dirty="0"/>
                  <a:t>15</a:t>
                </a:r>
                <a:r>
                  <a:rPr kumimoji="1" lang="zh-CN" altLang="en-US" dirty="0"/>
                  <a:t>*****</a:t>
                </a:r>
                <a:r>
                  <a:rPr kumimoji="1" lang="zh-CN" altLang="en-US" dirty="0" smtClean="0"/>
                  <a:t>*</a:t>
                </a:r>
                <a:r>
                  <a:rPr kumimoji="1" lang="en-US" altLang="zh-CN" dirty="0" smtClean="0"/>
                  <a:t>_</a:t>
                </a:r>
                <a:r>
                  <a:rPr kumimoji="1" lang="en-US" altLang="zh-CN" dirty="0" err="1" smtClean="0"/>
                  <a:t>wangxiaoming.zip</a:t>
                </a:r>
                <a:r>
                  <a:rPr kumimoji="1" lang="zh-CN" altLang="en-US" dirty="0" smtClean="0"/>
                  <a:t>。如果代码分成多个文件，最好写份</a:t>
                </a:r>
                <a:r>
                  <a:rPr kumimoji="1" lang="en-US" altLang="zh-CN" dirty="0" smtClean="0"/>
                  <a:t>readme</a:t>
                </a:r>
                <a:r>
                  <a:rPr kumimoji="1" lang="zh-CN" altLang="en-US" dirty="0" smtClean="0"/>
                  <a:t>。</a:t>
                </a:r>
                <a:endParaRPr kumimoji="1" lang="en-US" altLang="zh-CN" dirty="0" smtClean="0"/>
              </a:p>
              <a:p>
                <a:r>
                  <a:rPr kumimoji="1" lang="en-US" altLang="zh-CN" dirty="0" smtClean="0"/>
                  <a:t>DDL</a:t>
                </a:r>
                <a:r>
                  <a:rPr kumimoji="1" lang="en-US" altLang="zh-CN" dirty="0" smtClean="0"/>
                  <a:t>: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2017-11-15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smtClean="0"/>
                  <a:t>23:59:59</a:t>
                </a:r>
                <a:endParaRPr kumimoji="1"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3501" r="-1797" b="-16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319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简单回顾</a:t>
            </a:r>
            <a:endParaRPr kumimoji="1" lang="en-US" altLang="zh-CN" dirty="0" smtClean="0"/>
          </a:p>
          <a:p>
            <a:r>
              <a:rPr kumimoji="1" lang="zh-CN" altLang="en-US" dirty="0" smtClean="0"/>
              <a:t>建树步骤</a:t>
            </a:r>
            <a:endParaRPr kumimoji="1" lang="en-US" altLang="zh-CN" dirty="0" smtClean="0"/>
          </a:p>
          <a:p>
            <a:r>
              <a:rPr kumimoji="1" lang="zh-CN" altLang="en-US" dirty="0" smtClean="0"/>
              <a:t>特征选择</a:t>
            </a:r>
            <a:endParaRPr kumimoji="1" lang="en-US" altLang="zh-CN" dirty="0" smtClean="0"/>
          </a:p>
          <a:p>
            <a:r>
              <a:rPr kumimoji="1" lang="zh-CN" altLang="en-US" dirty="0" smtClean="0"/>
              <a:t>处理连续型特征</a:t>
            </a:r>
            <a:endParaRPr kumimoji="1" lang="en-US" altLang="zh-CN" dirty="0" smtClean="0"/>
          </a:p>
          <a:p>
            <a:r>
              <a:rPr kumimoji="1" lang="zh-CN" altLang="en-US" dirty="0" smtClean="0"/>
              <a:t>剪枝</a:t>
            </a:r>
            <a:endParaRPr kumimoji="1" lang="en-US" altLang="zh-CN" dirty="0" smtClean="0"/>
          </a:p>
          <a:p>
            <a:r>
              <a:rPr kumimoji="1" lang="zh-CN" altLang="en-US" dirty="0" smtClean="0"/>
              <a:t>思考题</a:t>
            </a:r>
            <a:endParaRPr kumimoji="1" lang="en-US" altLang="zh-CN" dirty="0" smtClean="0"/>
          </a:p>
          <a:p>
            <a:r>
              <a:rPr kumimoji="1" lang="zh-CN" altLang="en-US" dirty="0" smtClean="0"/>
              <a:t>实验要求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502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简单回顾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有监督 </a:t>
            </a:r>
            <a:r>
              <a:rPr kumimoji="1" lang="en-US" altLang="zh-CN" dirty="0" smtClean="0"/>
              <a:t>(supervised)</a:t>
            </a:r>
          </a:p>
          <a:p>
            <a:r>
              <a:rPr kumimoji="1" lang="zh-CN" altLang="en-US" dirty="0" smtClean="0"/>
              <a:t>分类模型</a:t>
            </a:r>
            <a:endParaRPr kumimoji="1" lang="en-US" altLang="zh-CN" dirty="0" smtClean="0"/>
          </a:p>
          <a:p>
            <a:r>
              <a:rPr kumimoji="1" lang="en-US" altLang="zh-CN" dirty="0" smtClean="0"/>
              <a:t>ID3,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C4.5,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CART</a:t>
            </a:r>
          </a:p>
          <a:p>
            <a:r>
              <a:rPr kumimoji="1" lang="zh-CN" altLang="en-US" dirty="0" smtClean="0"/>
              <a:t>树形结构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333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建树步骤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6518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/>
              <a:t>初始化：</a:t>
            </a:r>
            <a:endParaRPr kumimoji="1" lang="en-US" altLang="zh-CN" dirty="0" smtClean="0"/>
          </a:p>
          <a:p>
            <a:pPr marL="457200" lvl="1" indent="0">
              <a:buNone/>
            </a:pPr>
            <a:r>
              <a:rPr kumimoji="1" lang="zh-CN" altLang="en-US" dirty="0" smtClean="0"/>
              <a:t>创建根结点，它拥有全部数据集和全部特征。</a:t>
            </a:r>
            <a:endParaRPr kumimoji="1" lang="en-US" altLang="zh-CN" sz="2800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/>
              <a:t>选择特征：</a:t>
            </a:r>
            <a:endParaRPr kumimoji="1" lang="en-US" altLang="zh-CN" dirty="0" smtClean="0"/>
          </a:p>
          <a:p>
            <a:pPr marL="457200" lvl="1" indent="0">
              <a:buNone/>
            </a:pPr>
            <a:r>
              <a:rPr kumimoji="1" lang="zh-CN" altLang="en-US" dirty="0" smtClean="0"/>
              <a:t>遍历当前结点的</a:t>
            </a:r>
            <a:r>
              <a:rPr kumimoji="1" lang="zh-CN" altLang="en-US" dirty="0"/>
              <a:t>数据集</a:t>
            </a:r>
            <a:r>
              <a:rPr kumimoji="1" lang="zh-CN" altLang="en-US" dirty="0" smtClean="0"/>
              <a:t>和特征，根据某种原则，选择</a:t>
            </a:r>
            <a:r>
              <a:rPr kumimoji="1" lang="zh-CN" altLang="en-US" dirty="0"/>
              <a:t>一个</a:t>
            </a:r>
            <a:r>
              <a:rPr kumimoji="1" lang="zh-CN" altLang="en-US" dirty="0" smtClean="0"/>
              <a:t>特征。</a:t>
            </a:r>
            <a:endParaRPr kumimoji="1"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/>
              <a:t>划分数据：</a:t>
            </a:r>
            <a:endParaRPr kumimoji="1" lang="en-US" altLang="zh-CN" dirty="0" smtClean="0"/>
          </a:p>
          <a:p>
            <a:pPr marL="457200" lvl="1" indent="0">
              <a:buNone/>
            </a:pPr>
            <a:r>
              <a:rPr kumimoji="1" lang="zh-CN" altLang="en-US" dirty="0" smtClean="0"/>
              <a:t>根据这个特征的取值，将当前数据集划分为若干个子数据集。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/>
              <a:t>创建结点：</a:t>
            </a:r>
            <a:endParaRPr kumimoji="1" lang="en-US" altLang="zh-CN" dirty="0" smtClean="0"/>
          </a:p>
          <a:p>
            <a:pPr marL="457200" lvl="1" indent="0">
              <a:buNone/>
            </a:pPr>
            <a:r>
              <a:rPr kumimoji="1" lang="zh-CN" altLang="en-US" dirty="0" smtClean="0"/>
              <a:t>为每个子数据集创建一个子结点，并删去刚刚选中的特征。</a:t>
            </a:r>
            <a:endParaRPr kumimoji="1"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/>
              <a:t>递归建树：</a:t>
            </a:r>
            <a:endParaRPr kumimoji="1" lang="en-US" altLang="zh-CN" dirty="0" smtClean="0"/>
          </a:p>
          <a:p>
            <a:pPr marL="457200" lvl="1" indent="0">
              <a:buNone/>
            </a:pPr>
            <a:r>
              <a:rPr kumimoji="1" lang="zh-CN" altLang="en-US" dirty="0" smtClean="0"/>
              <a:t>对每个子结点，回到第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步。直到达到边界条件，则回溯。</a:t>
            </a:r>
            <a:endParaRPr kumimoji="1"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/>
              <a:t>完成建树：</a:t>
            </a:r>
            <a:endParaRPr kumimoji="1" lang="en-US" altLang="zh-CN" dirty="0" smtClean="0"/>
          </a:p>
          <a:p>
            <a:pPr marL="457200" lvl="1" indent="0">
              <a:buNone/>
            </a:pPr>
            <a:r>
              <a:rPr kumimoji="1" lang="zh-CN" altLang="en-US" dirty="0" smtClean="0"/>
              <a:t>叶子结点采用多数投票的方式判定自身的类别。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136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递归的边界条件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假设当前结点的数据集为</a:t>
            </a:r>
            <a:r>
              <a:rPr kumimoji="1" lang="en-US" altLang="zh-CN" dirty="0" smtClean="0"/>
              <a:t>D</a:t>
            </a:r>
            <a:r>
              <a:rPr kumimoji="1" lang="zh-CN" altLang="en-US" dirty="0" smtClean="0"/>
              <a:t>，特征集为</a:t>
            </a:r>
            <a:r>
              <a:rPr kumimoji="1" lang="en-US" altLang="zh-CN" dirty="0" smtClean="0"/>
              <a:t>A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sz="2400" dirty="0" smtClean="0"/>
              <a:t>D</a:t>
            </a:r>
            <a:r>
              <a:rPr kumimoji="1" lang="zh-CN" altLang="en-US" sz="2400" dirty="0" smtClean="0"/>
              <a:t>中的样本属于同一类别</a:t>
            </a:r>
            <a:r>
              <a:rPr kumimoji="1" lang="en-US" altLang="zh-CN" sz="2400" dirty="0" smtClean="0"/>
              <a:t>C</a:t>
            </a:r>
            <a:r>
              <a:rPr kumimoji="1" lang="zh-CN" altLang="en-US" sz="2400" dirty="0" smtClean="0"/>
              <a:t>，则将当前结点标记为</a:t>
            </a:r>
            <a:r>
              <a:rPr kumimoji="1" lang="en-US" altLang="zh-CN" sz="2400" dirty="0" smtClean="0"/>
              <a:t>C</a:t>
            </a:r>
            <a:r>
              <a:rPr kumimoji="1" lang="zh-CN" altLang="en-US" sz="2400" dirty="0" smtClean="0"/>
              <a:t>类叶结点。</a:t>
            </a:r>
            <a:endParaRPr kumimoji="1" lang="en-US" altLang="zh-CN" sz="2400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sz="2400" dirty="0" smtClean="0"/>
              <a:t>A</a:t>
            </a:r>
            <a:r>
              <a:rPr kumimoji="1" lang="zh-CN" altLang="en-US" sz="2400" dirty="0" smtClean="0"/>
              <a:t>为空集，或</a:t>
            </a:r>
            <a:r>
              <a:rPr kumimoji="1" lang="en-US" altLang="zh-CN" sz="2400" dirty="0" smtClean="0"/>
              <a:t>D</a:t>
            </a:r>
            <a:r>
              <a:rPr kumimoji="1" lang="zh-CN" altLang="en-US" sz="2400" dirty="0" smtClean="0"/>
              <a:t>中所有样本在</a:t>
            </a:r>
            <a:r>
              <a:rPr kumimoji="1" lang="en-US" altLang="zh-CN" sz="2400" dirty="0" smtClean="0"/>
              <a:t>A</a:t>
            </a:r>
            <a:r>
              <a:rPr kumimoji="1" lang="zh-CN" altLang="en-US" sz="2400" dirty="0" smtClean="0"/>
              <a:t>中所有特征上取值相同，此时无法划分。将当前结点标记为叶结点，类别为</a:t>
            </a:r>
            <a:r>
              <a:rPr kumimoji="1" lang="en-US" altLang="zh-CN" sz="2400" dirty="0" smtClean="0"/>
              <a:t>D</a:t>
            </a:r>
            <a:r>
              <a:rPr kumimoji="1" lang="zh-CN" altLang="en-US" sz="2400" dirty="0" smtClean="0"/>
              <a:t>中出现最多的类。</a:t>
            </a:r>
            <a:endParaRPr kumimoji="1" lang="en-US" altLang="zh-CN" sz="2400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sz="2400" dirty="0" smtClean="0"/>
              <a:t>D</a:t>
            </a:r>
            <a:r>
              <a:rPr kumimoji="1" lang="zh-CN" altLang="en-US" sz="2400" dirty="0" smtClean="0"/>
              <a:t>为空集，则将当前结点标记为叶结点，类别为父结点中出现最多的类。</a:t>
            </a:r>
            <a:endParaRPr kumimoji="1"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115845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举例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501435" cy="460216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841988" y="3022272"/>
            <a:ext cx="4717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假设选定特征</a:t>
            </a:r>
            <a:r>
              <a:rPr kumimoji="1" lang="en-US" altLang="zh-CN" dirty="0" smtClean="0"/>
              <a:t>age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该特征有三种取值：</a:t>
            </a:r>
            <a:r>
              <a:rPr kumimoji="1" lang="en-US" altLang="zh-CN" dirty="0" smtClean="0"/>
              <a:t>&lt;=30,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31-40,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&gt;40</a:t>
            </a:r>
            <a:r>
              <a:rPr kumimoji="1" lang="zh-CN" altLang="en-US" dirty="0" smtClean="0"/>
              <a:t>。</a:t>
            </a:r>
            <a:endParaRPr kumimoji="1" lang="en-US" altLang="zh-CN" dirty="0"/>
          </a:p>
          <a:p>
            <a:r>
              <a:rPr kumimoji="1" lang="zh-CN" altLang="en-US" dirty="0" smtClean="0"/>
              <a:t>那么，为根结点添加三个子结点。</a:t>
            </a:r>
            <a:endParaRPr kumimoji="1" lang="en-US" altLang="zh-CN" dirty="0" smtClean="0"/>
          </a:p>
        </p:txBody>
      </p:sp>
      <p:sp>
        <p:nvSpPr>
          <p:cNvPr id="7" name="椭圆 6"/>
          <p:cNvSpPr/>
          <p:nvPr/>
        </p:nvSpPr>
        <p:spPr>
          <a:xfrm>
            <a:off x="7687445" y="2126613"/>
            <a:ext cx="687297" cy="53167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841988" y="1722898"/>
            <a:ext cx="2358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首先创建</a:t>
            </a:r>
            <a:r>
              <a:rPr kumimoji="1" lang="zh-CN" altLang="en-US" smtClean="0"/>
              <a:t>根结点</a:t>
            </a:r>
            <a:r>
              <a:rPr kumimoji="1" lang="zh-CN" altLang="en-US"/>
              <a:t>：</a:t>
            </a:r>
            <a:endParaRPr kumimoji="1" lang="en-US" altLang="zh-CN" dirty="0" smtClean="0"/>
          </a:p>
        </p:txBody>
      </p:sp>
      <p:grpSp>
        <p:nvGrpSpPr>
          <p:cNvPr id="30" name="组 29"/>
          <p:cNvGrpSpPr/>
          <p:nvPr/>
        </p:nvGrpSpPr>
        <p:grpSpPr>
          <a:xfrm>
            <a:off x="6852182" y="4309587"/>
            <a:ext cx="2402160" cy="1760530"/>
            <a:chOff x="6852182" y="4309587"/>
            <a:chExt cx="2402160" cy="1760530"/>
          </a:xfrm>
        </p:grpSpPr>
        <p:sp>
          <p:nvSpPr>
            <p:cNvPr id="12" name="椭圆 11"/>
            <p:cNvSpPr/>
            <p:nvPr/>
          </p:nvSpPr>
          <p:spPr>
            <a:xfrm>
              <a:off x="7677625" y="4309587"/>
              <a:ext cx="687297" cy="53167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6852182" y="5538443"/>
              <a:ext cx="687297" cy="53167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7687819" y="5538443"/>
              <a:ext cx="687297" cy="53167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8513263" y="5538443"/>
              <a:ext cx="687297" cy="53167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8" name="直线连接符 17"/>
            <p:cNvCxnSpPr>
              <a:stCxn id="12" idx="4"/>
              <a:endCxn id="13" idx="0"/>
            </p:cNvCxnSpPr>
            <p:nvPr/>
          </p:nvCxnSpPr>
          <p:spPr>
            <a:xfrm flipH="1">
              <a:off x="7195831" y="4841261"/>
              <a:ext cx="825443" cy="6971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/>
            <p:cNvCxnSpPr>
              <a:stCxn id="12" idx="4"/>
              <a:endCxn id="15" idx="0"/>
            </p:cNvCxnSpPr>
            <p:nvPr/>
          </p:nvCxnSpPr>
          <p:spPr>
            <a:xfrm>
              <a:off x="8021274" y="4841261"/>
              <a:ext cx="10194" cy="6971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21"/>
            <p:cNvCxnSpPr>
              <a:stCxn id="12" idx="4"/>
              <a:endCxn id="16" idx="0"/>
            </p:cNvCxnSpPr>
            <p:nvPr/>
          </p:nvCxnSpPr>
          <p:spPr>
            <a:xfrm>
              <a:off x="8021274" y="4841261"/>
              <a:ext cx="835638" cy="6971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6944052" y="4930436"/>
              <a:ext cx="815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mtClean="0"/>
                <a:t>&lt;=30</a:t>
              </a:r>
              <a:endParaRPr kumimoji="1"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7559493" y="5154327"/>
              <a:ext cx="815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mtClean="0"/>
                <a:t>30-40</a:t>
              </a:r>
              <a:endParaRPr kumimoji="1" lang="zh-CN" altLang="en-US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8439093" y="4968044"/>
              <a:ext cx="815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mtClean="0"/>
                <a:t>&gt;40</a:t>
              </a:r>
              <a:endParaRPr kumimoji="1" lang="zh-CN" altLang="en-US" dirty="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7759301" y="4372690"/>
              <a:ext cx="7034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>
                  <a:solidFill>
                    <a:srgbClr val="FF0000"/>
                  </a:solidFill>
                </a:rPr>
                <a:t>age</a:t>
              </a:r>
              <a:endParaRPr kumimoji="1" lang="zh-CN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426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举例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48403"/>
            <a:ext cx="5372100" cy="51689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774024" y="1690688"/>
            <a:ext cx="45797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如左图所示，根据</a:t>
            </a:r>
            <a:r>
              <a:rPr kumimoji="1" lang="en-US" altLang="zh-CN" dirty="0" smtClean="0"/>
              <a:t>age</a:t>
            </a:r>
            <a:r>
              <a:rPr kumimoji="1" lang="zh-CN" altLang="en-US" dirty="0" smtClean="0"/>
              <a:t>特征的不同取值，将数据集划分为三个子数据集。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如下图所示，每个子数据集分配给一个子结点。左结点和右结点都可以继续划分，而中间结点的数据标签全为</a:t>
            </a:r>
            <a:r>
              <a:rPr kumimoji="1" lang="en-US" altLang="zh-CN" dirty="0" smtClean="0"/>
              <a:t>`yes`</a:t>
            </a:r>
            <a:r>
              <a:rPr kumimoji="1" lang="zh-CN" altLang="en-US" dirty="0" smtClean="0"/>
              <a:t>，无需划分。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0990" y="3724932"/>
            <a:ext cx="2845843" cy="239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7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举例</a:t>
            </a:r>
            <a:endParaRPr kumimoji="1" lang="zh-CN" altLang="en-US" dirty="0"/>
          </a:p>
        </p:txBody>
      </p:sp>
      <p:grpSp>
        <p:nvGrpSpPr>
          <p:cNvPr id="34" name="组 33"/>
          <p:cNvGrpSpPr/>
          <p:nvPr/>
        </p:nvGrpSpPr>
        <p:grpSpPr>
          <a:xfrm>
            <a:off x="8008248" y="951195"/>
            <a:ext cx="3345552" cy="3282385"/>
            <a:chOff x="8008248" y="365125"/>
            <a:chExt cx="3345552" cy="3282385"/>
          </a:xfrm>
        </p:grpSpPr>
        <p:sp>
          <p:nvSpPr>
            <p:cNvPr id="4" name="椭圆 3"/>
            <p:cNvSpPr/>
            <p:nvPr/>
          </p:nvSpPr>
          <p:spPr>
            <a:xfrm>
              <a:off x="9777083" y="365125"/>
              <a:ext cx="687297" cy="53167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8695546" y="1593981"/>
              <a:ext cx="943392" cy="7020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9787277" y="1593981"/>
              <a:ext cx="687297" cy="53167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0612721" y="1593981"/>
              <a:ext cx="687297" cy="53167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8" name="直线连接符 7"/>
            <p:cNvCxnSpPr/>
            <p:nvPr/>
          </p:nvCxnSpPr>
          <p:spPr>
            <a:xfrm flipH="1">
              <a:off x="9295289" y="896799"/>
              <a:ext cx="825443" cy="6971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符 8"/>
            <p:cNvCxnSpPr/>
            <p:nvPr/>
          </p:nvCxnSpPr>
          <p:spPr>
            <a:xfrm>
              <a:off x="10120732" y="896799"/>
              <a:ext cx="10194" cy="6971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符 9"/>
            <p:cNvCxnSpPr/>
            <p:nvPr/>
          </p:nvCxnSpPr>
          <p:spPr>
            <a:xfrm>
              <a:off x="10120732" y="896799"/>
              <a:ext cx="835638" cy="6971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9043510" y="985974"/>
              <a:ext cx="815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&lt;=30</a:t>
              </a:r>
              <a:endParaRPr kumimoji="1" lang="zh-CN" altLang="en-US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9658951" y="1209865"/>
              <a:ext cx="815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mtClean="0"/>
                <a:t>30-40</a:t>
              </a:r>
              <a:endParaRPr kumimoji="1" lang="zh-CN" altLang="en-US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538551" y="1023582"/>
              <a:ext cx="815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mtClean="0"/>
                <a:t>&gt;40</a:t>
              </a:r>
              <a:endParaRPr kumimoji="1" lang="zh-CN" altLang="en-US" dirty="0"/>
            </a:p>
          </p:txBody>
        </p:sp>
        <p:cxnSp>
          <p:nvCxnSpPr>
            <p:cNvPr id="14" name="直线连接符 13"/>
            <p:cNvCxnSpPr>
              <a:stCxn id="5" idx="4"/>
              <a:endCxn id="21" idx="0"/>
            </p:cNvCxnSpPr>
            <p:nvPr/>
          </p:nvCxnSpPr>
          <p:spPr>
            <a:xfrm flipH="1">
              <a:off x="8351897" y="2296001"/>
              <a:ext cx="815345" cy="8198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17"/>
            <p:cNvCxnSpPr>
              <a:stCxn id="5" idx="4"/>
              <a:endCxn id="23" idx="0"/>
            </p:cNvCxnSpPr>
            <p:nvPr/>
          </p:nvCxnSpPr>
          <p:spPr>
            <a:xfrm>
              <a:off x="9167242" y="2296001"/>
              <a:ext cx="1074838" cy="8198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椭圆 20"/>
            <p:cNvSpPr/>
            <p:nvPr/>
          </p:nvSpPr>
          <p:spPr>
            <a:xfrm>
              <a:off x="8008248" y="3115836"/>
              <a:ext cx="687297" cy="53167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9898431" y="3115836"/>
              <a:ext cx="687297" cy="53167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9853892" y="438384"/>
              <a:ext cx="7034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age</a:t>
              </a:r>
              <a:endParaRPr kumimoji="1" lang="zh-CN" altLang="en-US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8608892" y="2734878"/>
              <a:ext cx="815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yes</a:t>
              </a: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9638937" y="2746504"/>
              <a:ext cx="815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no</a:t>
              </a:r>
              <a:endParaRPr kumimoji="1" lang="zh-CN" altLang="en-US" dirty="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8748247" y="1768410"/>
              <a:ext cx="10390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>
                  <a:solidFill>
                    <a:srgbClr val="FF0000"/>
                  </a:solidFill>
                </a:rPr>
                <a:t>student</a:t>
              </a:r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1507319" y="4819651"/>
            <a:ext cx="91773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现在对上一步中的左结点进一步划分。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该结点的数据，应当是上一步中，</a:t>
            </a:r>
            <a:r>
              <a:rPr kumimoji="1" lang="en-US" altLang="zh-CN" dirty="0" smtClean="0"/>
              <a:t>age</a:t>
            </a:r>
            <a:r>
              <a:rPr kumimoji="1" lang="zh-CN" altLang="en-US" dirty="0" smtClean="0"/>
              <a:t>特征</a:t>
            </a:r>
            <a:r>
              <a:rPr kumimoji="1" lang="en-US" altLang="zh-CN" dirty="0" smtClean="0"/>
              <a:t>&lt;=30</a:t>
            </a:r>
            <a:r>
              <a:rPr kumimoji="1" lang="zh-CN" altLang="en-US" dirty="0" smtClean="0"/>
              <a:t>的那些数据，即如左图所示。注意</a:t>
            </a:r>
            <a:r>
              <a:rPr kumimoji="1" lang="en-US" altLang="zh-CN" dirty="0" smtClean="0"/>
              <a:t>age</a:t>
            </a:r>
            <a:r>
              <a:rPr kumimoji="1" lang="zh-CN" altLang="en-US" dirty="0" smtClean="0"/>
              <a:t>特征已被删去。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假设从剩下的特征中，选中</a:t>
            </a:r>
            <a:r>
              <a:rPr kumimoji="1" lang="en-US" altLang="zh-CN" dirty="0" smtClean="0"/>
              <a:t>student</a:t>
            </a:r>
            <a:r>
              <a:rPr kumimoji="1" lang="zh-CN" altLang="en-US" dirty="0" smtClean="0"/>
              <a:t>特征来划分这些数据。它有</a:t>
            </a:r>
            <a:r>
              <a:rPr kumimoji="1" lang="en-US" altLang="zh-CN" dirty="0" smtClean="0"/>
              <a:t>yes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no</a:t>
            </a:r>
            <a:r>
              <a:rPr kumimoji="1" lang="zh-CN" altLang="en-US" dirty="0" smtClean="0"/>
              <a:t>两种取值，所以为左结点添加两个子结点。结果如右图所示。</a:t>
            </a:r>
            <a:endParaRPr kumimoji="1" lang="zh-CN" altLang="en-US" dirty="0"/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3848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64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</TotalTime>
  <Words>1055</Words>
  <Application>Microsoft Macintosh PowerPoint</Application>
  <PresentationFormat>宽屏</PresentationFormat>
  <Paragraphs>123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Cambria Math</vt:lpstr>
      <vt:lpstr>DengXian</vt:lpstr>
      <vt:lpstr>DengXian Light</vt:lpstr>
      <vt:lpstr>Arial</vt:lpstr>
      <vt:lpstr>Office 主题</vt:lpstr>
      <vt:lpstr>注意事项</vt:lpstr>
      <vt:lpstr>决策树</vt:lpstr>
      <vt:lpstr>目录</vt:lpstr>
      <vt:lpstr>简单回顾</vt:lpstr>
      <vt:lpstr>建树步骤</vt:lpstr>
      <vt:lpstr>递归的边界条件</vt:lpstr>
      <vt:lpstr>举例</vt:lpstr>
      <vt:lpstr>举例</vt:lpstr>
      <vt:lpstr>举例</vt:lpstr>
      <vt:lpstr>特征选择</vt:lpstr>
      <vt:lpstr>ID3</vt:lpstr>
      <vt:lpstr>ID3举例</vt:lpstr>
      <vt:lpstr>C4.5</vt:lpstr>
      <vt:lpstr>C4.5举例</vt:lpstr>
      <vt:lpstr>CART</vt:lpstr>
      <vt:lpstr>CART举例</vt:lpstr>
      <vt:lpstr>处理连续型特征</vt:lpstr>
      <vt:lpstr>处理连续型特征</vt:lpstr>
      <vt:lpstr>剪枝</vt:lpstr>
      <vt:lpstr>预剪枝</vt:lpstr>
      <vt:lpstr>后剪枝</vt:lpstr>
      <vt:lpstr>思考题</vt:lpstr>
      <vt:lpstr>实验要求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决策树</dc:title>
  <dc:creator>Microsoft Office 用户</dc:creator>
  <cp:lastModifiedBy>Microsoft Office 用户</cp:lastModifiedBy>
  <cp:revision>57</cp:revision>
  <dcterms:created xsi:type="dcterms:W3CDTF">2017-10-21T10:10:12Z</dcterms:created>
  <dcterms:modified xsi:type="dcterms:W3CDTF">2017-10-26T02:58:50Z</dcterms:modified>
</cp:coreProperties>
</file>