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6"/>
  </p:notesMasterIdLst>
  <p:handoutMasterIdLst>
    <p:handoutMasterId r:id="rId17"/>
  </p:handoutMasterIdLst>
  <p:sldIdLst>
    <p:sldId id="660" r:id="rId3"/>
    <p:sldId id="670" r:id="rId4"/>
    <p:sldId id="683" r:id="rId5"/>
    <p:sldId id="672" r:id="rId6"/>
    <p:sldId id="673" r:id="rId7"/>
    <p:sldId id="678" r:id="rId8"/>
    <p:sldId id="674" r:id="rId9"/>
    <p:sldId id="676" r:id="rId10"/>
    <p:sldId id="679" r:id="rId11"/>
    <p:sldId id="677" r:id="rId12"/>
    <p:sldId id="685" r:id="rId13"/>
    <p:sldId id="684" r:id="rId14"/>
    <p:sldId id="6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670"/>
            <p14:sldId id="683"/>
            <p14:sldId id="672"/>
            <p14:sldId id="673"/>
            <p14:sldId id="678"/>
            <p14:sldId id="674"/>
            <p14:sldId id="676"/>
            <p14:sldId id="679"/>
            <p14:sldId id="677"/>
            <p14:sldId id="685"/>
            <p14:sldId id="684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FF"/>
    <a:srgbClr val="CCECFF"/>
    <a:srgbClr val="EE0000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86642" autoAdjust="0"/>
  </p:normalViewPr>
  <p:slideViewPr>
    <p:cSldViewPr>
      <p:cViewPr varScale="1">
        <p:scale>
          <a:sx n="63" d="100"/>
          <a:sy n="63" d="100"/>
        </p:scale>
        <p:origin x="1698" y="60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4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钱包初始化为例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 cstate="print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5/3/2018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文件操作 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&amp;&amp; 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历史记录</a:t>
            </a:r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028892" cy="1224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文件关闭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void  Close(void) 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41028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028892" cy="9721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清空历史记录                            加载历史记录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历史记录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50CAC0-9D38-4E95-88DF-D6EAA48B80AE}"/>
              </a:ext>
            </a:extLst>
          </p:cNvPr>
          <p:cNvSpPr txBox="1">
            <a:spLocks/>
          </p:cNvSpPr>
          <p:nvPr/>
        </p:nvSpPr>
        <p:spPr bwMode="auto">
          <a:xfrm>
            <a:off x="503548" y="2199536"/>
            <a:ext cx="3312368" cy="13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打开文件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清空（</a:t>
            </a:r>
            <a:r>
              <a:rPr lang="en-US" altLang="zh-CN" sz="20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SetWindowText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关闭文件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AC6185-1C18-4BCD-A8A3-1E5F9E1F6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85" y="1483648"/>
            <a:ext cx="3554167" cy="49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028892" cy="1224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金额的初始化、充值与消费都加上文件操作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实现清空历史记录，加载历史记录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7220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12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328197"/>
            <a:ext cx="7929190" cy="7686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文件操作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44066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2657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328197"/>
            <a:ext cx="7929190" cy="7686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文件操作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44066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0360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424936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创建文件和打开文件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19088" lvl="1" indent="0">
              <a:lnSpc>
                <a:spcPct val="150000"/>
              </a:lnSpc>
              <a:buNone/>
            </a:pPr>
            <a:r>
              <a:rPr lang="zh-CN" altLang="en-US" sz="2000" b="1" dirty="0"/>
              <a:t>两种方法：一种是构造函数法，一种是</a:t>
            </a:r>
            <a:r>
              <a:rPr lang="en-US" altLang="zh-CN" sz="2000" b="1" dirty="0"/>
              <a:t>Open</a:t>
            </a:r>
            <a:r>
              <a:rPr lang="zh-CN" altLang="en-US" sz="2000" b="1" dirty="0"/>
              <a:t>函数</a:t>
            </a:r>
            <a:endParaRPr lang="en-US" altLang="zh-CN" sz="2000" b="1" dirty="0"/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/>
              <a:t> </a:t>
            </a:r>
            <a:r>
              <a:rPr lang="en-US" altLang="zh-CN" sz="2000" dirty="0" err="1">
                <a:solidFill>
                  <a:srgbClr val="C00000"/>
                </a:solidFill>
              </a:rPr>
              <a:t>CFile</a:t>
            </a:r>
            <a:r>
              <a:rPr lang="en-US" altLang="zh-CN" sz="2000" dirty="0">
                <a:solidFill>
                  <a:srgbClr val="C00000"/>
                </a:solidFill>
              </a:rPr>
              <a:t>( LPCTSTR </a:t>
            </a:r>
            <a:r>
              <a:rPr lang="en-US" altLang="zh-CN" sz="2000" dirty="0" err="1">
                <a:solidFill>
                  <a:srgbClr val="C00000"/>
                </a:solidFill>
              </a:rPr>
              <a:t>lpszFileName</a:t>
            </a:r>
            <a:r>
              <a:rPr lang="en-US" altLang="zh-CN" sz="2000" dirty="0">
                <a:solidFill>
                  <a:srgbClr val="C00000"/>
                </a:solidFill>
              </a:rPr>
              <a:t>, UINT </a:t>
            </a:r>
            <a:r>
              <a:rPr lang="en-US" altLang="zh-CN" sz="2000" dirty="0" err="1">
                <a:solidFill>
                  <a:srgbClr val="C00000"/>
                </a:solidFill>
              </a:rPr>
              <a:t>nOpenFlags</a:t>
            </a:r>
            <a:r>
              <a:rPr lang="en-US" altLang="zh-CN" sz="2000" dirty="0">
                <a:solidFill>
                  <a:srgbClr val="C00000"/>
                </a:solidFill>
              </a:rPr>
              <a:t> );</a:t>
            </a:r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C00000"/>
                </a:solidFill>
              </a:rPr>
              <a:t> BOOL Open( LPCTSTR </a:t>
            </a:r>
            <a:r>
              <a:rPr lang="en-US" altLang="zh-CN" sz="2000" dirty="0" err="1">
                <a:solidFill>
                  <a:srgbClr val="C00000"/>
                </a:solidFill>
              </a:rPr>
              <a:t>lpszFileName</a:t>
            </a:r>
            <a:r>
              <a:rPr lang="en-US" altLang="zh-CN" sz="2000" dirty="0">
                <a:solidFill>
                  <a:srgbClr val="C00000"/>
                </a:solidFill>
              </a:rPr>
              <a:t>, UINT </a:t>
            </a:r>
            <a:r>
              <a:rPr lang="en-US" altLang="zh-CN" sz="2000" dirty="0" err="1">
                <a:solidFill>
                  <a:srgbClr val="C00000"/>
                </a:solidFill>
              </a:rPr>
              <a:t>nOpenFlags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</a:rPr>
              <a:t>CFileException</a:t>
            </a:r>
            <a:r>
              <a:rPr lang="en-US" altLang="zh-CN" sz="2000" dirty="0">
                <a:solidFill>
                  <a:srgbClr val="C00000"/>
                </a:solidFill>
              </a:rPr>
              <a:t>* </a:t>
            </a:r>
            <a:r>
              <a:rPr lang="en-US" altLang="zh-CN" sz="2000" dirty="0" err="1">
                <a:solidFill>
                  <a:srgbClr val="C00000"/>
                </a:solidFill>
              </a:rPr>
              <a:t>pError</a:t>
            </a:r>
            <a:r>
              <a:rPr lang="en-US" altLang="zh-CN" sz="2000" dirty="0">
                <a:solidFill>
                  <a:srgbClr val="C00000"/>
                </a:solidFill>
              </a:rPr>
              <a:t> = NULL );</a:t>
            </a:r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319088" lvl="1" indent="0">
              <a:lnSpc>
                <a:spcPct val="150000"/>
              </a:lnSpc>
              <a:buNone/>
            </a:pPr>
            <a:r>
              <a:rPr lang="zh-CN" altLang="en-US" sz="2000" b="1" dirty="0"/>
              <a:t>参数说明：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lpszFileName</a:t>
            </a:r>
            <a:r>
              <a:rPr lang="zh-CN" altLang="en-US" sz="2000" dirty="0"/>
              <a:t>：文件名称，可以是相对路径，绝对路径或网络路径；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nOpenFlags</a:t>
            </a:r>
            <a:r>
              <a:rPr lang="zh-CN" altLang="en-US" sz="2000" dirty="0"/>
              <a:t>：打开方式</a:t>
            </a:r>
            <a:r>
              <a:rPr lang="en-US" altLang="zh-CN" sz="2000" dirty="0"/>
              <a:t>(</a:t>
            </a:r>
            <a:r>
              <a:rPr lang="zh-CN" altLang="en-US" sz="2000" dirty="0"/>
              <a:t>具体见下一页表格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280736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42493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打开方式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56104"/>
              </p:ext>
            </p:extLst>
          </p:nvPr>
        </p:nvGraphicFramePr>
        <p:xfrm>
          <a:off x="899592" y="2135259"/>
          <a:ext cx="7488832" cy="353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nOpenFlags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打开方式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CFile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modeCreate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调用构造函数构造一个新文件，如果文件已存在，则长度变成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清空了</a:t>
                      </a:r>
                      <a:r>
                        <a:rPr kumimoji="0"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CFile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modeNoTruncate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此值与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modeCreate</a:t>
                      </a: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组合使用，如果所创建的文件已存在则文件长度不会变为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不会清空</a:t>
                      </a:r>
                      <a:r>
                        <a:rPr kumimoji="0"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CFile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modeRead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打开文件仅供读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CFile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modeReadWrite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打开文件供读写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CFile</a:t>
                      </a:r>
                      <a:r>
                        <a:rPr kumimoji="0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modeWrite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打开文件仅供写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16666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424936" cy="3624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打开文件例子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E0F927-38A8-4E73-B393-1191499C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6" y="2065598"/>
            <a:ext cx="7702565" cy="4859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CBEA95-ED06-4588-AC19-89D4C788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1" y="3428999"/>
            <a:ext cx="7690960" cy="20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028892" cy="5155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文件读写定位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C00000"/>
                </a:solidFill>
              </a:rPr>
              <a:t>LONG Seek(LONG </a:t>
            </a:r>
            <a:r>
              <a:rPr lang="en-US" altLang="zh-CN" sz="2000" dirty="0" err="1">
                <a:solidFill>
                  <a:srgbClr val="C00000"/>
                </a:solidFill>
              </a:rPr>
              <a:t>lOff</a:t>
            </a:r>
            <a:r>
              <a:rPr lang="en-US" altLang="zh-CN" sz="2000" dirty="0">
                <a:solidFill>
                  <a:srgbClr val="C00000"/>
                </a:solidFill>
              </a:rPr>
              <a:t>, UINT </a:t>
            </a:r>
            <a:r>
              <a:rPr lang="en-US" altLang="zh-CN" sz="2000" dirty="0" err="1">
                <a:solidFill>
                  <a:srgbClr val="C00000"/>
                </a:solidFill>
              </a:rPr>
              <a:t>nFrom</a:t>
            </a:r>
            <a:r>
              <a:rPr lang="en-US" altLang="zh-CN" sz="2000" dirty="0">
                <a:solidFill>
                  <a:srgbClr val="C00000"/>
                </a:solidFill>
              </a:rPr>
              <a:t>); </a:t>
            </a:r>
          </a:p>
          <a:p>
            <a:pPr marL="776288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zh-CN" sz="2000" dirty="0">
                <a:solidFill>
                  <a:srgbClr val="C00000"/>
                </a:solidFill>
              </a:rPr>
              <a:t>void </a:t>
            </a:r>
            <a:r>
              <a:rPr lang="en-US" altLang="zh-CN" sz="2000" dirty="0" err="1">
                <a:solidFill>
                  <a:srgbClr val="C00000"/>
                </a:solidFill>
              </a:rPr>
              <a:t>SeekToBegin</a:t>
            </a:r>
            <a:r>
              <a:rPr lang="en-US" altLang="zh-CN" sz="2000" dirty="0">
                <a:solidFill>
                  <a:srgbClr val="C00000"/>
                </a:solidFill>
              </a:rPr>
              <a:t>(void); </a:t>
            </a:r>
          </a:p>
          <a:p>
            <a:pPr marL="776288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zh-CN" sz="2000" dirty="0">
                <a:solidFill>
                  <a:srgbClr val="C00000"/>
                </a:solidFill>
              </a:rPr>
              <a:t>DWORD </a:t>
            </a:r>
            <a:r>
              <a:rPr lang="en-US" altLang="zh-CN" sz="2000" dirty="0" err="1">
                <a:solidFill>
                  <a:srgbClr val="C00000"/>
                </a:solidFill>
              </a:rPr>
              <a:t>SeekToEnd</a:t>
            </a:r>
            <a:r>
              <a:rPr lang="en-US" altLang="zh-CN" sz="2000" dirty="0">
                <a:solidFill>
                  <a:srgbClr val="C00000"/>
                </a:solidFill>
              </a:rPr>
              <a:t>(void);</a:t>
            </a:r>
          </a:p>
          <a:p>
            <a:pPr marL="319088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/>
              <a:t>参数说明：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lOff</a:t>
            </a:r>
            <a:r>
              <a:rPr lang="zh-CN" altLang="en-US" sz="2000" dirty="0"/>
              <a:t>：指针移动的字节数；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nFrom</a:t>
            </a:r>
            <a:r>
              <a:rPr lang="zh-CN" altLang="en-US" sz="2000" dirty="0"/>
              <a:t>：指针移动的模式：</a:t>
            </a:r>
            <a:r>
              <a:rPr lang="en-US" altLang="zh-CN" sz="2000" dirty="0" err="1"/>
              <a:t>CFile</a:t>
            </a:r>
            <a:r>
              <a:rPr lang="en-US" altLang="zh-CN" sz="2000" dirty="0"/>
              <a:t>::begin(</a:t>
            </a:r>
            <a:r>
              <a:rPr lang="zh-CN" altLang="en-US" sz="2000" dirty="0"/>
              <a:t>从文件头向前移动</a:t>
            </a:r>
            <a:r>
              <a:rPr lang="en-US" altLang="zh-CN" sz="2000" dirty="0" err="1"/>
              <a:t>lOff</a:t>
            </a:r>
            <a:r>
              <a:rPr lang="zh-CN" altLang="en-US" sz="2000" dirty="0"/>
              <a:t>个字节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CFile</a:t>
            </a:r>
            <a:r>
              <a:rPr lang="en-US" altLang="zh-CN" sz="2000" dirty="0"/>
              <a:t>::current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CFile</a:t>
            </a:r>
            <a:r>
              <a:rPr lang="en-US" altLang="zh-CN" sz="2000" dirty="0"/>
              <a:t>::end (</a:t>
            </a:r>
            <a:r>
              <a:rPr lang="en-US" altLang="zh-CN" sz="2000" dirty="0" err="1"/>
              <a:t>lOff</a:t>
            </a:r>
            <a:r>
              <a:rPr lang="zh-CN" altLang="en-US" sz="2000" dirty="0"/>
              <a:t>必须是负数</a:t>
            </a:r>
            <a:r>
              <a:rPr lang="en-US" altLang="zh-CN" sz="2000" dirty="0"/>
              <a:t>)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19088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/>
              <a:t>返回值说明：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DWORD</a:t>
            </a:r>
            <a:r>
              <a:rPr lang="zh-CN" altLang="en-US" sz="2000" dirty="0"/>
              <a:t>：返回文件长度</a:t>
            </a:r>
            <a:r>
              <a:rPr lang="en-US" altLang="zh-CN" sz="2000" dirty="0"/>
              <a:t>(</a:t>
            </a:r>
            <a:r>
              <a:rPr lang="zh-CN" altLang="en-US" sz="2000" dirty="0"/>
              <a:t>字节数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19088" lvl="1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37777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1412776"/>
            <a:ext cx="8028892" cy="4869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数据读取与写入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C00000"/>
                </a:solidFill>
              </a:rPr>
              <a:t>UINT Read (void* </a:t>
            </a:r>
            <a:r>
              <a:rPr lang="en-US" altLang="zh-CN" sz="2000" dirty="0" err="1">
                <a:solidFill>
                  <a:srgbClr val="C00000"/>
                </a:solidFill>
              </a:rPr>
              <a:t>lpBuf</a:t>
            </a:r>
            <a:r>
              <a:rPr lang="en-US" altLang="zh-CN" sz="2000" dirty="0">
                <a:solidFill>
                  <a:srgbClr val="C00000"/>
                </a:solidFill>
              </a:rPr>
              <a:t>, UINT </a:t>
            </a:r>
            <a:r>
              <a:rPr lang="en-US" altLang="zh-CN" sz="2000" dirty="0" err="1">
                <a:solidFill>
                  <a:srgbClr val="C00000"/>
                </a:solidFill>
              </a:rPr>
              <a:t>nCount</a:t>
            </a:r>
            <a:r>
              <a:rPr lang="en-US" altLang="zh-CN" sz="2000" dirty="0">
                <a:solidFill>
                  <a:srgbClr val="C00000"/>
                </a:solidFill>
              </a:rPr>
              <a:t>); </a:t>
            </a:r>
          </a:p>
          <a:p>
            <a:pPr marL="776288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C00000"/>
                </a:solidFill>
              </a:rPr>
              <a:t>void Write(const void* </a:t>
            </a:r>
            <a:r>
              <a:rPr lang="en-US" altLang="zh-CN" sz="2000" dirty="0" err="1">
                <a:solidFill>
                  <a:srgbClr val="C00000"/>
                </a:solidFill>
              </a:rPr>
              <a:t>lpBuf</a:t>
            </a:r>
            <a:r>
              <a:rPr lang="en-US" altLang="zh-CN" sz="2000" dirty="0">
                <a:solidFill>
                  <a:srgbClr val="C00000"/>
                </a:solidFill>
              </a:rPr>
              <a:t>, UINT </a:t>
            </a:r>
            <a:r>
              <a:rPr lang="en-US" altLang="zh-CN" sz="2000" dirty="0" err="1">
                <a:solidFill>
                  <a:srgbClr val="C00000"/>
                </a:solidFill>
              </a:rPr>
              <a:t>nCount</a:t>
            </a:r>
            <a:r>
              <a:rPr lang="en-US" altLang="zh-CN" sz="2000" dirty="0">
                <a:solidFill>
                  <a:srgbClr val="C00000"/>
                </a:solidFill>
              </a:rPr>
              <a:t>);</a:t>
            </a:r>
          </a:p>
          <a:p>
            <a:pPr marL="319088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b="1" dirty="0"/>
              <a:t>参数说明：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lpBuf</a:t>
            </a:r>
            <a:r>
              <a:rPr lang="zh-CN" altLang="en-US" sz="2000" dirty="0"/>
              <a:t>：指向用户提供的缓冲区，包含将写入文件中的数据；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nCount</a:t>
            </a:r>
            <a:r>
              <a:rPr lang="zh-CN" altLang="en-US" sz="2000" dirty="0"/>
              <a:t>：从缓冲区内传输的字节数。</a:t>
            </a:r>
            <a:r>
              <a:rPr lang="zh-CN" altLang="en-US" sz="2000" dirty="0">
                <a:solidFill>
                  <a:srgbClr val="FF0000"/>
                </a:solidFill>
              </a:rPr>
              <a:t>对文本模式的文件，回车换行作为一个字符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19088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b="1" dirty="0"/>
              <a:t>返回值说明：</a:t>
            </a:r>
            <a:endParaRPr lang="en-US" altLang="zh-CN" sz="20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UINT</a:t>
            </a:r>
            <a:r>
              <a:rPr lang="zh-CN" altLang="en-US" sz="2000" dirty="0"/>
              <a:t>：传输到缓冲区的字节数。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52608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3548" y="988313"/>
            <a:ext cx="8028892" cy="198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(Write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函数还可以使用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Cstring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319088" lvl="1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87824" y="431676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文件操作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" y="1576278"/>
            <a:ext cx="7897270" cy="1034900"/>
          </a:xfrm>
          <a:prstGeom prst="rect">
            <a:avLst/>
          </a:prstGeom>
        </p:spPr>
      </p:pic>
      <p:pic>
        <p:nvPicPr>
          <p:cNvPr id="6" name="Picture 2" descr="D:\用户目录\下载\未命名文件 (2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2550612"/>
            <a:ext cx="3528392" cy="430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1403648" y="3429000"/>
            <a:ext cx="3852428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0F09491-B80F-4B1B-B780-478D9F6CA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20" y="2253883"/>
            <a:ext cx="3896239" cy="47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52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22670</TotalTime>
  <Words>248</Words>
  <Application>Microsoft Office PowerPoint</Application>
  <PresentationFormat>全屏显示(4:3)</PresentationFormat>
  <Paragraphs>81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Franklin Gothic Book</vt:lpstr>
      <vt:lpstr>Times New Roman</vt:lpstr>
      <vt:lpstr>Wingdings</vt:lpstr>
      <vt:lpstr>Wingdings 2</vt:lpstr>
      <vt:lpstr>自定义设计方案</vt:lpstr>
      <vt:lpstr>平衡</vt:lpstr>
      <vt:lpstr>文件操作 &amp;&amp; 历史记录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 &amp;&amp; 历史记录</dc:title>
  <cp:lastModifiedBy>Administrator</cp:lastModifiedBy>
  <cp:revision>2810</cp:revision>
  <dcterms:created xsi:type="dcterms:W3CDTF">2005-10-18T02:59:38Z</dcterms:created>
  <dcterms:modified xsi:type="dcterms:W3CDTF">2018-05-03T05:29:50Z</dcterms:modified>
</cp:coreProperties>
</file>