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46"/>
  </p:notesMasterIdLst>
  <p:handoutMasterIdLst>
    <p:handoutMasterId r:id="rId47"/>
  </p:handoutMasterIdLst>
  <p:sldIdLst>
    <p:sldId id="660" r:id="rId3"/>
    <p:sldId id="767" r:id="rId4"/>
    <p:sldId id="768" r:id="rId5"/>
    <p:sldId id="718" r:id="rId6"/>
    <p:sldId id="740" r:id="rId7"/>
    <p:sldId id="741" r:id="rId8"/>
    <p:sldId id="742" r:id="rId9"/>
    <p:sldId id="744" r:id="rId10"/>
    <p:sldId id="769" r:id="rId11"/>
    <p:sldId id="745" r:id="rId12"/>
    <p:sldId id="746" r:id="rId13"/>
    <p:sldId id="749" r:id="rId14"/>
    <p:sldId id="750" r:id="rId15"/>
    <p:sldId id="770" r:id="rId16"/>
    <p:sldId id="755" r:id="rId17"/>
    <p:sldId id="752" r:id="rId18"/>
    <p:sldId id="758" r:id="rId19"/>
    <p:sldId id="771" r:id="rId20"/>
    <p:sldId id="756" r:id="rId21"/>
    <p:sldId id="759" r:id="rId22"/>
    <p:sldId id="757" r:id="rId23"/>
    <p:sldId id="760" r:id="rId24"/>
    <p:sldId id="761" r:id="rId25"/>
    <p:sldId id="762" r:id="rId26"/>
    <p:sldId id="763" r:id="rId27"/>
    <p:sldId id="765" r:id="rId28"/>
    <p:sldId id="766" r:id="rId29"/>
    <p:sldId id="764" r:id="rId30"/>
    <p:sldId id="772" r:id="rId31"/>
    <p:sldId id="775" r:id="rId32"/>
    <p:sldId id="776" r:id="rId33"/>
    <p:sldId id="777" r:id="rId34"/>
    <p:sldId id="773" r:id="rId35"/>
    <p:sldId id="778" r:id="rId36"/>
    <p:sldId id="780" r:id="rId37"/>
    <p:sldId id="774" r:id="rId38"/>
    <p:sldId id="781" r:id="rId39"/>
    <p:sldId id="782" r:id="rId40"/>
    <p:sldId id="783" r:id="rId41"/>
    <p:sldId id="784" r:id="rId42"/>
    <p:sldId id="785" r:id="rId43"/>
    <p:sldId id="786" r:id="rId44"/>
    <p:sldId id="668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767"/>
            <p14:sldId id="768"/>
            <p14:sldId id="718"/>
            <p14:sldId id="740"/>
            <p14:sldId id="741"/>
            <p14:sldId id="742"/>
            <p14:sldId id="744"/>
            <p14:sldId id="769"/>
            <p14:sldId id="745"/>
            <p14:sldId id="746"/>
            <p14:sldId id="749"/>
            <p14:sldId id="750"/>
            <p14:sldId id="770"/>
            <p14:sldId id="755"/>
            <p14:sldId id="752"/>
            <p14:sldId id="758"/>
            <p14:sldId id="771"/>
            <p14:sldId id="756"/>
            <p14:sldId id="759"/>
            <p14:sldId id="757"/>
            <p14:sldId id="760"/>
            <p14:sldId id="761"/>
            <p14:sldId id="762"/>
            <p14:sldId id="763"/>
            <p14:sldId id="765"/>
            <p14:sldId id="766"/>
            <p14:sldId id="764"/>
            <p14:sldId id="772"/>
            <p14:sldId id="775"/>
            <p14:sldId id="776"/>
            <p14:sldId id="777"/>
            <p14:sldId id="773"/>
            <p14:sldId id="778"/>
            <p14:sldId id="780"/>
            <p14:sldId id="774"/>
            <p14:sldId id="781"/>
            <p14:sldId id="782"/>
            <p14:sldId id="783"/>
            <p14:sldId id="784"/>
            <p14:sldId id="785"/>
            <p14:sldId id="786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0000"/>
    <a:srgbClr val="3399FF"/>
    <a:srgbClr val="CCECFF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2" autoAdjust="0"/>
    <p:restoredTop sz="59854" autoAdjust="0"/>
  </p:normalViewPr>
  <p:slideViewPr>
    <p:cSldViewPr>
      <p:cViewPr varScale="1">
        <p:scale>
          <a:sx n="86" d="100"/>
          <a:sy n="86" d="100"/>
        </p:scale>
        <p:origin x="1474" y="72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5/6/2018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ADO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访问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MySQL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数据库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(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二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48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ADO</a:t>
            </a:r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核心对象</a:t>
            </a:r>
          </a:p>
        </p:txBody>
      </p:sp>
      <p:sp>
        <p:nvSpPr>
          <p:cNvPr id="16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1394898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OLE  DB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通过一系列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接口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提供数据的底层连接。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Font typeface="Wingdings 2" panose="05020102010507070707" pitchFamily="18" charset="2"/>
              <a:buChar char="ó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ADO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则通过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对象模型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，将这些接口封装成一个对象，使其成为抽象实体，简化了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的数据访问过程。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1171"/>
            <a:ext cx="8454955" cy="3314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568" y="2815168"/>
            <a:ext cx="1980220" cy="361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3319224"/>
            <a:ext cx="1980220" cy="361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3568" y="3787276"/>
            <a:ext cx="1807060" cy="361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智能指针</a:t>
            </a:r>
          </a:p>
        </p:txBody>
      </p:sp>
      <p:sp>
        <p:nvSpPr>
          <p:cNvPr id="16" name="内容占位符 4"/>
          <p:cNvSpPr>
            <a:spLocks noGrp="1"/>
          </p:cNvSpPr>
          <p:nvPr>
            <p:ph sz="quarter" idx="1"/>
          </p:nvPr>
        </p:nvSpPr>
        <p:spPr>
          <a:xfrm>
            <a:off x="619002" y="1277752"/>
            <a:ext cx="8021450" cy="2475284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要实例化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Connection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Recordset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Command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这三个核心对象，进而使用它们提供的方法，需要使用它们的智能指针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_ConnectionPtr 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_RecordsetPtr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_CommandPtr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0">
              <a:buFont typeface="Wingdings 2" pitchFamily="18" charset="2"/>
              <a:buChar char="ó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所谓智能指针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在初始化(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CreateInstance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)或释放(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Release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)等操作时，它们是一个对象，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用点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操作符，其他大部分操作则使用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-&gt;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操作符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</a:p>
          <a:p>
            <a:pPr>
              <a:buFont typeface="Wingdings 2" panose="05020102010507070707" pitchFamily="18" charset="2"/>
              <a:buChar char="ó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4000124"/>
            <a:ext cx="7428072" cy="111788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95636" y="4000124"/>
            <a:ext cx="2340260" cy="1117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32301" y="505893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定义宏</a:t>
            </a:r>
          </a:p>
        </p:txBody>
      </p:sp>
    </p:spTree>
    <p:extLst>
      <p:ext uri="{BB962C8B-B14F-4D97-AF65-F5344CB8AC3E}">
        <p14:creationId xmlns:p14="http://schemas.microsoft.com/office/powerpoint/2010/main" val="315173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智能指针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2" y="1027488"/>
            <a:ext cx="7943639" cy="41648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7471" y="5347377"/>
            <a:ext cx="7774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使用的名字必须为“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ADODB.Xxxx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”，以上的“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Xxxx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”可以是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Connection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、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Recordset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或者是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Command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！</a:t>
            </a:r>
            <a:endParaRPr lang="en-US" altLang="zh-CN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Universally Unique Identifier </a:t>
            </a:r>
            <a:r>
              <a:rPr lang="zh-CN" altLang="en-US" dirty="0">
                <a:solidFill>
                  <a:srgbClr val="FF0000"/>
                </a:solidFill>
              </a:rPr>
              <a:t>通用唯一标识符</a:t>
            </a:r>
          </a:p>
        </p:txBody>
      </p:sp>
      <p:sp>
        <p:nvSpPr>
          <p:cNvPr id="8" name="矩形 7"/>
          <p:cNvSpPr/>
          <p:nvPr/>
        </p:nvSpPr>
        <p:spPr>
          <a:xfrm>
            <a:off x="1241630" y="1147035"/>
            <a:ext cx="23402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55432" y="3248980"/>
            <a:ext cx="23402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7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智能指针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24" y="1340768"/>
            <a:ext cx="7172246" cy="18851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7471" y="3897052"/>
            <a:ext cx="7774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使用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CreateInstance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接口的方式进行实例化，同时根据其返回值确保对象实例化成功，防止因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COM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库初始化失败而引起的一系列异常！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7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025462"/>
            <a:ext cx="7848872" cy="5148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引入和初始化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三大对象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数据库连接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断开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数据集对象操作数据库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命令对象执行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编程细节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封装数据库辅助类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7666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数据库连接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&amp;</a:t>
            </a:r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断开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实例化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 ConnectionPtr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智能指针：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24" y="2025624"/>
            <a:ext cx="7172246" cy="18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数据库连接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&amp;</a:t>
            </a:r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断开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7470" y="5477162"/>
            <a:ext cx="7942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数据库连接字符串各参数必须与数据源配置的信息保持一致！</a:t>
            </a:r>
            <a:endParaRPr lang="zh-CN" altLang="en-US" dirty="0"/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通过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_ConnectionPtr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智能指针的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Open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方法打开连接：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3" y="2025624"/>
            <a:ext cx="7956884" cy="324211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339752" y="3429000"/>
            <a:ext cx="1260140" cy="477585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39752" y="4562361"/>
            <a:ext cx="1260140" cy="477585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8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数据库连接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&amp;</a:t>
            </a:r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断开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7470" y="4113076"/>
            <a:ext cx="7942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通过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_ConnectionPtr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智能指针的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State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方法判断连接是否打开。</a:t>
            </a:r>
            <a:endParaRPr lang="zh-CN" altLang="en-US" dirty="0"/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通过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_ConnectionPtr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智能指针的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Close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方法关闭连接：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4" y="2022993"/>
            <a:ext cx="7713166" cy="15230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75956" y="2022993"/>
            <a:ext cx="2952328" cy="325887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2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025462"/>
            <a:ext cx="7848872" cy="5148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引入和初始化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三大对象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数据库连接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断开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数据集对象操作数据库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命令对象执行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编程细节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封装数据库辅助类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3232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获取数据库数据集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实例化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_RecordsetPtr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智能指针：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25624"/>
            <a:ext cx="7272808" cy="21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025462"/>
            <a:ext cx="7848872" cy="5148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引入和初始化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三大对象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数据库连接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断开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数据集对象操作数据库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命令对象执行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编程细节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封装数据库辅助类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1203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获取数据库数据集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3250" y="4756337"/>
            <a:ext cx="83390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b="0" dirty="0">
                <a:solidFill>
                  <a:schemeClr val="tx1"/>
                </a:solidFill>
              </a:rPr>
              <a:t>游标类型采用默认的</a:t>
            </a:r>
            <a:r>
              <a:rPr lang="en-US" altLang="zh-CN" dirty="0" err="1">
                <a:solidFill>
                  <a:schemeClr val="tx1"/>
                </a:solidFill>
              </a:rPr>
              <a:t>adOpenForwardOnly</a:t>
            </a:r>
            <a:r>
              <a:rPr lang="zh-CN" altLang="en-US" b="0" dirty="0">
                <a:solidFill>
                  <a:schemeClr val="tx1"/>
                </a:solidFill>
              </a:rPr>
              <a:t>即可。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b="0" dirty="0">
                <a:solidFill>
                  <a:schemeClr val="tx1"/>
                </a:solidFill>
              </a:rPr>
              <a:t>　　　数据库的锁定类型如果只是查询记录，使用</a:t>
            </a:r>
            <a:r>
              <a:rPr lang="en-US" altLang="zh-CN" dirty="0" err="1">
                <a:solidFill>
                  <a:schemeClr val="tx1"/>
                </a:solidFill>
              </a:rPr>
              <a:t>adLockReadOnly</a:t>
            </a:r>
            <a:r>
              <a:rPr lang="en-US" altLang="zh-CN" dirty="0">
                <a:solidFill>
                  <a:schemeClr val="tx1"/>
                </a:solidFill>
              </a:rPr>
              <a:t> (</a:t>
            </a:r>
            <a:r>
              <a:rPr lang="zh-CN" altLang="en-US" b="0" dirty="0">
                <a:solidFill>
                  <a:schemeClr val="tx1"/>
                </a:solidFill>
              </a:rPr>
              <a:t>只读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zh-CN" altLang="en-US" b="0" dirty="0">
                <a:solidFill>
                  <a:schemeClr val="tx1"/>
                </a:solidFill>
              </a:rPr>
              <a:t>如果涉及记录的修改，添加和删除的，则使用</a:t>
            </a:r>
            <a:r>
              <a:rPr lang="en-US" altLang="zh-CN" dirty="0" err="1">
                <a:solidFill>
                  <a:schemeClr val="tx1"/>
                </a:solidFill>
              </a:rPr>
              <a:t>adLockOptimistic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b="0" dirty="0">
                <a:solidFill>
                  <a:schemeClr val="tx1"/>
                </a:solidFill>
              </a:rPr>
              <a:t>　　 </a:t>
            </a:r>
            <a:r>
              <a:rPr lang="en-US" altLang="zh-CN" b="0" dirty="0">
                <a:solidFill>
                  <a:schemeClr val="tx1"/>
                </a:solidFill>
              </a:rPr>
              <a:t>  </a:t>
            </a:r>
            <a:r>
              <a:rPr lang="zh-CN" altLang="en-US" b="0" dirty="0">
                <a:solidFill>
                  <a:schemeClr val="tx1"/>
                </a:solidFill>
              </a:rPr>
              <a:t>至于命令类型，如果第一个参数是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b="0" dirty="0">
                <a:solidFill>
                  <a:schemeClr val="tx1"/>
                </a:solidFill>
              </a:rPr>
              <a:t>，采用</a:t>
            </a:r>
            <a:r>
              <a:rPr lang="en-US" altLang="zh-CN" dirty="0" err="1">
                <a:solidFill>
                  <a:schemeClr val="tx1"/>
                </a:solidFill>
              </a:rPr>
              <a:t>adCmdText</a:t>
            </a:r>
            <a:r>
              <a:rPr lang="zh-CN" altLang="en-US" b="0" dirty="0">
                <a:solidFill>
                  <a:schemeClr val="tx1"/>
                </a:solidFill>
              </a:rPr>
              <a:t>，如果是表名，则是</a:t>
            </a:r>
            <a:r>
              <a:rPr lang="en-US" altLang="zh-CN" dirty="0" err="1">
                <a:solidFill>
                  <a:schemeClr val="tx1"/>
                </a:solidFill>
              </a:rPr>
              <a:t>adCmdTableDirect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通过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_RecordsetPtr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智能指针的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Open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方法获取数据集：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41" y="1844824"/>
            <a:ext cx="7950022" cy="2844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59732" y="2348881"/>
            <a:ext cx="4212468" cy="252028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5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获取数据库数据集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通过数据集的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EOF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BOF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属性判断游标位置：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19" y="1808820"/>
            <a:ext cx="2950293" cy="6743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19" y="2685143"/>
            <a:ext cx="4832635" cy="7446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59" y="4653136"/>
            <a:ext cx="3267640" cy="8169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19" y="5695279"/>
            <a:ext cx="3223427" cy="6895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54515" y="3592587"/>
            <a:ext cx="8339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b="0" dirty="0">
                <a:solidFill>
                  <a:schemeClr val="tx1"/>
                </a:solidFill>
              </a:rPr>
              <a:t>必须与一开始通过预编译指令</a:t>
            </a:r>
            <a:r>
              <a:rPr lang="en-US" altLang="zh-CN" b="0" dirty="0">
                <a:solidFill>
                  <a:schemeClr val="tx1"/>
                </a:solidFill>
              </a:rPr>
              <a:t>#import</a:t>
            </a:r>
            <a:r>
              <a:rPr lang="zh-CN" altLang="en-US" b="0" dirty="0">
                <a:solidFill>
                  <a:schemeClr val="tx1"/>
                </a:solidFill>
              </a:rPr>
              <a:t>时进行的</a:t>
            </a:r>
            <a:r>
              <a:rPr lang="zh-CN" altLang="en-US" b="0" dirty="0">
                <a:solidFill>
                  <a:srgbClr val="FF0000"/>
                </a:solidFill>
              </a:rPr>
              <a:t>重命名</a:t>
            </a:r>
            <a:r>
              <a:rPr lang="zh-CN" altLang="en-US" b="0" dirty="0">
                <a:solidFill>
                  <a:schemeClr val="tx1"/>
                </a:solidFill>
              </a:rPr>
              <a:t>保持一致！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内容占位符 4"/>
          <p:cNvSpPr txBox="1">
            <a:spLocks/>
          </p:cNvSpPr>
          <p:nvPr/>
        </p:nvSpPr>
        <p:spPr bwMode="auto">
          <a:xfrm>
            <a:off x="366518" y="4067337"/>
            <a:ext cx="8273933" cy="49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Char char="ó"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进行数据集游标移动，移动到指定记录：</a:t>
            </a:r>
          </a:p>
        </p:txBody>
      </p:sp>
    </p:spTree>
    <p:extLst>
      <p:ext uri="{BB962C8B-B14F-4D97-AF65-F5344CB8AC3E}">
        <p14:creationId xmlns:p14="http://schemas.microsoft.com/office/powerpoint/2010/main" val="376545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195736" y="258047"/>
            <a:ext cx="52925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数据使用和类型转换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获取当前游标指向记录的各字段数据：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4116"/>
            <a:ext cx="6768752" cy="13990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02256"/>
            <a:ext cx="6768752" cy="152668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81074" y="3284811"/>
            <a:ext cx="8121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方式一：</a:t>
            </a:r>
            <a:r>
              <a:rPr lang="en-US" altLang="zh-CN" b="0" dirty="0">
                <a:solidFill>
                  <a:schemeClr val="tx1"/>
                </a:solidFill>
              </a:rPr>
              <a:t>Fields </a:t>
            </a:r>
            <a:r>
              <a:rPr lang="zh-CN" altLang="en-US" b="0" dirty="0">
                <a:solidFill>
                  <a:schemeClr val="tx1"/>
                </a:solidFill>
              </a:rPr>
              <a:t>是 </a:t>
            </a:r>
            <a:r>
              <a:rPr lang="en-US" altLang="zh-CN" b="0" dirty="0">
                <a:solidFill>
                  <a:schemeClr val="tx1"/>
                </a:solidFill>
              </a:rPr>
              <a:t>Recordset</a:t>
            </a:r>
            <a:r>
              <a:rPr lang="zh-CN" altLang="en-US" b="0" dirty="0">
                <a:solidFill>
                  <a:schemeClr val="tx1"/>
                </a:solidFill>
              </a:rPr>
              <a:t>对象的容器，</a:t>
            </a:r>
            <a:r>
              <a:rPr lang="en-US" altLang="zh-CN" b="0" dirty="0">
                <a:solidFill>
                  <a:schemeClr val="tx1"/>
                </a:solidFill>
              </a:rPr>
              <a:t>GetItem</a:t>
            </a:r>
            <a:r>
              <a:rPr lang="zh-CN" altLang="en-US" b="0" dirty="0">
                <a:solidFill>
                  <a:schemeClr val="tx1"/>
                </a:solidFill>
              </a:rPr>
              <a:t>方法返回的是</a:t>
            </a:r>
            <a:r>
              <a:rPr lang="en-US" altLang="zh-CN" b="0" dirty="0">
                <a:solidFill>
                  <a:schemeClr val="tx1"/>
                </a:solidFill>
              </a:rPr>
              <a:t>Field</a:t>
            </a:r>
            <a:r>
              <a:rPr lang="zh-CN" altLang="en-US" b="0" dirty="0">
                <a:solidFill>
                  <a:schemeClr val="tx1"/>
                </a:solidFill>
              </a:rPr>
              <a:t>对象，而</a:t>
            </a:r>
            <a:r>
              <a:rPr lang="en-US" altLang="zh-CN" b="0" dirty="0">
                <a:solidFill>
                  <a:schemeClr val="tx1"/>
                </a:solidFill>
              </a:rPr>
              <a:t>Value</a:t>
            </a:r>
            <a:r>
              <a:rPr lang="zh-CN" altLang="en-US" b="0" dirty="0">
                <a:solidFill>
                  <a:schemeClr val="tx1"/>
                </a:solidFill>
              </a:rPr>
              <a:t>则是</a:t>
            </a:r>
            <a:r>
              <a:rPr lang="en-US" altLang="zh-CN" b="0" dirty="0">
                <a:solidFill>
                  <a:schemeClr val="tx1"/>
                </a:solidFill>
              </a:rPr>
              <a:t>Field</a:t>
            </a:r>
            <a:r>
              <a:rPr lang="zh-CN" altLang="en-US" b="0" dirty="0">
                <a:solidFill>
                  <a:schemeClr val="tx1"/>
                </a:solidFill>
              </a:rPr>
              <a:t>对象的一个属性。</a:t>
            </a:r>
          </a:p>
        </p:txBody>
      </p:sp>
      <p:sp>
        <p:nvSpPr>
          <p:cNvPr id="18" name="矩形 17"/>
          <p:cNvSpPr/>
          <p:nvPr/>
        </p:nvSpPr>
        <p:spPr>
          <a:xfrm>
            <a:off x="899592" y="6039045"/>
            <a:ext cx="6501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方式二：</a:t>
            </a:r>
            <a:r>
              <a:rPr lang="zh-CN" altLang="en-US" b="0" dirty="0">
                <a:solidFill>
                  <a:schemeClr val="tx1"/>
                </a:solidFill>
              </a:rPr>
              <a:t>通过</a:t>
            </a:r>
            <a:r>
              <a:rPr lang="en-US" altLang="zh-CN" b="0" dirty="0">
                <a:solidFill>
                  <a:schemeClr val="tx1"/>
                </a:solidFill>
              </a:rPr>
              <a:t>Value</a:t>
            </a:r>
            <a:r>
              <a:rPr lang="zh-CN" altLang="en-US" b="0" dirty="0">
                <a:solidFill>
                  <a:schemeClr val="tx1"/>
                </a:solidFill>
              </a:rPr>
              <a:t>属性的</a:t>
            </a:r>
            <a:r>
              <a:rPr lang="en-US" altLang="zh-CN" b="0" dirty="0">
                <a:solidFill>
                  <a:schemeClr val="tx1"/>
                </a:solidFill>
              </a:rPr>
              <a:t>Get</a:t>
            </a:r>
            <a:r>
              <a:rPr lang="zh-CN" altLang="en-US" b="0" dirty="0">
                <a:solidFill>
                  <a:schemeClr val="tx1"/>
                </a:solidFill>
              </a:rPr>
              <a:t>方法获取数据。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6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195736" y="258047"/>
            <a:ext cx="52925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数据使用和类型转换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获取当前游标指向记录的各字段数据：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7" y="1967847"/>
            <a:ext cx="6765667" cy="12091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02671" y="3280919"/>
            <a:ext cx="8121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方式三：</a:t>
            </a:r>
            <a:r>
              <a:rPr lang="zh-CN" altLang="en-US" b="0" dirty="0">
                <a:solidFill>
                  <a:schemeClr val="tx1"/>
                </a:solidFill>
              </a:rPr>
              <a:t>通过 </a:t>
            </a:r>
            <a:r>
              <a:rPr lang="en-US" altLang="zh-CN" b="0" dirty="0">
                <a:solidFill>
                  <a:schemeClr val="tx1"/>
                </a:solidFill>
              </a:rPr>
              <a:t>Recordset</a:t>
            </a:r>
            <a:r>
              <a:rPr lang="zh-CN" altLang="en-US" b="0" dirty="0">
                <a:solidFill>
                  <a:schemeClr val="tx1"/>
                </a:solidFill>
              </a:rPr>
              <a:t>对象的</a:t>
            </a:r>
            <a:r>
              <a:rPr lang="en-US" altLang="zh-CN" b="0" dirty="0">
                <a:solidFill>
                  <a:schemeClr val="tx1"/>
                </a:solidFill>
              </a:rPr>
              <a:t>GetCollect</a:t>
            </a:r>
            <a:r>
              <a:rPr lang="zh-CN" altLang="en-US" b="0" dirty="0">
                <a:solidFill>
                  <a:schemeClr val="tx1"/>
                </a:solidFill>
              </a:rPr>
              <a:t>方法获取数据。</a:t>
            </a:r>
          </a:p>
        </p:txBody>
      </p:sp>
    </p:spTree>
    <p:extLst>
      <p:ext uri="{BB962C8B-B14F-4D97-AF65-F5344CB8AC3E}">
        <p14:creationId xmlns:p14="http://schemas.microsoft.com/office/powerpoint/2010/main" val="251951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195736" y="258047"/>
            <a:ext cx="52925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数据使用和类型转换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309937" cy="335022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Recordset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对象获得的各字段数据均为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_variant_t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计算机语言多种多样，各自又都有自己的数据类型，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 产生目的，其中之一就是跨语言。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_variant_t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数据类型就具有跨语言的特性，同时它可以表示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存储任意类型的数据。从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语言的角度来讲，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_variant_t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其实是一个结构，结构中用一个域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vt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表示该变量到底表示的是什么类型数据，同时真正的数据则存贮在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union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空间中！！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Font typeface="Wingdings 2" panose="05020102010507070707" pitchFamily="18" charset="2"/>
              <a:buChar char="ó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195736" y="258047"/>
            <a:ext cx="52925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数据使用和类型转换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309937" cy="602810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如何进行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_variant_t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的数据类型转换：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83568" y="5733256"/>
            <a:ext cx="8121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b="0" dirty="0">
                <a:solidFill>
                  <a:schemeClr val="tx1"/>
                </a:solidFill>
              </a:rPr>
              <a:t>字符串建议使用这种便捷方式！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b="0" dirty="0"/>
              <a:t>留意的</a:t>
            </a:r>
            <a:r>
              <a:rPr lang="zh-CN" altLang="en-US" b="0" dirty="0">
                <a:solidFill>
                  <a:schemeClr val="tx1"/>
                </a:solidFill>
              </a:rPr>
              <a:t>留意</a:t>
            </a:r>
            <a:r>
              <a:rPr lang="en-US" altLang="zh-CN" dirty="0">
                <a:solidFill>
                  <a:schemeClr val="tx1"/>
                </a:solidFill>
              </a:rPr>
              <a:t>VT_BOOL</a:t>
            </a:r>
            <a:r>
              <a:rPr lang="zh-CN" altLang="en-US" b="0" dirty="0">
                <a:solidFill>
                  <a:schemeClr val="tx1"/>
                </a:solidFill>
              </a:rPr>
              <a:t>类型与常见的</a:t>
            </a:r>
            <a:r>
              <a:rPr lang="en-US" altLang="zh-CN" dirty="0">
                <a:solidFill>
                  <a:schemeClr val="tx1"/>
                </a:solidFill>
              </a:rPr>
              <a:t>bool 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BOOL</a:t>
            </a:r>
            <a:r>
              <a:rPr lang="zh-CN" altLang="en-US" b="0" dirty="0">
                <a:solidFill>
                  <a:schemeClr val="tx1"/>
                </a:solidFill>
              </a:rPr>
              <a:t>类型的区别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9375"/>
            <a:ext cx="7679358" cy="38578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3645024"/>
            <a:ext cx="2196244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59632" y="4878418"/>
            <a:ext cx="3996444" cy="782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87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195736" y="258047"/>
            <a:ext cx="52925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数据使用和类型转换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修改当前游标指向记录的各字段数据：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5" y="2025624"/>
            <a:ext cx="6264696" cy="1605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5" y="4185084"/>
            <a:ext cx="6264696" cy="16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195736" y="258047"/>
            <a:ext cx="52925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数据使用和类型转换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修改当前游标指向记录各字段数据：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2" y="2040751"/>
            <a:ext cx="6274459" cy="12043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8191" y="3498807"/>
            <a:ext cx="8121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b="0" dirty="0">
                <a:solidFill>
                  <a:schemeClr val="tx1"/>
                </a:solidFill>
              </a:rPr>
              <a:t>必须在</a:t>
            </a:r>
            <a:r>
              <a:rPr lang="zh-CN" altLang="en-US" dirty="0">
                <a:solidFill>
                  <a:schemeClr val="tx1"/>
                </a:solidFill>
              </a:rPr>
              <a:t>移动游标或者关闭数据库前</a:t>
            </a:r>
            <a:r>
              <a:rPr lang="zh-CN" altLang="en-US" b="0" dirty="0">
                <a:solidFill>
                  <a:schemeClr val="tx1"/>
                </a:solidFill>
              </a:rPr>
              <a:t>调用</a:t>
            </a:r>
            <a:r>
              <a:rPr lang="en-US" altLang="zh-CN" dirty="0">
                <a:solidFill>
                  <a:schemeClr val="tx1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方法</a:t>
            </a:r>
            <a:r>
              <a:rPr lang="zh-CN" altLang="en-US" b="0" dirty="0">
                <a:solidFill>
                  <a:schemeClr val="tx1"/>
                </a:solidFill>
              </a:rPr>
              <a:t>更新数据集到数据库！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0" y="4458818"/>
            <a:ext cx="3248216" cy="10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195736" y="258047"/>
            <a:ext cx="52925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数据集其他操作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74650" y="1448780"/>
            <a:ext cx="8633973" cy="2052228"/>
          </a:xfrm>
        </p:spPr>
        <p:txBody>
          <a:bodyPr/>
          <a:lstStyle/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使用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Recordset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记录集对象几乎可以完成所有数据操作。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利用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Recordset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对象也能实现增、删操作，不过建议使用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Command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对象完成这两类操作，达到简化的目的。</a:t>
            </a:r>
          </a:p>
        </p:txBody>
      </p:sp>
    </p:spTree>
    <p:extLst>
      <p:ext uri="{BB962C8B-B14F-4D97-AF65-F5344CB8AC3E}">
        <p14:creationId xmlns:p14="http://schemas.microsoft.com/office/powerpoint/2010/main" val="394273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025462"/>
            <a:ext cx="7848872" cy="5148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引入和初始化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三大对象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数据库连接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断开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数据集对象操作数据库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命令对象执行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语句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编程细节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封装数据库辅助类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8733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025462"/>
            <a:ext cx="7848872" cy="5148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引入和初始化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三大对象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数据库连接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断开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数据集对象操作数据库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命令对象执行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编程细节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封装数据库辅助类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536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命令对象执行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SQL</a:t>
            </a:r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语句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实例化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 CommandPtr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智能指针：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8" y="2025624"/>
            <a:ext cx="6820096" cy="15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7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命令对象执行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SQL</a:t>
            </a:r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语句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4"/>
          <p:cNvSpPr>
            <a:spLocks noGrp="1"/>
          </p:cNvSpPr>
          <p:nvPr>
            <p:ph sz="quarter" idx="1"/>
          </p:nvPr>
        </p:nvSpPr>
        <p:spPr>
          <a:xfrm>
            <a:off x="366519" y="1278018"/>
            <a:ext cx="8273933" cy="4970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_ CommandPtr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Execute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方法执行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语句：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0" y="1772816"/>
            <a:ext cx="8140405" cy="27982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0549" y="4622356"/>
            <a:ext cx="8337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b="0" dirty="0"/>
              <a:t> </a:t>
            </a:r>
            <a:r>
              <a:rPr lang="en-US" altLang="zh-CN" dirty="0">
                <a:solidFill>
                  <a:schemeClr val="tx1"/>
                </a:solidFill>
              </a:rPr>
              <a:t>where</a:t>
            </a:r>
            <a:r>
              <a:rPr lang="zh-CN" altLang="en-US" b="0" dirty="0">
                <a:solidFill>
                  <a:schemeClr val="tx1"/>
                </a:solidFill>
              </a:rPr>
              <a:t>后面的查询条件参数为</a:t>
            </a:r>
            <a:r>
              <a:rPr lang="zh-CN" altLang="en-US" dirty="0">
                <a:solidFill>
                  <a:schemeClr val="tx1"/>
                </a:solidFill>
              </a:rPr>
              <a:t>文本格式 </a:t>
            </a:r>
            <a:r>
              <a:rPr lang="zh-CN" altLang="en-US" b="0" dirty="0">
                <a:solidFill>
                  <a:schemeClr val="tx1"/>
                </a:solidFill>
              </a:rPr>
              <a:t>时要求用引号，如</a:t>
            </a:r>
            <a:r>
              <a:rPr lang="en-US" altLang="zh-CN" dirty="0" err="1">
                <a:solidFill>
                  <a:schemeClr val="tx1"/>
                </a:solidFill>
              </a:rPr>
              <a:t>varchar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char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time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datetime</a:t>
            </a:r>
            <a:r>
              <a:rPr lang="zh-CN" altLang="en-US" dirty="0">
                <a:solidFill>
                  <a:schemeClr val="tx1"/>
                </a:solidFill>
              </a:rPr>
              <a:t>类型</a:t>
            </a:r>
            <a:r>
              <a:rPr lang="zh-CN" altLang="en-US" b="0" dirty="0">
                <a:solidFill>
                  <a:schemeClr val="tx1"/>
                </a:solidFill>
              </a:rPr>
              <a:t>等</a:t>
            </a:r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zh-CN" altLang="en-US" b="0" dirty="0">
                <a:solidFill>
                  <a:schemeClr val="tx1"/>
                </a:solidFill>
              </a:rPr>
              <a:t>单引号、双引号一般都有效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r>
              <a:rPr lang="zh-CN" altLang="en-US" b="0" dirty="0">
                <a:solidFill>
                  <a:schemeClr val="tx1"/>
                </a:solidFill>
              </a:rPr>
              <a:t>；反之数值格式不要加引号，如</a:t>
            </a:r>
            <a:r>
              <a:rPr lang="en-US" altLang="zh-CN" b="0" dirty="0">
                <a:solidFill>
                  <a:schemeClr val="tx1"/>
                </a:solidFill>
              </a:rPr>
              <a:t>bit</a:t>
            </a:r>
            <a:r>
              <a:rPr lang="zh-CN" altLang="en-US" b="0" dirty="0">
                <a:solidFill>
                  <a:schemeClr val="tx1"/>
                </a:solidFill>
              </a:rPr>
              <a:t>、</a:t>
            </a:r>
            <a:r>
              <a:rPr lang="en-US" altLang="zh-CN" b="0" dirty="0">
                <a:solidFill>
                  <a:schemeClr val="tx1"/>
                </a:solidFill>
              </a:rPr>
              <a:t>double</a:t>
            </a:r>
            <a:r>
              <a:rPr lang="zh-CN" altLang="en-US" b="0" dirty="0">
                <a:solidFill>
                  <a:schemeClr val="tx1"/>
                </a:solidFill>
              </a:rPr>
              <a:t>、</a:t>
            </a:r>
            <a:r>
              <a:rPr lang="en-US" altLang="zh-CN" b="0" dirty="0">
                <a:solidFill>
                  <a:schemeClr val="tx1"/>
                </a:solidFill>
              </a:rPr>
              <a:t>float</a:t>
            </a:r>
            <a:r>
              <a:rPr lang="zh-CN" altLang="en-US" b="0" dirty="0">
                <a:solidFill>
                  <a:schemeClr val="tx1"/>
                </a:solidFill>
              </a:rPr>
              <a:t>、</a:t>
            </a:r>
            <a:r>
              <a:rPr lang="en-US" altLang="zh-CN" b="0" dirty="0">
                <a:solidFill>
                  <a:schemeClr val="tx1"/>
                </a:solidFill>
              </a:rPr>
              <a:t>int</a:t>
            </a:r>
            <a:r>
              <a:rPr lang="zh-CN" altLang="en-US" b="0" dirty="0">
                <a:solidFill>
                  <a:schemeClr val="tx1"/>
                </a:solidFill>
              </a:rPr>
              <a:t>类型等</a:t>
            </a:r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zh-CN" altLang="en-US" b="0" dirty="0">
                <a:solidFill>
                  <a:schemeClr val="tx1"/>
                </a:solidFill>
              </a:rPr>
              <a:t>不过加了引号也不会报错，会自动转换类型，但是最好不要加引号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r>
              <a:rPr lang="zh-CN" altLang="en-US" b="0" dirty="0">
                <a:solidFill>
                  <a:schemeClr val="tx1"/>
                </a:solidFill>
              </a:rPr>
              <a:t>！！ 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语句 </a:t>
            </a:r>
            <a:r>
              <a:rPr lang="zh-CN" altLang="en-US" b="0" dirty="0">
                <a:solidFill>
                  <a:schemeClr val="tx1"/>
                </a:solidFill>
              </a:rPr>
              <a:t>拼接时注意拼接字符串间是否需要添加空格，防止拼接字符串中的两个关键字因连接在一次而出错！！</a:t>
            </a:r>
          </a:p>
        </p:txBody>
      </p:sp>
      <p:sp>
        <p:nvSpPr>
          <p:cNvPr id="3" name="矩形 2"/>
          <p:cNvSpPr/>
          <p:nvPr/>
        </p:nvSpPr>
        <p:spPr>
          <a:xfrm>
            <a:off x="603250" y="1772816"/>
            <a:ext cx="3428690" cy="93610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命令对象执行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SQL</a:t>
            </a:r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语句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052" y="5238518"/>
            <a:ext cx="83379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b="0" dirty="0">
                <a:solidFill>
                  <a:schemeClr val="tx1"/>
                </a:solidFill>
              </a:rPr>
              <a:t>插入操作比较麻烦，可以根据表结构创建相应的结构体</a:t>
            </a:r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zh-CN" altLang="en-US" b="0" dirty="0">
                <a:solidFill>
                  <a:schemeClr val="tx1"/>
                </a:solidFill>
              </a:rPr>
              <a:t>如上图的</a:t>
            </a:r>
            <a:r>
              <a:rPr lang="en-US" altLang="zh-CN" dirty="0">
                <a:solidFill>
                  <a:schemeClr val="tx1"/>
                </a:solidFill>
              </a:rPr>
              <a:t>OnRecord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r>
              <a:rPr lang="zh-CN" altLang="en-US" b="0" dirty="0">
                <a:solidFill>
                  <a:schemeClr val="tx1"/>
                </a:solidFill>
              </a:rPr>
              <a:t>，加强数据封装！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       </a:t>
            </a:r>
            <a:r>
              <a:rPr lang="zh-CN" altLang="en-US" b="0" dirty="0">
                <a:solidFill>
                  <a:schemeClr val="tx1"/>
                </a:solidFill>
              </a:rPr>
              <a:t>插入的数据要转化成字符串，放在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b="0" dirty="0">
                <a:solidFill>
                  <a:schemeClr val="tx1"/>
                </a:solidFill>
              </a:rPr>
              <a:t>字串中！同时根据是文本格式还是数值格式加上必要的引号！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8" y="1027488"/>
            <a:ext cx="8204547" cy="42110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9612" y="3558740"/>
            <a:ext cx="6763603" cy="59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10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025462"/>
            <a:ext cx="7848872" cy="5148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引入和初始化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三大对象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数据库连接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断开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数据集对象操作数据库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命令对象执行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编程细节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封装数据库辅助类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24096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错误捕获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025764"/>
            <a:ext cx="7281118" cy="52046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08104" y="1304764"/>
            <a:ext cx="3455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与智能指针相关的操作都需要放在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b="0" dirty="0">
                <a:solidFill>
                  <a:schemeClr val="tx1"/>
                </a:solidFill>
              </a:rPr>
              <a:t>块中！</a:t>
            </a:r>
          </a:p>
        </p:txBody>
      </p:sp>
      <p:sp>
        <p:nvSpPr>
          <p:cNvPr id="9" name="矩形 8"/>
          <p:cNvSpPr/>
          <p:nvPr/>
        </p:nvSpPr>
        <p:spPr>
          <a:xfrm>
            <a:off x="5497397" y="2294917"/>
            <a:ext cx="34558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&amp;”</a:t>
            </a:r>
            <a:r>
              <a:rPr lang="zh-CN" altLang="en-US" b="0" dirty="0">
                <a:solidFill>
                  <a:schemeClr val="tx1"/>
                </a:solidFill>
              </a:rPr>
              <a:t>只是一个引用，写不写无所谓，切忌写成</a:t>
            </a:r>
            <a:r>
              <a:rPr lang="zh-CN" altLang="en-US" dirty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 err="1">
                <a:solidFill>
                  <a:schemeClr val="tx1"/>
                </a:solidFill>
              </a:rPr>
              <a:t>com_error</a:t>
            </a:r>
            <a:r>
              <a:rPr lang="en-US" altLang="zh-CN" dirty="0">
                <a:solidFill>
                  <a:schemeClr val="tx1"/>
                </a:solidFill>
              </a:rPr>
              <a:t> *e” </a:t>
            </a:r>
            <a:r>
              <a:rPr lang="zh-CN" altLang="en-US" b="0" dirty="0">
                <a:solidFill>
                  <a:schemeClr val="tx1"/>
                </a:solidFill>
              </a:rPr>
              <a:t>，因为这时异常是</a:t>
            </a:r>
            <a:r>
              <a:rPr lang="zh-CN" altLang="en-US" dirty="0">
                <a:solidFill>
                  <a:schemeClr val="tx1"/>
                </a:solidFill>
              </a:rPr>
              <a:t> </a:t>
            </a:r>
            <a:r>
              <a:rPr lang="en-US" altLang="zh-CN" dirty="0">
                <a:solidFill>
                  <a:schemeClr val="tx1"/>
                </a:solidFill>
              </a:rPr>
              <a:t>_com_error </a:t>
            </a:r>
            <a:r>
              <a:rPr lang="zh-CN" altLang="en-US" b="0" dirty="0">
                <a:solidFill>
                  <a:schemeClr val="tx1"/>
                </a:solidFill>
              </a:rPr>
              <a:t>类型却对着</a:t>
            </a:r>
            <a:r>
              <a:rPr lang="en-US" altLang="zh-CN" dirty="0">
                <a:solidFill>
                  <a:schemeClr val="tx1"/>
                </a:solidFill>
              </a:rPr>
              <a:t>_com_error* </a:t>
            </a:r>
            <a:r>
              <a:rPr lang="zh-CN" altLang="en-US" b="0" dirty="0">
                <a:solidFill>
                  <a:schemeClr val="tx1"/>
                </a:solidFill>
              </a:rPr>
              <a:t>来捕获，当然捕获不到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0" dirty="0">
                <a:solidFill>
                  <a:schemeClr val="tx1"/>
                </a:solidFill>
              </a:rPr>
              <a:t>可能还是会导致程序异常退出！</a:t>
            </a:r>
          </a:p>
        </p:txBody>
      </p:sp>
      <p:sp>
        <p:nvSpPr>
          <p:cNvPr id="12" name="矩形 11"/>
          <p:cNvSpPr/>
          <p:nvPr/>
        </p:nvSpPr>
        <p:spPr>
          <a:xfrm>
            <a:off x="5497397" y="4793452"/>
            <a:ext cx="3455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Helvetica Neue"/>
              </a:rPr>
              <a:t>用完三大核心对象之后，需要关闭并释放之</a:t>
            </a:r>
            <a:r>
              <a:rPr lang="zh-CN" altLang="en-US" b="0" dirty="0">
                <a:solidFill>
                  <a:schemeClr val="tx1"/>
                </a:solidFill>
              </a:rPr>
              <a:t>！没有</a:t>
            </a:r>
            <a:r>
              <a:rPr lang="en-US" altLang="zh-CN" b="0" dirty="0">
                <a:solidFill>
                  <a:srgbClr val="FF0000"/>
                </a:solidFill>
              </a:rPr>
              <a:t>finally</a:t>
            </a:r>
            <a:r>
              <a:rPr lang="zh-CN" altLang="en-US" b="0" dirty="0">
                <a:solidFill>
                  <a:schemeClr val="tx1"/>
                </a:solidFill>
              </a:rPr>
              <a:t>怎么办？？</a:t>
            </a:r>
          </a:p>
        </p:txBody>
      </p:sp>
      <p:sp>
        <p:nvSpPr>
          <p:cNvPr id="3" name="矩形 2"/>
          <p:cNvSpPr/>
          <p:nvPr/>
        </p:nvSpPr>
        <p:spPr>
          <a:xfrm>
            <a:off x="1079612" y="1713002"/>
            <a:ext cx="1656184" cy="31184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91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关闭与释放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025764"/>
            <a:ext cx="7281118" cy="52046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00092" y="1304764"/>
            <a:ext cx="3635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使用智能指针的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b="0" dirty="0">
                <a:solidFill>
                  <a:schemeClr val="tx1"/>
                </a:solidFill>
              </a:rPr>
              <a:t>方法关闭数据库连接和数据集。</a:t>
            </a:r>
          </a:p>
        </p:txBody>
      </p:sp>
      <p:sp>
        <p:nvSpPr>
          <p:cNvPr id="9" name="矩形 8"/>
          <p:cNvSpPr/>
          <p:nvPr/>
        </p:nvSpPr>
        <p:spPr>
          <a:xfrm>
            <a:off x="5400092" y="2566511"/>
            <a:ext cx="3455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zh-CN" b="0" dirty="0">
                <a:solidFill>
                  <a:schemeClr val="tx1"/>
                </a:solidFill>
              </a:rPr>
              <a:t>使用</a:t>
            </a:r>
            <a:r>
              <a:rPr lang="zh-CN" altLang="zh-CN" dirty="0">
                <a:solidFill>
                  <a:schemeClr val="tx1"/>
                </a:solidFill>
              </a:rPr>
              <a:t>Release</a:t>
            </a:r>
            <a:r>
              <a:rPr lang="zh-CN" altLang="zh-CN" b="0" dirty="0">
                <a:solidFill>
                  <a:schemeClr val="tx1"/>
                </a:solidFill>
              </a:rPr>
              <a:t>方法释放智能指针在相应的</a:t>
            </a:r>
            <a:r>
              <a:rPr lang="zh-CN" altLang="zh-CN" dirty="0">
                <a:solidFill>
                  <a:schemeClr val="tx1"/>
                </a:solidFill>
              </a:rPr>
              <a:t>COM</a:t>
            </a:r>
            <a:r>
              <a:rPr lang="zh-CN" altLang="zh-CN" b="0" dirty="0">
                <a:solidFill>
                  <a:schemeClr val="tx1"/>
                </a:solidFill>
              </a:rPr>
              <a:t>接口的引用计数，</a:t>
            </a:r>
            <a:r>
              <a:rPr lang="zh-CN" altLang="zh-CN" b="0" dirty="0">
                <a:solidFill>
                  <a:srgbClr val="FF0000"/>
                </a:solidFill>
              </a:rPr>
              <a:t>必须使用</a:t>
            </a:r>
            <a:r>
              <a:rPr lang="zh-CN" altLang="en-US" b="0" dirty="0">
                <a:solidFill>
                  <a:srgbClr val="FF0000"/>
                </a:solidFill>
              </a:rPr>
              <a:t>点</a:t>
            </a:r>
            <a:r>
              <a:rPr lang="zh-CN" altLang="zh-CN" b="0" dirty="0">
                <a:solidFill>
                  <a:srgbClr val="FF0000"/>
                </a:solidFill>
              </a:rPr>
              <a:t>操作符</a:t>
            </a:r>
            <a:r>
              <a:rPr lang="zh-CN" altLang="en-US" b="0" dirty="0">
                <a:solidFill>
                  <a:srgbClr val="FF0000"/>
                </a:solidFill>
              </a:rPr>
              <a:t>而不是</a:t>
            </a:r>
            <a:r>
              <a:rPr lang="en-US" altLang="zh-CN" b="0" dirty="0">
                <a:solidFill>
                  <a:srgbClr val="FF0000"/>
                </a:solidFill>
              </a:rPr>
              <a:t>”-&gt;”</a:t>
            </a:r>
            <a:r>
              <a:rPr lang="zh-CN" altLang="en-US" b="0" dirty="0">
                <a:solidFill>
                  <a:schemeClr val="tx1"/>
                </a:solidFill>
              </a:rPr>
              <a:t>。</a:t>
            </a:r>
            <a:r>
              <a:rPr lang="zh-CN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0092" y="4136034"/>
            <a:ext cx="3455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使用完智能指针之后，最好将其赋值为</a:t>
            </a:r>
            <a:r>
              <a:rPr lang="en-US" altLang="zh-CN" dirty="0">
                <a:solidFill>
                  <a:schemeClr val="tx1"/>
                </a:solidFill>
              </a:rPr>
              <a:t>NULL</a:t>
            </a:r>
            <a:r>
              <a:rPr lang="zh-CN" altLang="en-US" b="0" dirty="0">
                <a:solidFill>
                  <a:schemeClr val="tx1"/>
                </a:solidFill>
              </a:rPr>
              <a:t>，解除其引用。</a:t>
            </a:r>
          </a:p>
        </p:txBody>
      </p:sp>
      <p:sp>
        <p:nvSpPr>
          <p:cNvPr id="3" name="矩形 2"/>
          <p:cNvSpPr/>
          <p:nvPr/>
        </p:nvSpPr>
        <p:spPr>
          <a:xfrm>
            <a:off x="1585572" y="2303311"/>
            <a:ext cx="2158335" cy="621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85572" y="3579134"/>
            <a:ext cx="2158335" cy="621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85572" y="4836579"/>
            <a:ext cx="2158335" cy="500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1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025462"/>
            <a:ext cx="7848872" cy="5148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引入和初始化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三大对象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数据库连接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断开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数据集对象操作数据库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命令对象执行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编程细节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封装数据库辅助类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74441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数据库辅助类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8" y="2240868"/>
            <a:ext cx="7801688" cy="4361445"/>
          </a:xfrm>
          <a:prstGeom prst="rect">
            <a:avLst/>
          </a:prstGeom>
        </p:spPr>
      </p:pic>
      <p:sp>
        <p:nvSpPr>
          <p:cNvPr id="14" name="内容占位符 4"/>
          <p:cNvSpPr>
            <a:spLocks noGrp="1"/>
          </p:cNvSpPr>
          <p:nvPr>
            <p:ph sz="quarter" idx="1"/>
          </p:nvPr>
        </p:nvSpPr>
        <p:spPr>
          <a:xfrm>
            <a:off x="366519" y="1016732"/>
            <a:ext cx="8417949" cy="1214878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en-US" altLang="zh-CN" sz="2400" dirty="0">
                <a:solidFill>
                  <a:srgbClr val="FF0000"/>
                </a:solidFill>
              </a:rPr>
              <a:t>   VC++</a:t>
            </a:r>
            <a:r>
              <a:rPr lang="zh-CN" altLang="en-US" sz="2400" dirty="0">
                <a:solidFill>
                  <a:srgbClr val="FF0000"/>
                </a:solidFill>
              </a:rPr>
              <a:t>类视图选中</a:t>
            </a:r>
            <a:r>
              <a:rPr lang="en-US" altLang="zh-CN" sz="2400" dirty="0">
                <a:solidFill>
                  <a:srgbClr val="FF0000"/>
                </a:solidFill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</a:rPr>
              <a:t>工程名 </a:t>
            </a:r>
            <a:r>
              <a:rPr lang="en-US" altLang="zh-CN" sz="2400" dirty="0">
                <a:solidFill>
                  <a:srgbClr val="FF0000"/>
                </a:solidFill>
              </a:rPr>
              <a:t>classes”</a:t>
            </a:r>
            <a:r>
              <a:rPr lang="zh-CN" altLang="en-US" sz="2400" dirty="0">
                <a:solidFill>
                  <a:srgbClr val="FF0000"/>
                </a:solidFill>
              </a:rPr>
              <a:t>右键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olidFill>
                  <a:srgbClr val="FF0000"/>
                </a:solidFill>
              </a:rPr>
              <a:t> </a:t>
            </a:r>
            <a:r>
              <a:rPr lang="en-US" altLang="zh-CN" sz="2400" dirty="0">
                <a:solidFill>
                  <a:srgbClr val="FF0000"/>
                </a:solidFill>
              </a:rPr>
              <a:t>New Class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  <a:r>
              <a:rPr lang="zh-CN" altLang="en-US" sz="2400" dirty="0">
                <a:solidFill>
                  <a:srgbClr val="FF0000"/>
                </a:solidFill>
              </a:rPr>
              <a:t>选择</a:t>
            </a:r>
            <a:r>
              <a:rPr lang="en-US" altLang="zh-CN" sz="2400" dirty="0">
                <a:solidFill>
                  <a:srgbClr val="FF0000"/>
                </a:solidFill>
              </a:rPr>
              <a:t>Generic Class</a:t>
            </a:r>
            <a:r>
              <a:rPr lang="zh-CN" altLang="en-US" sz="2400" dirty="0">
                <a:solidFill>
                  <a:srgbClr val="FF0000"/>
                </a:solidFill>
              </a:rPr>
              <a:t>，输入数据库辅助类类名，即可自动生成辅助类代码框架：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970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91908"/>
            <a:ext cx="4968552" cy="616921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数据库辅助类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2312876"/>
            <a:ext cx="7380820" cy="82809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72769" y="4828317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ó"/>
            </a:pP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通过命令对象执行增删改操作。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286851" y="5871869"/>
            <a:ext cx="435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ó"/>
            </a:pP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通过命令对象执行查询操作。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286851" y="3680316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ó"/>
            </a:pP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通过连接对象连接和关闭数据库。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255874" y="2525244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ó"/>
            </a:pP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三大核心对象定义为成员变量。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259632" y="3274829"/>
            <a:ext cx="7380820" cy="1306299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59632" y="4761148"/>
            <a:ext cx="7380820" cy="82809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59632" y="5769260"/>
            <a:ext cx="7380820" cy="684076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9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数据库辅助类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088740"/>
            <a:ext cx="6731237" cy="51341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99080" y="3657364"/>
            <a:ext cx="4215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ó"/>
            </a:pP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通过命令对象执行增删改操作。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699080" y="4521314"/>
            <a:ext cx="4215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ó"/>
            </a:pP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通过数据集对象执行查询、修改    </a:t>
            </a:r>
            <a:endParaRPr lang="en-US" altLang="zh-CN" b="0" dirty="0">
              <a:solidFill>
                <a:schemeClr val="tx1"/>
              </a:solidFill>
            </a:endParaRPr>
          </a:p>
          <a:p>
            <a:pPr>
              <a:buClr>
                <a:srgbClr val="C00000"/>
              </a:buClr>
            </a:pPr>
            <a:r>
              <a:rPr lang="en-US" altLang="zh-CN" b="0" dirty="0">
                <a:solidFill>
                  <a:schemeClr val="tx1"/>
                </a:solidFill>
              </a:rPr>
              <a:t>      </a:t>
            </a:r>
            <a:r>
              <a:rPr lang="zh-CN" altLang="en-US" b="0" dirty="0">
                <a:solidFill>
                  <a:schemeClr val="tx1"/>
                </a:solidFill>
              </a:rPr>
              <a:t>操作。</a:t>
            </a:r>
          </a:p>
        </p:txBody>
      </p:sp>
      <p:sp>
        <p:nvSpPr>
          <p:cNvPr id="9" name="矩形 8"/>
          <p:cNvSpPr/>
          <p:nvPr/>
        </p:nvSpPr>
        <p:spPr>
          <a:xfrm>
            <a:off x="1187623" y="4302043"/>
            <a:ext cx="7726807" cy="1035169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74775" y="2390853"/>
            <a:ext cx="7726807" cy="845097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74775" y="3235950"/>
            <a:ext cx="7739655" cy="1066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2" y="944724"/>
            <a:ext cx="2779256" cy="900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795" y="713645"/>
            <a:ext cx="2277988" cy="1112853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15" idx="2"/>
          </p:cNvCxnSpPr>
          <p:nvPr/>
        </p:nvCxnSpPr>
        <p:spPr>
          <a:xfrm flipV="1">
            <a:off x="3397191" y="1844824"/>
            <a:ext cx="1389629" cy="1768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2"/>
          </p:cNvCxnSpPr>
          <p:nvPr/>
        </p:nvCxnSpPr>
        <p:spPr>
          <a:xfrm flipV="1">
            <a:off x="3815916" y="1826498"/>
            <a:ext cx="4068873" cy="2030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99080" y="2614844"/>
            <a:ext cx="4202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ó"/>
            </a:pPr>
            <a:r>
              <a:rPr lang="zh-CN" altLang="en-US" b="0" dirty="0"/>
              <a:t> </a:t>
            </a:r>
            <a:r>
              <a:rPr lang="zh-CN" altLang="en-US" b="0" dirty="0">
                <a:solidFill>
                  <a:schemeClr val="tx1"/>
                </a:solidFill>
              </a:rPr>
              <a:t>通过连接对象连接和关闭数据库</a:t>
            </a:r>
          </a:p>
        </p:txBody>
      </p:sp>
    </p:spTree>
    <p:extLst>
      <p:ext uri="{BB962C8B-B14F-4D97-AF65-F5344CB8AC3E}">
        <p14:creationId xmlns:p14="http://schemas.microsoft.com/office/powerpoint/2010/main" val="27725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99792" y="258047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开发原理与流程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6463672" cy="39677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13076"/>
            <a:ext cx="4836058" cy="2403149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391980" y="4595470"/>
            <a:ext cx="4068452" cy="497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295636" y="2528900"/>
            <a:ext cx="883052" cy="21962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319972" y="1059907"/>
            <a:ext cx="1512168" cy="1468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178688" y="2420888"/>
            <a:ext cx="2213292" cy="216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4848" y="5200555"/>
            <a:ext cx="3624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安装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数据库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安装</a:t>
            </a:r>
            <a:r>
              <a:rPr lang="en-US" altLang="zh-CN" dirty="0">
                <a:solidFill>
                  <a:schemeClr val="tx1"/>
                </a:solidFill>
              </a:rPr>
              <a:t>ODBC</a:t>
            </a:r>
            <a:r>
              <a:rPr lang="zh-CN" altLang="en-US" dirty="0">
                <a:solidFill>
                  <a:schemeClr val="tx1"/>
                </a:solidFill>
              </a:rPr>
              <a:t>驱动程序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配置</a:t>
            </a:r>
            <a:r>
              <a:rPr lang="en-US" altLang="zh-CN" dirty="0">
                <a:solidFill>
                  <a:schemeClr val="tx1"/>
                </a:solidFill>
              </a:rPr>
              <a:t>MySQL ODBC</a:t>
            </a:r>
            <a:r>
              <a:rPr lang="zh-CN" altLang="en-US" dirty="0">
                <a:solidFill>
                  <a:schemeClr val="tx1"/>
                </a:solidFill>
              </a:rPr>
              <a:t>数据源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4. ADO</a:t>
            </a:r>
            <a:r>
              <a:rPr lang="zh-CN" altLang="en-US" dirty="0">
                <a:solidFill>
                  <a:schemeClr val="tx1"/>
                </a:solidFill>
              </a:rPr>
              <a:t>编程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87216" y="1521077"/>
            <a:ext cx="2739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   使用</a:t>
            </a:r>
            <a:r>
              <a:rPr lang="en-US" altLang="zh-CN" dirty="0">
                <a:solidFill>
                  <a:srgbClr val="FF0000"/>
                </a:solidFill>
              </a:rPr>
              <a:t>ADO COM</a:t>
            </a:r>
            <a:r>
              <a:rPr lang="zh-CN" altLang="en-US" dirty="0">
                <a:solidFill>
                  <a:srgbClr val="FF0000"/>
                </a:solidFill>
              </a:rPr>
              <a:t>库提供的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进行</a:t>
            </a:r>
            <a:r>
              <a:rPr lang="en-US" altLang="zh-CN" dirty="0">
                <a:solidFill>
                  <a:srgbClr val="FF0000"/>
                </a:solidFill>
              </a:rPr>
              <a:t>ADO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1395495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数据库辅助类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内容占位符 4"/>
          <p:cNvSpPr>
            <a:spLocks noGrp="1"/>
          </p:cNvSpPr>
          <p:nvPr>
            <p:ph sz="quarter" idx="1"/>
          </p:nvPr>
        </p:nvSpPr>
        <p:spPr>
          <a:xfrm>
            <a:off x="363024" y="1196752"/>
            <a:ext cx="8417949" cy="1584176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 数据库的连接与断开通常处于一系列数据库操作的开始与结尾，故此处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在数据库连接函数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MySQL_Connect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开头处初始化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库，在数据库断开函数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MySQL_Close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结尾处卸载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!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7" y="2726804"/>
            <a:ext cx="6848475" cy="2990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573016"/>
            <a:ext cx="4967157" cy="31181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63988" y="5402020"/>
            <a:ext cx="3168352" cy="112332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71972" y="4121460"/>
            <a:ext cx="3204356" cy="112332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65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数据库辅助类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内容占位符 4"/>
          <p:cNvSpPr>
            <a:spLocks noGrp="1"/>
          </p:cNvSpPr>
          <p:nvPr>
            <p:ph sz="quarter" idx="1"/>
          </p:nvPr>
        </p:nvSpPr>
        <p:spPr>
          <a:xfrm>
            <a:off x="686335" y="1212032"/>
            <a:ext cx="7771327" cy="956828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在析构函数中自动调用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MySQL_Close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方法关闭和释放连接：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112555"/>
            <a:ext cx="4680520" cy="10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71700" y="258047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数据库辅助类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59147" y="-138499"/>
            <a:ext cx="2570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内容占位符 4"/>
          <p:cNvSpPr>
            <a:spLocks noGrp="1"/>
          </p:cNvSpPr>
          <p:nvPr>
            <p:ph sz="quarter" idx="1"/>
          </p:nvPr>
        </p:nvSpPr>
        <p:spPr>
          <a:xfrm>
            <a:off x="364433" y="1196752"/>
            <a:ext cx="8417949" cy="3060340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除了数据库的连接和断开属于典型、通用的功能外，其他关于数据库的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增、删、改、查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操作建议在需要时才添加，同时根据自己项目的实际需求对接口进行调整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调整参数、定义新的结构体、调整返回值等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，必要时也需要添加新的特定功能的接口函数。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Font typeface="Wingdings 2" panose="05020102010507070707" pitchFamily="18" charset="2"/>
              <a:buChar char="ó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另外，强烈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建议采用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static 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将各部分接口调整为类方法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，这样使用辅助类将更加方便，可以直接通过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辅助类调用接口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即可；也更高效，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不需要对辅助类进行实例化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即可使用接口！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26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42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引入和初始化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COM</a:t>
            </a:r>
            <a:endParaRPr lang="zh-CN" altLang="en-US" sz="4400" b="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16" name="内容占位符 4"/>
          <p:cNvSpPr>
            <a:spLocks noGrp="1"/>
          </p:cNvSpPr>
          <p:nvPr>
            <p:ph sz="quarter" idx="1"/>
          </p:nvPr>
        </p:nvSpPr>
        <p:spPr>
          <a:xfrm>
            <a:off x="619002" y="1277752"/>
            <a:ext cx="8093458" cy="4932548"/>
          </a:xfrm>
        </p:spPr>
        <p:txBody>
          <a:bodyPr/>
          <a:lstStyle/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中通过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虚函数表、查找注册表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等手段解决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DLL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的不足。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提供的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ADO 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访问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及以上的系统都自带有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msado15.dll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(C:\Program Files\Common Files\System\ado\msado15.dll)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，并且都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已经在系统中注册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，所以我们的应用程序打包时，可以不将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msado15.dll 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打包，程序可以直接在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及以上的系统上运行。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013938" y="3176972"/>
            <a:ext cx="1566174" cy="324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47864" y="2672916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6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引入和初始化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COM</a:t>
            </a:r>
            <a:endParaRPr lang="zh-CN" altLang="en-US" sz="4400" b="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16" name="内容占位符 4"/>
          <p:cNvSpPr>
            <a:spLocks noGrp="1"/>
          </p:cNvSpPr>
          <p:nvPr>
            <p:ph sz="quarter" idx="1"/>
          </p:nvPr>
        </p:nvSpPr>
        <p:spPr>
          <a:xfrm>
            <a:off x="619002" y="1277752"/>
            <a:ext cx="8093458" cy="4932548"/>
          </a:xfrm>
        </p:spPr>
        <p:txBody>
          <a:bodyPr/>
          <a:lstStyle/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中通过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虚函数表、查找注册表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等手段解决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DLL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的不足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提供的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ADO 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访问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及以上的系统都自带有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msado15.dll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(C:\Program Files\Common Files\System\ado\msado15.dll)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，并且都已经在系统中注册，所以我们的应用程序打包时，可以不将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msado15.dll 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打包，程序可以直接在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及以上的系统上运行。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38210" y="2564904"/>
            <a:ext cx="6855041" cy="215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类似于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DLL</a:t>
            </a: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中的引入库文件！！</a:t>
            </a:r>
          </a:p>
        </p:txBody>
      </p:sp>
    </p:spTree>
    <p:extLst>
      <p:ext uri="{BB962C8B-B14F-4D97-AF65-F5344CB8AC3E}">
        <p14:creationId xmlns:p14="http://schemas.microsoft.com/office/powerpoint/2010/main" val="16111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引入和初始化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COM</a:t>
            </a:r>
            <a:endParaRPr lang="zh-CN" altLang="en-US" sz="4400" b="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16" name="内容占位符 4"/>
          <p:cNvSpPr>
            <a:spLocks noGrp="1"/>
          </p:cNvSpPr>
          <p:nvPr>
            <p:ph sz="quarter" idx="1"/>
          </p:nvPr>
        </p:nvSpPr>
        <p:spPr>
          <a:xfrm>
            <a:off x="619002" y="1277752"/>
            <a:ext cx="8021450" cy="891108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使用预处理指令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#import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导入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msado15.dll 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ADO COM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492896"/>
            <a:ext cx="8894824" cy="15729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1640" y="3573016"/>
            <a:ext cx="1620180" cy="492813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3928" y="3573016"/>
            <a:ext cx="3636404" cy="492813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1438" y="4445821"/>
            <a:ext cx="8544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</a:rPr>
              <a:t>注意：</a:t>
            </a:r>
            <a:r>
              <a:rPr lang="en-US" altLang="zh-CN" b="0" dirty="0">
                <a:solidFill>
                  <a:schemeClr val="tx1"/>
                </a:solidFill>
              </a:rPr>
              <a:t>rename</a:t>
            </a:r>
            <a:r>
              <a:rPr lang="zh-CN" altLang="en-US" b="0" dirty="0">
                <a:solidFill>
                  <a:schemeClr val="tx1"/>
                </a:solidFill>
              </a:rPr>
              <a:t>问题；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      </a:t>
            </a:r>
            <a:r>
              <a:rPr lang="zh-CN" altLang="en-US" b="0" dirty="0">
                <a:solidFill>
                  <a:schemeClr val="tx1"/>
                </a:solidFill>
              </a:rPr>
              <a:t>路径</a:t>
            </a:r>
            <a:r>
              <a:rPr lang="en-US" altLang="zh-CN" b="0" dirty="0">
                <a:solidFill>
                  <a:schemeClr val="tx1"/>
                </a:solidFill>
              </a:rPr>
              <a:t>./libs/msado15.dll;</a:t>
            </a:r>
          </a:p>
          <a:p>
            <a:r>
              <a:rPr lang="en-US" altLang="zh-CN" b="0" dirty="0">
                <a:solidFill>
                  <a:srgbClr val="FF0000"/>
                </a:solidFill>
              </a:rPr>
              <a:t>          </a:t>
            </a:r>
            <a:r>
              <a:rPr lang="zh-CN" altLang="en-US" b="0" dirty="0">
                <a:solidFill>
                  <a:schemeClr val="tx1"/>
                </a:solidFill>
              </a:rPr>
              <a:t>程序在编译过程中，</a:t>
            </a:r>
            <a:r>
              <a:rPr lang="en-US" altLang="zh-CN" dirty="0">
                <a:solidFill>
                  <a:schemeClr val="tx1"/>
                </a:solidFill>
              </a:rPr>
              <a:t>VC++</a:t>
            </a:r>
            <a:r>
              <a:rPr lang="zh-CN" altLang="en-US" b="0" dirty="0">
                <a:solidFill>
                  <a:schemeClr val="tx1"/>
                </a:solidFill>
              </a:rPr>
              <a:t> 会读出</a:t>
            </a:r>
            <a:r>
              <a:rPr lang="zh-CN" altLang="en-US" dirty="0">
                <a:solidFill>
                  <a:schemeClr val="tx1"/>
                </a:solidFill>
              </a:rPr>
              <a:t> </a:t>
            </a:r>
            <a:r>
              <a:rPr lang="en-US" altLang="zh-CN" dirty="0">
                <a:solidFill>
                  <a:schemeClr val="tx1"/>
                </a:solidFill>
              </a:rPr>
              <a:t>msado15.dll </a:t>
            </a:r>
            <a:r>
              <a:rPr lang="zh-CN" altLang="en-US" b="0" dirty="0">
                <a:solidFill>
                  <a:schemeClr val="tx1"/>
                </a:solidFill>
              </a:rPr>
              <a:t>中的类型库信息，自动产生两个该类型库的头文件</a:t>
            </a:r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 </a:t>
            </a:r>
            <a:r>
              <a:rPr lang="en-US" altLang="zh-CN" dirty="0">
                <a:solidFill>
                  <a:schemeClr val="tx1"/>
                </a:solidFill>
              </a:rPr>
              <a:t>msado15.tlh 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r>
              <a:rPr lang="zh-CN" altLang="en-US" b="0" dirty="0">
                <a:solidFill>
                  <a:schemeClr val="tx1"/>
                </a:solidFill>
              </a:rPr>
              <a:t>和实现文件</a:t>
            </a:r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 </a:t>
            </a:r>
            <a:r>
              <a:rPr lang="en-US" altLang="zh-CN" dirty="0">
                <a:solidFill>
                  <a:schemeClr val="tx1"/>
                </a:solidFill>
              </a:rPr>
              <a:t>msado15.tli 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r>
              <a:rPr lang="zh-CN" altLang="en-US" b="0" dirty="0">
                <a:solidFill>
                  <a:schemeClr val="tx1"/>
                </a:solidFill>
              </a:rPr>
              <a:t>，在这两个文件里定义了</a:t>
            </a:r>
            <a:r>
              <a:rPr lang="en-US" altLang="zh-CN" dirty="0">
                <a:solidFill>
                  <a:schemeClr val="tx1"/>
                </a:solidFill>
              </a:rPr>
              <a:t>ADO</a:t>
            </a:r>
            <a:r>
              <a:rPr lang="zh-CN" altLang="en-US" b="0" dirty="0">
                <a:solidFill>
                  <a:schemeClr val="tx1"/>
                </a:solidFill>
              </a:rPr>
              <a:t>的所有</a:t>
            </a:r>
            <a:r>
              <a:rPr lang="zh-CN" altLang="en-US" dirty="0">
                <a:solidFill>
                  <a:schemeClr val="tx1"/>
                </a:solidFill>
              </a:rPr>
              <a:t>对象和方法</a:t>
            </a:r>
            <a:r>
              <a:rPr lang="zh-CN" altLang="en-US" b="0" dirty="0">
                <a:solidFill>
                  <a:schemeClr val="tx1"/>
                </a:solidFill>
              </a:rPr>
              <a:t>，以及一些</a:t>
            </a:r>
            <a:r>
              <a:rPr lang="zh-CN" altLang="en-US" dirty="0">
                <a:solidFill>
                  <a:schemeClr val="tx1"/>
                </a:solidFill>
              </a:rPr>
              <a:t>枚举型的常量</a:t>
            </a:r>
            <a:r>
              <a:rPr lang="zh-CN" altLang="en-US" b="0" dirty="0">
                <a:solidFill>
                  <a:schemeClr val="tx1"/>
                </a:solidFill>
              </a:rPr>
              <a:t>等，我们只需直接调用这些方法就行了。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251" y="4185084"/>
            <a:ext cx="4056844" cy="7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11760" y="25804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引入和初始化</a:t>
            </a:r>
            <a:r>
              <a: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rPr>
              <a:t>COM</a:t>
            </a:r>
            <a:endParaRPr lang="zh-CN" altLang="en-US" sz="4400" b="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16" name="内容占位符 4"/>
          <p:cNvSpPr>
            <a:spLocks noGrp="1"/>
          </p:cNvSpPr>
          <p:nvPr>
            <p:ph sz="quarter" idx="1"/>
          </p:nvPr>
        </p:nvSpPr>
        <p:spPr>
          <a:xfrm>
            <a:off x="619002" y="1277752"/>
            <a:ext cx="8021450" cy="891108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ó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组件在使用前需要初始化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库，访问完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库后，程序还需要卸载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库：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9" y="2419124"/>
            <a:ext cx="7732519" cy="14779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9" y="4287299"/>
            <a:ext cx="7140970" cy="15327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55976" y="3170755"/>
            <a:ext cx="4098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</a:rPr>
              <a:t>注意：</a:t>
            </a:r>
            <a:r>
              <a:rPr lang="zh-CN" altLang="en-US" b="0" dirty="0">
                <a:solidFill>
                  <a:schemeClr val="tx1"/>
                </a:solidFill>
              </a:rPr>
              <a:t>此处可以通过初始化返回值解决因系统</a:t>
            </a:r>
            <a:r>
              <a:rPr lang="en-US" altLang="zh-CN" b="0" dirty="0">
                <a:solidFill>
                  <a:schemeClr val="tx1"/>
                </a:solidFill>
              </a:rPr>
              <a:t>ADO</a:t>
            </a:r>
            <a:r>
              <a:rPr lang="zh-CN" altLang="en-US" b="0" dirty="0">
                <a:solidFill>
                  <a:schemeClr val="tx1"/>
                </a:solidFill>
              </a:rPr>
              <a:t>组件未注册导致的后续问题！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9002" y="3308782"/>
            <a:ext cx="1612738" cy="40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3248" y="5229200"/>
            <a:ext cx="1628491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95910" y="5403960"/>
            <a:ext cx="4317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包含其他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OLE 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应用必需的初始化操作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3"/>
            <a:endCxn id="19" idx="1"/>
          </p:cNvCxnSpPr>
          <p:nvPr/>
        </p:nvCxnSpPr>
        <p:spPr>
          <a:xfrm>
            <a:off x="2231740" y="3512907"/>
            <a:ext cx="2124236" cy="2097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</p:cNvCxnSpPr>
          <p:nvPr/>
        </p:nvCxnSpPr>
        <p:spPr>
          <a:xfrm>
            <a:off x="2231739" y="5427222"/>
            <a:ext cx="2124236" cy="182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55976" y="3170755"/>
            <a:ext cx="3979792" cy="1015663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55976" y="5410081"/>
            <a:ext cx="4284476" cy="40011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025462"/>
            <a:ext cx="7848872" cy="5148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引入和初始化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三大对象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智能指针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数据库连接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断开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数据集对象操作数据库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命令对象执行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编程细节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封装数据库辅助类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349622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22208</TotalTime>
  <Words>1414</Words>
  <Application>Microsoft Office PowerPoint</Application>
  <PresentationFormat>全屏显示(4:3)</PresentationFormat>
  <Paragraphs>220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Helvetica Neue</vt:lpstr>
      <vt:lpstr>MingLiU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Franklin Gothic Book</vt:lpstr>
      <vt:lpstr>Times New Roman</vt:lpstr>
      <vt:lpstr>Wingdings</vt:lpstr>
      <vt:lpstr>Wingdings 2</vt:lpstr>
      <vt:lpstr>自定义设计方案</vt:lpstr>
      <vt:lpstr>平衡</vt:lpstr>
      <vt:lpstr>ADO访问MySQL数据库(二)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</dc:title>
  <dc:creator>Chen Shengjie</dc:creator>
  <cp:lastModifiedBy>张 泳翔</cp:lastModifiedBy>
  <cp:revision>2808</cp:revision>
  <dcterms:created xsi:type="dcterms:W3CDTF">2005-10-18T02:59:38Z</dcterms:created>
  <dcterms:modified xsi:type="dcterms:W3CDTF">2018-05-06T02:49:56Z</dcterms:modified>
</cp:coreProperties>
</file>