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  <p:sldMasterId id="2147484492" r:id="rId2"/>
  </p:sldMasterIdLst>
  <p:notesMasterIdLst>
    <p:notesMasterId r:id="rId49"/>
  </p:notesMasterIdLst>
  <p:handoutMasterIdLst>
    <p:handoutMasterId r:id="rId50"/>
  </p:handoutMasterIdLst>
  <p:sldIdLst>
    <p:sldId id="694" r:id="rId3"/>
    <p:sldId id="695" r:id="rId4"/>
    <p:sldId id="696" r:id="rId5"/>
    <p:sldId id="697" r:id="rId6"/>
    <p:sldId id="702" r:id="rId7"/>
    <p:sldId id="725" r:id="rId8"/>
    <p:sldId id="703" r:id="rId9"/>
    <p:sldId id="708" r:id="rId10"/>
    <p:sldId id="700" r:id="rId11"/>
    <p:sldId id="726" r:id="rId12"/>
    <p:sldId id="710" r:id="rId13"/>
    <p:sldId id="727" r:id="rId14"/>
    <p:sldId id="711" r:id="rId15"/>
    <p:sldId id="712" r:id="rId16"/>
    <p:sldId id="720" r:id="rId17"/>
    <p:sldId id="717" r:id="rId18"/>
    <p:sldId id="718" r:id="rId19"/>
    <p:sldId id="719" r:id="rId20"/>
    <p:sldId id="723" r:id="rId21"/>
    <p:sldId id="724" r:id="rId22"/>
    <p:sldId id="721" r:id="rId23"/>
    <p:sldId id="722" r:id="rId24"/>
    <p:sldId id="713" r:id="rId25"/>
    <p:sldId id="714" r:id="rId26"/>
    <p:sldId id="715" r:id="rId27"/>
    <p:sldId id="728" r:id="rId28"/>
    <p:sldId id="729" r:id="rId29"/>
    <p:sldId id="730" r:id="rId30"/>
    <p:sldId id="732" r:id="rId31"/>
    <p:sldId id="733" r:id="rId32"/>
    <p:sldId id="734" r:id="rId33"/>
    <p:sldId id="751" r:id="rId34"/>
    <p:sldId id="742" r:id="rId35"/>
    <p:sldId id="743" r:id="rId36"/>
    <p:sldId id="748" r:id="rId37"/>
    <p:sldId id="749" r:id="rId38"/>
    <p:sldId id="750" r:id="rId39"/>
    <p:sldId id="745" r:id="rId40"/>
    <p:sldId id="736" r:id="rId41"/>
    <p:sldId id="737" r:id="rId42"/>
    <p:sldId id="739" r:id="rId43"/>
    <p:sldId id="746" r:id="rId44"/>
    <p:sldId id="738" r:id="rId45"/>
    <p:sldId id="747" r:id="rId46"/>
    <p:sldId id="716" r:id="rId47"/>
    <p:sldId id="741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831EF1-D89C-46CC-AAE6-304415D5BB7C}">
          <p14:sldIdLst>
            <p14:sldId id="694"/>
            <p14:sldId id="695"/>
            <p14:sldId id="696"/>
            <p14:sldId id="697"/>
            <p14:sldId id="702"/>
            <p14:sldId id="725"/>
            <p14:sldId id="703"/>
            <p14:sldId id="708"/>
            <p14:sldId id="700"/>
            <p14:sldId id="726"/>
            <p14:sldId id="710"/>
            <p14:sldId id="727"/>
            <p14:sldId id="711"/>
            <p14:sldId id="712"/>
            <p14:sldId id="720"/>
            <p14:sldId id="717"/>
            <p14:sldId id="718"/>
            <p14:sldId id="719"/>
            <p14:sldId id="723"/>
            <p14:sldId id="724"/>
            <p14:sldId id="721"/>
            <p14:sldId id="722"/>
            <p14:sldId id="713"/>
            <p14:sldId id="714"/>
            <p14:sldId id="715"/>
          </p14:sldIdLst>
        </p14:section>
        <p14:section name="默认节" id="{8E73F77C-B6B7-45EF-B165-795D3DB90872}">
          <p14:sldIdLst>
            <p14:sldId id="728"/>
            <p14:sldId id="729"/>
            <p14:sldId id="730"/>
            <p14:sldId id="732"/>
            <p14:sldId id="733"/>
            <p14:sldId id="734"/>
            <p14:sldId id="751"/>
            <p14:sldId id="742"/>
            <p14:sldId id="743"/>
            <p14:sldId id="748"/>
            <p14:sldId id="749"/>
            <p14:sldId id="750"/>
            <p14:sldId id="745"/>
            <p14:sldId id="736"/>
            <p14:sldId id="737"/>
            <p14:sldId id="739"/>
            <p14:sldId id="746"/>
            <p14:sldId id="738"/>
            <p14:sldId id="747"/>
            <p14:sldId id="716"/>
            <p14:sldId id="7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00"/>
    <a:srgbClr val="3333FF"/>
    <a:srgbClr val="3399FF"/>
    <a:srgbClr val="CCECFF"/>
    <a:srgbClr val="F878BB"/>
    <a:srgbClr val="E0932C"/>
    <a:srgbClr val="F268EB"/>
    <a:srgbClr val="E56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52" autoAdjust="0"/>
    <p:restoredTop sz="59854" autoAdjust="0"/>
  </p:normalViewPr>
  <p:slideViewPr>
    <p:cSldViewPr>
      <p:cViewPr varScale="1">
        <p:scale>
          <a:sx n="86" d="100"/>
          <a:sy n="86" d="100"/>
        </p:scale>
        <p:origin x="1474" y="67"/>
      </p:cViewPr>
      <p:guideLst>
        <p:guide orient="horz" pos="7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B35A5DA-2D7C-42B2-B104-1067744C857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413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E698CAE-EE2B-46BF-AE5F-F5ADF090DB2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3" name="备注占位符 12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" name="幻灯片图像占位符 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68584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0" y="6740525"/>
            <a:ext cx="9144000" cy="1174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zh-CN" altLang="zh-CN" sz="1600" b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pitchFamily="2" charset="-122"/>
            </a:endParaRPr>
          </a:p>
        </p:txBody>
      </p:sp>
      <p:pic>
        <p:nvPicPr>
          <p:cNvPr id="3" name="Picture 14" descr="gdu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400675" y="260350"/>
            <a:ext cx="971550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5" descr="18x6户外-新"/>
          <p:cNvPicPr>
            <a:picLocks noChangeAspect="1" noChangeArrowheads="1"/>
          </p:cNvPicPr>
          <p:nvPr userDrawn="1"/>
        </p:nvPicPr>
        <p:blipFill>
          <a:blip r:embed="rId3"/>
          <a:srcRect l="67012" b="87825"/>
          <a:stretch>
            <a:fillRect/>
          </a:stretch>
        </p:blipFill>
        <p:spPr bwMode="auto">
          <a:xfrm>
            <a:off x="358775" y="1233488"/>
            <a:ext cx="8318500" cy="8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075113" y="333375"/>
            <a:ext cx="998537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7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2700338" y="277813"/>
            <a:ext cx="963612" cy="955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-</a:t>
            </a:r>
            <a:fld id="{9C327A50-5592-4B4B-BEE5-497B920E5192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-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-</a:t>
            </a:r>
            <a:fld id="{6410E39F-0733-4626-BA8D-BD4D3E565B1E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-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5" name="圆角矩形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442325" y="6403975"/>
            <a:ext cx="701675" cy="457200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30EBF7E-A8C9-459F-8D2C-B0F53A45730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A56D1-363B-473F-9ABD-CFE4823C8D9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5" name="圆角矩形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矩形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1013" y="616585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BEAF7-B96A-4FAC-8273-C25879A1748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50AF8-B4D5-421A-A596-D00A1ADAFD5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831F4-5047-48EC-9323-FDFC5AAC7CF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4AA93-8072-4AF9-A244-F8C9C2B5A1E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F3AD2-8503-4CC6-8DA1-7F7BC610F4E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6" name="圆角矩形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AF958-575B-464F-87F9-99E22E4B362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-</a:t>
            </a:r>
            <a:fld id="{8AB30DF8-81F7-4080-A390-5DB09EF199DF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-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490FB-4128-4615-AB2F-96392C08081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B2144-4A70-436F-938E-8C7F21BFD84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12A23-E3E1-4596-BA30-350B99A8AC5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-</a:t>
            </a:r>
            <a:fld id="{53FE44C1-8B84-4C4B-99A4-8D1A24E10902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-</a:t>
            </a:r>
            <a:fld id="{028B1577-3DEF-4017-9161-B8BC4E1CDC1E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-</a:t>
            </a:r>
            <a:fld id="{02B363FE-821A-462C-B2D8-F2188A603E16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-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-</a:t>
            </a:r>
            <a:fld id="{400122BD-ACB6-4040-B68F-943EBC4E07E3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-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-</a:t>
            </a:r>
            <a:fld id="{7CE1780D-B665-43E7-8B6C-520F3AC20835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-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-</a:t>
            </a:r>
            <a:fld id="{DED63560-FEB2-4EFB-B7D6-0F274E4ED5BA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-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-</a:t>
            </a:r>
            <a:fld id="{3E7D11D2-8997-4BC3-A257-CE4E58AA6F93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6481763"/>
            <a:ext cx="684212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600" b="0"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</a:defRPr>
            </a:lvl1pPr>
          </a:lstStyle>
          <a:p>
            <a:pPr>
              <a:defRPr/>
            </a:pPr>
            <a:r>
              <a:rPr lang="en-US" altLang="zh-CN" dirty="0"/>
              <a:t>-</a:t>
            </a:r>
            <a:fld id="{5D72E950-4C2E-41B0-A6DF-ACE83D3AE20D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-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1763713" y="404813"/>
            <a:ext cx="7380287" cy="7143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pPr algn="r">
              <a:defRPr/>
            </a:pPr>
            <a:r>
              <a:rPr lang="en-US" altLang="zh-CN" b="0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2009</a:t>
            </a:r>
            <a:r>
              <a:rPr lang="zh-CN" altLang="en-US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年度</a:t>
            </a:r>
            <a:r>
              <a:rPr lang="en-US" altLang="zh-CN" b="0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NSFC-</a:t>
            </a:r>
            <a:r>
              <a:rPr lang="zh-CN" altLang="en-US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广东联合基金重点项目</a:t>
            </a:r>
          </a:p>
        </p:txBody>
      </p:sp>
      <p:pic>
        <p:nvPicPr>
          <p:cNvPr id="1028" name="Picture 15" descr="gdut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260475" y="7938"/>
            <a:ext cx="611188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50875" y="28575"/>
            <a:ext cx="649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2388" y="31750"/>
            <a:ext cx="595312" cy="588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219" r:id="rId1"/>
    <p:sldLayoutId id="2147486220" r:id="rId2"/>
    <p:sldLayoutId id="2147486221" r:id="rId3"/>
    <p:sldLayoutId id="2147486222" r:id="rId4"/>
    <p:sldLayoutId id="2147486223" r:id="rId5"/>
    <p:sldLayoutId id="2147486224" r:id="rId6"/>
    <p:sldLayoutId id="2147486225" r:id="rId7"/>
    <p:sldLayoutId id="2147486226" r:id="rId8"/>
    <p:sldLayoutId id="2147486227" r:id="rId9"/>
    <p:sldLayoutId id="2147486228" r:id="rId10"/>
    <p:sldLayoutId id="214748622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8" name="圆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52" name="标题占位符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53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黑体" pitchFamily="2" charset="-122"/>
              </a:defRPr>
            </a:lvl1pPr>
          </a:lstStyle>
          <a:p>
            <a:pPr>
              <a:defRPr/>
            </a:pPr>
            <a:fld id="{9D73057C-6982-4A51-BD18-32EB102C994D}" type="datetimeFigureOut">
              <a:rPr lang="en-US"/>
              <a:pPr>
                <a:defRPr/>
              </a:pPr>
              <a:t>3/14/2018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ea typeface="黑体" pitchFamily="2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/>
              <a:t>-</a:t>
            </a:r>
            <a:fld id="{493CEBFE-ABF7-4B27-939B-08E9B3E2F7C1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30" r:id="rId1"/>
    <p:sldLayoutId id="2147486231" r:id="rId2"/>
    <p:sldLayoutId id="2147486232" r:id="rId3"/>
    <p:sldLayoutId id="2147486233" r:id="rId4"/>
    <p:sldLayoutId id="2147486234" r:id="rId5"/>
    <p:sldLayoutId id="2147486235" r:id="rId6"/>
    <p:sldLayoutId id="2147486236" r:id="rId7"/>
    <p:sldLayoutId id="2147486237" r:id="rId8"/>
    <p:sldLayoutId id="2147486238" r:id="rId9"/>
    <p:sldLayoutId id="2147486239" r:id="rId10"/>
    <p:sldLayoutId id="214748624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z="3600" smtClean="0">
                <a:latin typeface="楷体" panose="02010609060101010101" pitchFamily="49" charset="-122"/>
                <a:ea typeface="楷体" panose="02010609060101010101" pitchFamily="49" charset="-122"/>
              </a:rPr>
              <a:pPr>
                <a:defRPr/>
              </a:pPr>
              <a:t>0</a:t>
            </a:fld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7624" y="1520788"/>
            <a:ext cx="6208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课程</a:t>
            </a:r>
            <a:r>
              <a:rPr lang="en-US" altLang="zh-CN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物联网技术导论实验课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7544" y="2828835"/>
            <a:ext cx="5287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</a:t>
            </a:r>
            <a:r>
              <a:rPr lang="en-US" altLang="zh-CN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周四</a:t>
            </a:r>
            <a:r>
              <a:rPr lang="en-US" altLang="zh-CN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5-8</a:t>
            </a:r>
          </a:p>
          <a:p>
            <a:pPr algn="ctr"/>
            <a:r>
              <a:rPr lang="en-US" altLang="zh-CN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 </a:t>
            </a:r>
            <a:r>
              <a:rPr lang="zh-CN" altLang="en-US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周五</a:t>
            </a:r>
            <a:r>
              <a:rPr lang="en-US" altLang="zh-CN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1-4</a:t>
            </a:r>
            <a:r>
              <a:rPr lang="zh-CN" altLang="en-US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5-8</a:t>
            </a:r>
            <a:endParaRPr lang="zh-CN" altLang="en-US" sz="3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640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7"/>
            <a:ext cx="7929190" cy="506212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课程内容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课程考核</a:t>
            </a:r>
            <a:endParaRPr lang="en-US" altLang="zh-CN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开发环境介绍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03325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课程考核</a:t>
            </a:r>
          </a:p>
        </p:txBody>
      </p:sp>
      <p:sp>
        <p:nvSpPr>
          <p:cNvPr id="7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7"/>
            <a:ext cx="8217222" cy="5062124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自由组队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最多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每组期中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期末的综合项目均需提交一份不超过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页的实验报告。平时的实验只要达到要求即可。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3481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7"/>
            <a:ext cx="7929190" cy="506212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课程内容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课程考核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开发环境介绍</a:t>
            </a:r>
            <a:endParaRPr lang="en-US" altLang="zh-CN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5929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735796" y="260648"/>
            <a:ext cx="356439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开发环境介绍</a:t>
            </a:r>
          </a:p>
        </p:txBody>
      </p:sp>
      <p:sp>
        <p:nvSpPr>
          <p:cNvPr id="7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7"/>
            <a:ext cx="8217222" cy="506212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VC++ 6.0 </a:t>
            </a:r>
            <a:r>
              <a: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做界面设计方便</a:t>
            </a:r>
            <a:endParaRPr lang="en-US" altLang="zh-CN" sz="28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QT </a:t>
            </a:r>
            <a:r>
              <a:rPr lang="zh-CN" altLang="en-US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主要是</a:t>
            </a:r>
            <a:r>
              <a:rPr lang="en-US" altLang="zh-CN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Linux</a:t>
            </a:r>
            <a:r>
              <a:rPr lang="zh-CN" altLang="en-US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下，入门学习资料少</a:t>
            </a:r>
            <a:endParaRPr lang="en-US" altLang="zh-CN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VS </a:t>
            </a:r>
            <a:r>
              <a:rPr lang="zh-CN" altLang="en-US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臃肿，它是一个</a:t>
            </a:r>
            <a:r>
              <a:rPr lang="en-US" altLang="zh-CN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Studio</a:t>
            </a:r>
            <a:r>
              <a:rPr lang="zh-CN" altLang="en-US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，不直接，但也可以使用，只是提供的代码可能有部分在</a:t>
            </a:r>
            <a:r>
              <a:rPr lang="en-US" altLang="zh-CN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VS</a:t>
            </a:r>
            <a:r>
              <a:rPr lang="zh-CN" altLang="en-US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上不兼容</a:t>
            </a:r>
            <a:endParaRPr lang="en-US" altLang="zh-CN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基本操作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常用快捷键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19088" lvl="1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540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735796" y="260648"/>
            <a:ext cx="356439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开发环境介绍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B0624C4A-30C8-4F86-AA85-0E0B89B5310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75279" y="984051"/>
            <a:ext cx="8593441" cy="521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88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250" y="1304764"/>
            <a:ext cx="8026642" cy="5220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0E3F0759-31F5-4ADF-980E-161433DC9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882" y="213309"/>
            <a:ext cx="2124236" cy="94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b="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VC ++</a:t>
            </a:r>
          </a:p>
        </p:txBody>
      </p:sp>
    </p:spTree>
    <p:extLst>
      <p:ext uri="{BB962C8B-B14F-4D97-AF65-F5344CB8AC3E}">
        <p14:creationId xmlns:p14="http://schemas.microsoft.com/office/powerpoint/2010/main" val="3359189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1754" y="1412776"/>
            <a:ext cx="9000492" cy="55674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+mn-ea"/>
              </a:rPr>
              <a:t>Windows</a:t>
            </a:r>
            <a:r>
              <a:rPr lang="zh-CN" altLang="en-US" sz="3200" dirty="0">
                <a:latin typeface="+mn-ea"/>
              </a:rPr>
              <a:t>应用程序以窗口的形式出现，内部采用消息处理机制。同一类型的应用程序具有类似的风格（相同的菜单栏和工具栏），程序结构也大致相同。利用</a:t>
            </a:r>
            <a:r>
              <a:rPr lang="en-US" altLang="zh-CN" sz="3200" dirty="0">
                <a:latin typeface="+mn-ea"/>
              </a:rPr>
              <a:t>MFC AppWizard</a:t>
            </a:r>
            <a:r>
              <a:rPr lang="zh-CN" altLang="en-US" sz="3200" dirty="0">
                <a:latin typeface="+mn-ea"/>
              </a:rPr>
              <a:t>应用程序创建</a:t>
            </a:r>
            <a:r>
              <a:rPr lang="en-US" altLang="zh-CN" sz="3200" dirty="0">
                <a:latin typeface="+mn-ea"/>
              </a:rPr>
              <a:t>Windows</a:t>
            </a:r>
            <a:r>
              <a:rPr lang="zh-CN" altLang="en-US" sz="3200" dirty="0">
                <a:latin typeface="+mn-ea"/>
              </a:rPr>
              <a:t>应用程序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847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219256" cy="46070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应用程序向导实质上是一个源程序生成器，完成的工作包括产生源代码，添加资源和设置编译选项，在很大程度上</a:t>
            </a:r>
            <a:r>
              <a:rPr lang="zh-CN" altLang="en-US" sz="3200" dirty="0">
                <a:solidFill>
                  <a:srgbClr val="FF0000"/>
                </a:solidFill>
              </a:rPr>
              <a:t>减轻程序员编写代码的工作量</a:t>
            </a:r>
            <a:r>
              <a:rPr lang="zh-CN" altLang="en-US" sz="3200" dirty="0"/>
              <a:t>，可以使程序员集中精力编写</a:t>
            </a:r>
            <a:r>
              <a:rPr lang="zh-CN" altLang="en-US" sz="3200" dirty="0">
                <a:solidFill>
                  <a:srgbClr val="FF0000"/>
                </a:solidFill>
              </a:rPr>
              <a:t>具体应用代码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965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MFC</a:t>
            </a:r>
            <a:r>
              <a:rPr lang="zh-CN" altLang="en-US" sz="3200" dirty="0"/>
              <a:t>（</a:t>
            </a:r>
            <a:r>
              <a:rPr lang="en-US" altLang="zh-CN" sz="3200" dirty="0"/>
              <a:t>Microsoft Foundation Class</a:t>
            </a:r>
            <a:r>
              <a:rPr lang="zh-CN" altLang="en-US" sz="3200" dirty="0"/>
              <a:t>）是微软基础类库，它将大部分的</a:t>
            </a:r>
            <a:r>
              <a:rPr lang="en-US" altLang="zh-CN" sz="3200" dirty="0"/>
              <a:t>Windows  API </a:t>
            </a:r>
            <a:r>
              <a:rPr lang="zh-CN" altLang="en-US" sz="3200" dirty="0"/>
              <a:t>封装于相关的</a:t>
            </a:r>
            <a:r>
              <a:rPr lang="en-US" altLang="zh-CN" sz="3200" dirty="0"/>
              <a:t>C++</a:t>
            </a:r>
            <a:r>
              <a:rPr lang="zh-CN" altLang="en-US" sz="3200" dirty="0"/>
              <a:t>类中，实现</a:t>
            </a:r>
            <a:r>
              <a:rPr lang="en-US" altLang="zh-CN" sz="3200" dirty="0"/>
              <a:t>Windows</a:t>
            </a:r>
            <a:r>
              <a:rPr lang="zh-CN" altLang="en-US" sz="3200" dirty="0"/>
              <a:t>编程功能。</a:t>
            </a:r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1C582-790E-47DC-847E-D1F5A8183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423" y="498501"/>
            <a:ext cx="1377154" cy="94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b="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MFC</a:t>
            </a:r>
          </a:p>
        </p:txBody>
      </p:sp>
    </p:spTree>
    <p:extLst>
      <p:ext uri="{BB962C8B-B14F-4D97-AF65-F5344CB8AC3E}">
        <p14:creationId xmlns:p14="http://schemas.microsoft.com/office/powerpoint/2010/main" val="2711035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1376772"/>
            <a:ext cx="8686800" cy="46430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MFC</a:t>
            </a:r>
            <a:r>
              <a:rPr lang="zh-CN" altLang="en-US" sz="3200" dirty="0"/>
              <a:t>采用独特的对话框数据交换（</a:t>
            </a:r>
            <a:r>
              <a:rPr lang="en-US" altLang="zh-CN" sz="3200" dirty="0"/>
              <a:t>DDX</a:t>
            </a:r>
            <a:r>
              <a:rPr lang="zh-CN" altLang="en-US" sz="3200" dirty="0"/>
              <a:t>）机制。通过将控件与对话框类的成员变量关联，实现控件与对话框的数据交换。并且，控件与</a:t>
            </a:r>
            <a:r>
              <a:rPr lang="zh-CN" altLang="en-US" sz="3200" dirty="0">
                <a:solidFill>
                  <a:srgbClr val="FF0000"/>
                </a:solidFill>
              </a:rPr>
              <a:t>成员变量</a:t>
            </a:r>
            <a:r>
              <a:rPr lang="zh-CN" altLang="en-US" sz="3200" dirty="0"/>
              <a:t>相关联的代码由</a:t>
            </a:r>
            <a:r>
              <a:rPr lang="en-US" altLang="zh-CN" sz="3200" dirty="0" err="1"/>
              <a:t>ClassWizard</a:t>
            </a:r>
            <a:r>
              <a:rPr lang="zh-CN" altLang="en-US" sz="3200" dirty="0"/>
              <a:t>类向导自动添加。</a:t>
            </a:r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63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4"/>
          <p:cNvSpPr>
            <a:spLocks noGrp="1"/>
          </p:cNvSpPr>
          <p:nvPr>
            <p:ph type="ctrTitle"/>
          </p:nvPr>
        </p:nvSpPr>
        <p:spPr>
          <a:xfrm>
            <a:off x="518864" y="1526927"/>
            <a:ext cx="8229600" cy="1470025"/>
          </a:xfrm>
        </p:spPr>
        <p:txBody>
          <a:bodyPr/>
          <a:lstStyle/>
          <a:p>
            <a:pPr eaLnBrk="1" hangingPunct="1"/>
            <a:r>
              <a:rPr lang="en-US" altLang="zh-CN" sz="6000" b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</a:rPr>
              <a:t>OverView</a:t>
            </a:r>
            <a:endParaRPr lang="zh-CN" altLang="en-US" sz="6000" b="1" dirty="0">
              <a:solidFill>
                <a:schemeClr val="bg1"/>
              </a:solidFill>
              <a:latin typeface="Times New Roman" pitchFamily="18" charset="0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407637"/>
      </p:ext>
    </p:extLst>
  </p:cSld>
  <p:clrMapOvr>
    <a:masterClrMapping/>
  </p:clrMapOvr>
  <p:transition advTm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72285" y="1143490"/>
            <a:ext cx="8363272" cy="457102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dirty="0"/>
              <a:t>Control</a:t>
            </a:r>
            <a:r>
              <a:rPr lang="zh-CN" altLang="en-US" sz="3200" dirty="0"/>
              <a:t>：代表是一个</a:t>
            </a:r>
            <a:r>
              <a:rPr lang="en-US" altLang="zh-CN" sz="3200" dirty="0"/>
              <a:t>control</a:t>
            </a:r>
            <a:r>
              <a:rPr lang="zh-CN" altLang="en-US" sz="3200" dirty="0"/>
              <a:t>类别的</a:t>
            </a:r>
            <a:r>
              <a:rPr lang="zh-CN" altLang="en-US" sz="3200" dirty="0">
                <a:solidFill>
                  <a:srgbClr val="FF0000"/>
                </a:solidFill>
              </a:rPr>
              <a:t>成员变量</a:t>
            </a:r>
            <a:r>
              <a:rPr lang="zh-CN" altLang="en-US" sz="3200" dirty="0"/>
              <a:t>，代表控件对象本身，通过该变量可以调用</a:t>
            </a:r>
            <a:r>
              <a:rPr lang="en-US" altLang="zh-CN" sz="3200" dirty="0"/>
              <a:t>MFC</a:t>
            </a:r>
            <a:r>
              <a:rPr lang="zh-CN" altLang="en-US" sz="3200" dirty="0"/>
              <a:t>控件类的成员函数，实现对控件的操作。</a:t>
            </a:r>
            <a:endParaRPr lang="en-US" altLang="zh-CN" sz="32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32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dirty="0"/>
              <a:t>Value</a:t>
            </a:r>
            <a:r>
              <a:rPr lang="zh-CN" altLang="en-US" sz="3200" dirty="0"/>
              <a:t>：是一个</a:t>
            </a:r>
            <a:r>
              <a:rPr lang="en-US" altLang="zh-CN" sz="3200" dirty="0"/>
              <a:t>Value</a:t>
            </a:r>
            <a:r>
              <a:rPr lang="zh-CN" altLang="en-US" sz="3200" dirty="0"/>
              <a:t>值的</a:t>
            </a:r>
            <a:r>
              <a:rPr lang="zh-CN" altLang="en-US" sz="3200" dirty="0">
                <a:solidFill>
                  <a:srgbClr val="FF0000"/>
                </a:solidFill>
              </a:rPr>
              <a:t>成员变量</a:t>
            </a:r>
            <a:r>
              <a:rPr lang="zh-CN" altLang="en-US" sz="3200" dirty="0"/>
              <a:t>，用于接收用户在编辑框中的输入数据。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575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C0B565-727F-4B8B-9832-B5BCED71D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638175"/>
            <a:ext cx="7229475" cy="55816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40359ED-926A-4C3E-9A62-C451B3B77974}"/>
              </a:ext>
            </a:extLst>
          </p:cNvPr>
          <p:cNvSpPr/>
          <p:nvPr/>
        </p:nvSpPr>
        <p:spPr>
          <a:xfrm>
            <a:off x="5508104" y="5744130"/>
            <a:ext cx="1332148" cy="450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082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440668"/>
            <a:ext cx="7772400" cy="45720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+mn-ea"/>
              </a:rPr>
              <a:t>单文档：程序运行后出现标准的</a:t>
            </a:r>
            <a:r>
              <a:rPr lang="en-US" altLang="zh-CN" sz="3200" dirty="0">
                <a:latin typeface="+mn-ea"/>
              </a:rPr>
              <a:t>Windows</a:t>
            </a:r>
            <a:r>
              <a:rPr lang="zh-CN" altLang="en-US" sz="3200" dirty="0">
                <a:latin typeface="+mn-ea"/>
              </a:rPr>
              <a:t>界面，由框架（菜单栏，工具栏和状态栏）和客户区组成，一次只能打开一个文档，如</a:t>
            </a:r>
            <a:r>
              <a:rPr lang="en-US" altLang="zh-CN" sz="3200" dirty="0">
                <a:latin typeface="+mn-ea"/>
              </a:rPr>
              <a:t>Windows</a:t>
            </a:r>
            <a:r>
              <a:rPr lang="zh-CN" altLang="en-US" sz="3200" dirty="0">
                <a:latin typeface="+mn-ea"/>
              </a:rPr>
              <a:t>的记事本。</a:t>
            </a:r>
            <a:endParaRPr lang="en-US" altLang="zh-CN" sz="3200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3200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+mn-ea"/>
              </a:rPr>
              <a:t>多文档：程序运行时可以打开多个文档。</a:t>
            </a:r>
            <a:endParaRPr lang="en-US" altLang="zh-CN" sz="3200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3200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+mn-ea"/>
              </a:rPr>
              <a:t>对话框：程序以对话框的形式打开。</a:t>
            </a:r>
            <a:endParaRPr lang="en-US" altLang="zh-CN" sz="32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1310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735796" y="260648"/>
            <a:ext cx="356439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开发环境介绍</a:t>
            </a:r>
          </a:p>
        </p:txBody>
      </p:sp>
      <p:sp>
        <p:nvSpPr>
          <p:cNvPr id="7" name="内容占位符 11"/>
          <p:cNvSpPr>
            <a:spLocks noGrp="1"/>
          </p:cNvSpPr>
          <p:nvPr>
            <p:ph sz="quarter" idx="1"/>
          </p:nvPr>
        </p:nvSpPr>
        <p:spPr>
          <a:xfrm>
            <a:off x="603250" y="959164"/>
            <a:ext cx="8217222" cy="570833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基本操作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76288" lvl="1" indent="-45720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Build</a:t>
            </a:r>
          </a:p>
          <a:p>
            <a:pPr marL="776288" lvl="1" indent="-45720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Compile</a:t>
            </a:r>
          </a:p>
          <a:p>
            <a:pPr marL="776288" lvl="1" indent="-45720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Layout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菜单调试界面布局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93725" lvl="2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Ctrl+T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快捷键</a:t>
            </a: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93725" lvl="2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Esc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关闭界面</a:t>
            </a:r>
          </a:p>
        </p:txBody>
      </p:sp>
    </p:spTree>
    <p:extLst>
      <p:ext uri="{BB962C8B-B14F-4D97-AF65-F5344CB8AC3E}">
        <p14:creationId xmlns:p14="http://schemas.microsoft.com/office/powerpoint/2010/main" val="62748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735796" y="260648"/>
            <a:ext cx="356439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开发环境介绍</a:t>
            </a:r>
          </a:p>
        </p:txBody>
      </p:sp>
      <p:sp>
        <p:nvSpPr>
          <p:cNvPr id="7" name="内容占位符 11"/>
          <p:cNvSpPr>
            <a:spLocks noGrp="1"/>
          </p:cNvSpPr>
          <p:nvPr>
            <p:ph sz="quarter" idx="1"/>
          </p:nvPr>
        </p:nvSpPr>
        <p:spPr>
          <a:xfrm>
            <a:off x="603250" y="959164"/>
            <a:ext cx="8217222" cy="570833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 快捷键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88988" lvl="1" indent="-51435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Ctrl+F7 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Compile</a:t>
            </a:r>
          </a:p>
          <a:p>
            <a:pPr marL="788988" lvl="1" indent="-51435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Ctrl+F5 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Build+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</a:t>
            </a: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88988" lvl="1" indent="-51435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调试：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4638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F5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进入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Debug)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4638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F9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添加或移除断点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4638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Shift+F5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退出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Debug)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88988" lvl="1" indent="-514350">
              <a:lnSpc>
                <a:spcPct val="150000"/>
              </a:lnSpc>
              <a:spcBef>
                <a:spcPct val="0"/>
              </a:spcBef>
              <a:buFont typeface="+mj-ea"/>
              <a:buAutoNum type="circleNumDbPlain" startAt="4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Ctrl+L 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删除整行</a:t>
            </a: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88988" lvl="1" indent="-514350">
              <a:lnSpc>
                <a:spcPct val="150000"/>
              </a:lnSpc>
              <a:spcBef>
                <a:spcPct val="0"/>
              </a:spcBef>
              <a:buFont typeface="+mj-ea"/>
              <a:buAutoNum type="circleNumDbPlain" startAt="4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Window+... 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切换打开文件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4638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921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735796" y="260648"/>
            <a:ext cx="356439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开发环境介绍</a:t>
            </a:r>
          </a:p>
        </p:txBody>
      </p:sp>
      <p:sp>
        <p:nvSpPr>
          <p:cNvPr id="7" name="内容占位符 11"/>
          <p:cNvSpPr>
            <a:spLocks noGrp="1"/>
          </p:cNvSpPr>
          <p:nvPr>
            <p:ph sz="quarter" idx="1"/>
          </p:nvPr>
        </p:nvSpPr>
        <p:spPr>
          <a:xfrm>
            <a:off x="603250" y="959164"/>
            <a:ext cx="8217222" cy="5708336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ea"/>
              <a:buAutoNum type="circleNumDbPlain" startAt="6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Edit 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Find/Replace</a:t>
            </a: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ea"/>
              <a:buAutoNum type="circleNumDbPlain" startAt="6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控件右键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Align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进行控件对齐</a:t>
            </a: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ea"/>
              <a:buAutoNum type="circleNumDbPlain" startAt="6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设置自定义快捷键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4638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Alt+/ </a:t>
            </a:r>
            <a:r>
              <a:rPr lang="zh-CN" altLang="en-US" sz="2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自动补全</a:t>
            </a:r>
            <a:endParaRPr lang="en-US" altLang="zh-CN" sz="2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4638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Tools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CustomizeKeyBoardListMembers/CompleteWord</a:t>
            </a: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681028"/>
            <a:ext cx="4545989" cy="28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92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4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en-US" altLang="zh-CN" sz="6000" b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</a:rPr>
              <a:t>Tab Control</a:t>
            </a:r>
            <a:r>
              <a:rPr lang="zh-CN" altLang="en-US" sz="4800" b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</a:rPr>
              <a:t>实现选项卡功能</a:t>
            </a:r>
          </a:p>
        </p:txBody>
      </p:sp>
    </p:spTree>
    <p:extLst>
      <p:ext uri="{BB962C8B-B14F-4D97-AF65-F5344CB8AC3E}">
        <p14:creationId xmlns:p14="http://schemas.microsoft.com/office/powerpoint/2010/main" val="1161746575"/>
      </p:ext>
    </p:extLst>
  </p:cSld>
  <p:clrMapOvr>
    <a:masterClrMapping/>
  </p:clrMapOvr>
  <p:transition advTm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7"/>
            <a:ext cx="7929190" cy="506212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选项卡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选项卡实现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326572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7"/>
            <a:ext cx="7929190" cy="506212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选项卡</a:t>
            </a:r>
            <a:endParaRPr lang="en-US" altLang="zh-CN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选项卡实现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784779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选项卡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65" y="1411687"/>
            <a:ext cx="5597857" cy="403462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BC9E73F-9AE6-40DD-958A-9B194941FEDF}"/>
              </a:ext>
            </a:extLst>
          </p:cNvPr>
          <p:cNvSpPr/>
          <p:nvPr/>
        </p:nvSpPr>
        <p:spPr>
          <a:xfrm>
            <a:off x="1719065" y="1736812"/>
            <a:ext cx="5597857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65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7"/>
            <a:ext cx="7929190" cy="506212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课程内容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课程考核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开发环境介绍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540603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选项卡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88B7BE-14D7-424E-9D1D-5C2A6DEC6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49" y="1037235"/>
            <a:ext cx="4642303" cy="35221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E652F2-7847-4E86-8531-D0EE3DADA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630" y="2424301"/>
            <a:ext cx="4883067" cy="370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31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7"/>
            <a:ext cx="7929190" cy="506212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选项卡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选项卡实现</a:t>
            </a:r>
            <a:endParaRPr lang="en-US" altLang="zh-CN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682493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29178" y="11430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基本控件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728457"/>
              </p:ext>
            </p:extLst>
          </p:nvPr>
        </p:nvGraphicFramePr>
        <p:xfrm>
          <a:off x="2375756" y="1709682"/>
          <a:ext cx="4608513" cy="4284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6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 dirty="0">
                          <a:effectLst/>
                        </a:rPr>
                        <a:t>控件名</a:t>
                      </a:r>
                      <a:endParaRPr lang="zh-CN" altLang="en-US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tc rowSpan="14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400" kern="0" dirty="0">
                        <a:effectLst/>
                        <a:latin typeface="宋体"/>
                        <a:ea typeface="宋体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>
                          <a:effectLst/>
                        </a:rPr>
                        <a:t>控件名</a:t>
                      </a:r>
                      <a:endParaRPr lang="zh-CN" altLang="en-US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 dirty="0">
                          <a:effectLst/>
                        </a:rPr>
                        <a:t>选择</a:t>
                      </a:r>
                      <a:endParaRPr lang="zh-CN" altLang="en-US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>
                          <a:effectLst/>
                        </a:rPr>
                        <a:t>图像控件</a:t>
                      </a:r>
                      <a:endParaRPr lang="zh-CN" altLang="en-US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 dirty="0">
                          <a:effectLst/>
                        </a:rPr>
                        <a:t>静态文本框</a:t>
                      </a:r>
                      <a:endParaRPr lang="zh-CN" altLang="en-US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>
                          <a:effectLst/>
                        </a:rPr>
                        <a:t>编辑框</a:t>
                      </a:r>
                      <a:endParaRPr lang="zh-CN" altLang="en-US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>
                          <a:effectLst/>
                        </a:rPr>
                        <a:t>组合文本框</a:t>
                      </a:r>
                      <a:endParaRPr lang="zh-CN" altLang="en-US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>
                          <a:effectLst/>
                        </a:rPr>
                        <a:t>按钮</a:t>
                      </a:r>
                      <a:endParaRPr lang="zh-CN" altLang="en-US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 dirty="0">
                          <a:effectLst/>
                        </a:rPr>
                        <a:t>复选框</a:t>
                      </a:r>
                      <a:endParaRPr lang="zh-CN" altLang="en-US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>
                          <a:effectLst/>
                        </a:rPr>
                        <a:t>单选按钮</a:t>
                      </a:r>
                      <a:endParaRPr lang="zh-CN" altLang="en-US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>
                          <a:effectLst/>
                        </a:rPr>
                        <a:t>组合框</a:t>
                      </a:r>
                      <a:endParaRPr lang="zh-CN" altLang="en-US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>
                          <a:effectLst/>
                        </a:rPr>
                        <a:t>列表框</a:t>
                      </a:r>
                      <a:endParaRPr lang="zh-CN" altLang="en-US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>
                          <a:effectLst/>
                        </a:rPr>
                        <a:t>水平滚动条</a:t>
                      </a:r>
                      <a:endParaRPr lang="zh-CN" altLang="en-US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>
                          <a:effectLst/>
                        </a:rPr>
                        <a:t>垂直滚动条</a:t>
                      </a:r>
                      <a:endParaRPr lang="zh-CN" altLang="en-US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 dirty="0">
                          <a:effectLst/>
                        </a:rPr>
                        <a:t>上下控件</a:t>
                      </a:r>
                      <a:endParaRPr lang="zh-CN" altLang="en-US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>
                          <a:effectLst/>
                        </a:rPr>
                        <a:t>进度条</a:t>
                      </a:r>
                      <a:endParaRPr lang="zh-CN" altLang="en-US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>
                          <a:effectLst/>
                        </a:rPr>
                        <a:t>滑动条</a:t>
                      </a:r>
                      <a:endParaRPr lang="zh-CN" altLang="en-US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>
                          <a:effectLst/>
                        </a:rPr>
                        <a:t>热键</a:t>
                      </a:r>
                      <a:endParaRPr lang="zh-CN" altLang="en-US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 dirty="0">
                          <a:effectLst/>
                        </a:rPr>
                        <a:t>列表控件</a:t>
                      </a:r>
                      <a:endParaRPr lang="zh-CN" altLang="en-US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>
                          <a:effectLst/>
                        </a:rPr>
                        <a:t>树视图控件</a:t>
                      </a:r>
                      <a:endParaRPr lang="zh-CN" altLang="en-US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 dirty="0">
                          <a:effectLst/>
                        </a:rPr>
                        <a:t>标签控件</a:t>
                      </a:r>
                      <a:endParaRPr lang="zh-CN" altLang="en-US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 dirty="0">
                          <a:effectLst/>
                        </a:rPr>
                        <a:t>动画控件</a:t>
                      </a:r>
                      <a:endParaRPr lang="zh-CN" altLang="en-US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 dirty="0">
                          <a:effectLst/>
                        </a:rPr>
                        <a:t>富文本编辑框</a:t>
                      </a:r>
                      <a:endParaRPr lang="zh-CN" altLang="en-US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>
                          <a:effectLst/>
                        </a:rPr>
                        <a:t>日期和时间提取控件</a:t>
                      </a:r>
                      <a:endParaRPr lang="zh-CN" altLang="en-US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>
                          <a:effectLst/>
                        </a:rPr>
                        <a:t>月历控件</a:t>
                      </a:r>
                      <a:endParaRPr lang="zh-CN" altLang="en-US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IP</a:t>
                      </a:r>
                      <a:r>
                        <a:rPr lang="zh-CN" altLang="en-US" sz="1400" kern="0">
                          <a:effectLst/>
                        </a:rPr>
                        <a:t>地址控件</a:t>
                      </a:r>
                      <a:endParaRPr lang="zh-CN" altLang="en-US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 dirty="0">
                          <a:effectLst/>
                        </a:rPr>
                        <a:t>自定义控件</a:t>
                      </a:r>
                      <a:endParaRPr lang="zh-CN" altLang="en-US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0" dirty="0">
                          <a:effectLst/>
                        </a:rPr>
                        <a:t>扩展的组合框</a:t>
                      </a:r>
                      <a:endParaRPr lang="zh-CN" altLang="en-US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1027" name="Picture 3" descr="C:\Users\ADMINI~1\AppData\Local\Temp\ksohtml\wps41C4.t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715204"/>
            <a:ext cx="891450" cy="428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752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0350AC-6BEF-4CBD-B700-D7CA7A5D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4A59D3-DC38-48C0-BCA4-28B5D2159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90" y="1538492"/>
            <a:ext cx="8352420" cy="49004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E3942D2-6A70-4127-B77A-8929A48C8829}"/>
              </a:ext>
            </a:extLst>
          </p:cNvPr>
          <p:cNvSpPr/>
          <p:nvPr/>
        </p:nvSpPr>
        <p:spPr>
          <a:xfrm>
            <a:off x="8172400" y="4185084"/>
            <a:ext cx="25202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BC63E2D0-B158-4447-93F9-9058BEEB4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选项卡实现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472AA2-EFD1-44A5-80C2-73F2D235C612}"/>
              </a:ext>
            </a:extLst>
          </p:cNvPr>
          <p:cNvSpPr txBox="1"/>
          <p:nvPr/>
        </p:nvSpPr>
        <p:spPr>
          <a:xfrm>
            <a:off x="400671" y="1030089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chemeClr val="tx1"/>
                </a:solidFill>
              </a:rPr>
              <a:t>拖入</a:t>
            </a:r>
            <a:r>
              <a:rPr lang="en-US" altLang="zh-CN" b="0" dirty="0">
                <a:solidFill>
                  <a:schemeClr val="tx1"/>
                </a:solidFill>
              </a:rPr>
              <a:t>Tab</a:t>
            </a:r>
            <a:r>
              <a:rPr lang="zh-CN" altLang="en-US" b="0" dirty="0">
                <a:solidFill>
                  <a:schemeClr val="tx1"/>
                </a:solidFill>
              </a:rPr>
              <a:t>控件并关联变量</a:t>
            </a:r>
          </a:p>
        </p:txBody>
      </p:sp>
    </p:spTree>
    <p:extLst>
      <p:ext uri="{BB962C8B-B14F-4D97-AF65-F5344CB8AC3E}">
        <p14:creationId xmlns:p14="http://schemas.microsoft.com/office/powerpoint/2010/main" val="998748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2BED9D-5A06-4C92-AE6C-EAD92E45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11E6C3-4D3A-4578-BD5D-7A5A10410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42" y="748331"/>
            <a:ext cx="8125916" cy="53613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6A95428-C4F3-444B-AEB0-605352374AC8}"/>
              </a:ext>
            </a:extLst>
          </p:cNvPr>
          <p:cNvSpPr/>
          <p:nvPr/>
        </p:nvSpPr>
        <p:spPr>
          <a:xfrm>
            <a:off x="7128284" y="1844824"/>
            <a:ext cx="1332148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152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MFC</a:t>
            </a:r>
            <a:r>
              <a:rPr lang="zh-CN" altLang="en-US" dirty="0"/>
              <a:t>中，对资源的操作通常都是通过一个与资源相关的类完成的。对话框资源的相应基类是</a:t>
            </a:r>
            <a:r>
              <a:rPr lang="en-US" altLang="zh-CN" dirty="0" err="1"/>
              <a:t>CDialog</a:t>
            </a:r>
            <a:r>
              <a:rPr lang="zh-CN" altLang="en-US" dirty="0"/>
              <a:t>。</a:t>
            </a:r>
            <a:r>
              <a:rPr lang="en-US" altLang="zh-CN" dirty="0" err="1"/>
              <a:t>CDialog</a:t>
            </a:r>
            <a:r>
              <a:rPr lang="zh-CN" altLang="en-US" dirty="0"/>
              <a:t>派生于</a:t>
            </a:r>
            <a:r>
              <a:rPr lang="en-US" altLang="zh-CN" dirty="0" err="1"/>
              <a:t>CWnd</a:t>
            </a:r>
            <a:r>
              <a:rPr lang="zh-CN" altLang="en-US" dirty="0"/>
              <a:t>类，所以它是一个与窗口相关的类，主要用来在屏幕上显示一个对话框。</a:t>
            </a:r>
          </a:p>
          <a:p>
            <a:endParaRPr lang="en-US" altLang="zh-CN" dirty="0"/>
          </a:p>
          <a:p>
            <a:r>
              <a:rPr lang="zh-CN" altLang="en-US" dirty="0"/>
              <a:t>当新建一个对话框时，需要创建一个类与这个新建的对话框资源相关联，在 有建立类向导，可以为一个新的对话框建立一个类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0305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32656"/>
            <a:ext cx="5505854" cy="356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3F71A257-D172-496D-8298-4B7B1B1952C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743908" y="2212850"/>
            <a:ext cx="5148572" cy="432666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63D164E-E17A-46FB-B2B3-855B78BBA726}"/>
              </a:ext>
            </a:extLst>
          </p:cNvPr>
          <p:cNvSpPr/>
          <p:nvPr/>
        </p:nvSpPr>
        <p:spPr>
          <a:xfrm>
            <a:off x="3959932" y="2780928"/>
            <a:ext cx="3564396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587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建立类后，查看代码</a:t>
            </a:r>
            <a:endParaRPr lang="en-US" altLang="zh-CN" dirty="0"/>
          </a:p>
          <a:p>
            <a:pPr marL="0" lvl="1" indent="0">
              <a:spcBef>
                <a:spcPts val="575"/>
              </a:spcBef>
              <a:buClr>
                <a:schemeClr val="accent1"/>
              </a:buClr>
              <a:buNone/>
            </a:pPr>
            <a:r>
              <a:rPr lang="en-US" altLang="zh-CN" dirty="0"/>
              <a:t>	</a:t>
            </a:r>
            <a:r>
              <a:rPr lang="zh-CN" altLang="en-US" dirty="0"/>
              <a:t>两个函数，一个是构造函数，一个是交换函数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73050" lvl="2" indent="-273050">
              <a:spcBef>
                <a:spcPts val="575"/>
              </a:spcBef>
              <a:buClr>
                <a:schemeClr val="accent1"/>
              </a:buClr>
            </a:pPr>
            <a:r>
              <a:rPr lang="zh-CN" altLang="en-US" sz="2800" dirty="0"/>
              <a:t>建立对话框和相应类函数，</a:t>
            </a:r>
            <a:r>
              <a:rPr lang="en-US" altLang="zh-CN" sz="2800" dirty="0"/>
              <a:t>build</a:t>
            </a:r>
            <a:r>
              <a:rPr lang="zh-CN" altLang="en-US" sz="2800" dirty="0"/>
              <a:t>之后，就开始添加控件，控件变量和函数等。</a:t>
            </a:r>
            <a:endParaRPr lang="en-US" altLang="zh-CN" sz="2800" dirty="0"/>
          </a:p>
          <a:p>
            <a:endParaRPr lang="zh-CN" altLang="en-US" dirty="0"/>
          </a:p>
          <a:p>
            <a:pPr marL="319088" lvl="1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D2798F-9B5C-488D-8AD0-6A6D1AEF1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034" y="2420888"/>
            <a:ext cx="3503932" cy="15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84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A5FE2E-2F07-42B6-B01E-7CF46CE0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15260B-745E-4224-9715-A7FA1F598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22" y="609600"/>
            <a:ext cx="2590800" cy="5600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7B52EE-950B-40E5-95F4-7F78A90B9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628650"/>
            <a:ext cx="2571750" cy="5600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1DD25E-CB5D-40D9-AA1B-3D76E0CA8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614362"/>
            <a:ext cx="2590800" cy="55911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5FE0873-488D-48FF-9D85-35D9591D71B4}"/>
              </a:ext>
            </a:extLst>
          </p:cNvPr>
          <p:cNvSpPr/>
          <p:nvPr/>
        </p:nvSpPr>
        <p:spPr>
          <a:xfrm>
            <a:off x="3959932" y="1340768"/>
            <a:ext cx="1800200" cy="396044"/>
          </a:xfrm>
          <a:prstGeom prst="rect">
            <a:avLst/>
          </a:prstGeom>
          <a:noFill/>
          <a:ln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721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选项卡实现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选项卡标签</a:t>
            </a:r>
            <a:endParaRPr lang="en-US" altLang="zh-CN" dirty="0"/>
          </a:p>
          <a:p>
            <a:pPr marL="319088" lvl="1" indent="0">
              <a:lnSpc>
                <a:spcPct val="150000"/>
              </a:lnSpc>
              <a:buNone/>
            </a:pPr>
            <a:r>
              <a:rPr lang="en-US" altLang="zh-CN" b="1" dirty="0"/>
              <a:t>Tab Control</a:t>
            </a:r>
            <a:r>
              <a:rPr lang="zh-CN" altLang="en-US" dirty="0"/>
              <a:t>控件，找到初始化函数进行代码实现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36" y="2780928"/>
            <a:ext cx="5637820" cy="8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6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5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7"/>
            <a:ext cx="7929190" cy="506212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课程内容</a:t>
            </a:r>
            <a:endParaRPr lang="en-US" altLang="zh-CN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课程考核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开发环境介绍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959441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204683C-DD9C-4C04-AAAD-F0E419AB3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79" y="3688334"/>
            <a:ext cx="2238375" cy="107632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选项卡实现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选项卡内容如何与标签关联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56892"/>
            <a:ext cx="7060661" cy="756084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2339752" y="3023955"/>
            <a:ext cx="1332148" cy="111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005826" y="2834934"/>
            <a:ext cx="1098122" cy="149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9140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选项卡实现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控制内容窗口位置</a:t>
            </a:r>
            <a:endParaRPr lang="en-US" altLang="zh-CN" dirty="0"/>
          </a:p>
          <a:p>
            <a:pPr marL="319088" lvl="1" indent="0">
              <a:lnSpc>
                <a:spcPct val="150000"/>
              </a:lnSpc>
              <a:buNone/>
            </a:pPr>
            <a:r>
              <a:rPr lang="zh-CN" altLang="en-US" dirty="0"/>
              <a:t>内容对话框位置在</a:t>
            </a:r>
            <a:r>
              <a:rPr lang="en-US" altLang="zh-CN" b="1" dirty="0"/>
              <a:t>Tab Control</a:t>
            </a:r>
            <a:r>
              <a:rPr lang="zh-CN" altLang="en-US" dirty="0"/>
              <a:t>控件内部</a:t>
            </a:r>
          </a:p>
          <a:p>
            <a:pPr marL="319088" lvl="1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52936"/>
            <a:ext cx="7077980" cy="24283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23928" y="621030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494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18F41A-28EA-4D14-B9F6-CCC89685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9088CA-A6EF-46C2-BFFA-7317DD4F9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409700"/>
            <a:ext cx="5886450" cy="4038600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C091CA27-9D95-4D6A-8FBF-989713CEA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选项卡实现</a:t>
            </a:r>
          </a:p>
        </p:txBody>
      </p:sp>
    </p:spTree>
    <p:extLst>
      <p:ext uri="{BB962C8B-B14F-4D97-AF65-F5344CB8AC3E}">
        <p14:creationId xmlns:p14="http://schemas.microsoft.com/office/powerpoint/2010/main" val="12047202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选项卡实现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选项卡如何实现切换</a:t>
            </a:r>
          </a:p>
          <a:p>
            <a:pPr marL="319088" lvl="1" indent="0">
              <a:lnSpc>
                <a:spcPct val="150000"/>
              </a:lnSpc>
              <a:buNone/>
            </a:pPr>
            <a:r>
              <a:rPr lang="en-US" altLang="zh-CN" b="1" dirty="0"/>
              <a:t>TCN_SELCHANGE</a:t>
            </a:r>
            <a:r>
              <a:rPr lang="zh-CN" altLang="en-US" dirty="0"/>
              <a:t>消息响应函数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88" y="2728719"/>
            <a:ext cx="7474024" cy="348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826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5911B0-B311-4D9D-A690-1CC25EE4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6E7CB2-DE45-47CD-B30E-40DD6672D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485900"/>
            <a:ext cx="5734050" cy="3886200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7521CE8F-70C4-412C-A3CB-BC84B237B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830" y="404664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选项卡实现</a:t>
            </a:r>
          </a:p>
        </p:txBody>
      </p:sp>
    </p:spTree>
    <p:extLst>
      <p:ext uri="{BB962C8B-B14F-4D97-AF65-F5344CB8AC3E}">
        <p14:creationId xmlns:p14="http://schemas.microsoft.com/office/powerpoint/2010/main" val="4103854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735796" y="260648"/>
            <a:ext cx="356439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其他</a:t>
            </a:r>
          </a:p>
        </p:txBody>
      </p:sp>
      <p:sp>
        <p:nvSpPr>
          <p:cNvPr id="7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7"/>
            <a:ext cx="8217222" cy="5062124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参考资料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《VC++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深入详解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》(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孙鑫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交流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QQ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群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 193245713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3441E2-D838-444E-95D9-815AF20870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46" y="3286743"/>
            <a:ext cx="2664296" cy="315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747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0"/>
            <a:ext cx="10844055" cy="6861175"/>
          </a:xfrm>
          <a:prstGeom prst="rect">
            <a:avLst/>
          </a:prstGeom>
        </p:spPr>
      </p:pic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anchorCtr="0"/>
          <a:lstStyle>
            <a:lvl1pPr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C8E3AA71-A26B-4DEC-97FE-63A87B34C4D4}" type="slidenum">
              <a:rPr lang="en-US" altLang="zh-CN" sz="1400">
                <a:solidFill>
                  <a:schemeClr val="tx2"/>
                </a:solidFill>
              </a:rPr>
              <a:pPr algn="r" eaLnBrk="1" hangingPunct="1"/>
              <a:t>45</a:t>
            </a:fld>
            <a:endParaRPr lang="en-US" altLang="zh-CN" sz="1400">
              <a:solidFill>
                <a:schemeClr val="tx2"/>
              </a:solidFill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58080" y="173509"/>
            <a:ext cx="8534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accent1"/>
                </a:solidFill>
                <a:ea typeface="隶书" panose="02010509060101010101" pitchFamily="49" charset="-122"/>
              </a:rPr>
              <a:t>迷人风景只有站在一定高度才能领略，望诸君努力，谢谢！</a:t>
            </a:r>
          </a:p>
        </p:txBody>
      </p:sp>
    </p:spTree>
    <p:extLst>
      <p:ext uri="{BB962C8B-B14F-4D97-AF65-F5344CB8AC3E}">
        <p14:creationId xmlns:p14="http://schemas.microsoft.com/office/powerpoint/2010/main" val="207960087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课程内容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863588" y="1202378"/>
            <a:ext cx="7433337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Devices </a:t>
            </a: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Drivers USB </a:t>
            </a:r>
            <a:r>
              <a:rPr lang="en-US" altLang="zh-CN" sz="2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Apps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基于</a:t>
            </a:r>
            <a:r>
              <a:rPr lang="en-US" altLang="zh-CN" dirty="0"/>
              <a:t>RFID</a:t>
            </a:r>
            <a:r>
              <a:rPr lang="zh-CN" altLang="en-US" dirty="0"/>
              <a:t>读写器的上位机软件</a:t>
            </a:r>
          </a:p>
        </p:txBody>
      </p:sp>
      <p:pic>
        <p:nvPicPr>
          <p:cNvPr id="8" name="Picture 10" descr="D:\我的文档\Tencent Files\837237358\Image\C2C\E75807F238015ED8AA7ABF1E393CBD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4632" y="2250622"/>
            <a:ext cx="3292878" cy="439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3" descr="D:\我的文档\Tencent Files\837237358\Image\C2C\11FCB345F3E285B1683AB09ACD518DD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6491" y="2206849"/>
            <a:ext cx="3292877" cy="4390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59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内容占位符 11"/>
          <p:cNvSpPr>
            <a:spLocks noGrp="1"/>
          </p:cNvSpPr>
          <p:nvPr>
            <p:ph sz="quarter" idx="1"/>
          </p:nvPr>
        </p:nvSpPr>
        <p:spPr>
          <a:xfrm>
            <a:off x="603250" y="1148177"/>
            <a:ext cx="8217222" cy="5062124"/>
          </a:xfrm>
        </p:spPr>
        <p:txBody>
          <a:bodyPr/>
          <a:lstStyle/>
          <a:p>
            <a:r>
              <a:rPr lang="zh-CN" altLang="en-US" sz="3600" dirty="0"/>
              <a:t>上位机：可以直接发出操控命令的计算机；</a:t>
            </a:r>
            <a:endParaRPr lang="en-US" altLang="zh-CN" sz="3600" dirty="0"/>
          </a:p>
          <a:p>
            <a:pPr marL="0" indent="0">
              <a:buNone/>
            </a:pPr>
            <a:endParaRPr lang="zh-CN" altLang="en-US" sz="3600" dirty="0"/>
          </a:p>
          <a:p>
            <a:r>
              <a:rPr lang="zh-CN" altLang="en-US" sz="3600" dirty="0"/>
              <a:t>下位机：是直接控制设备获取设备状况的计算机，如</a:t>
            </a:r>
            <a:r>
              <a:rPr lang="en-US" altLang="zh-CN" sz="3600" dirty="0"/>
              <a:t>PLC, </a:t>
            </a:r>
            <a:r>
              <a:rPr lang="zh-CN" altLang="en-US" sz="3600" dirty="0"/>
              <a:t>单片机之类；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201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课程内容</a:t>
            </a:r>
          </a:p>
        </p:txBody>
      </p:sp>
      <p:sp>
        <p:nvSpPr>
          <p:cNvPr id="7" name="内容占位符 4"/>
          <p:cNvSpPr>
            <a:spLocks noGrp="1"/>
          </p:cNvSpPr>
          <p:nvPr>
            <p:ph sz="quarter" idx="1"/>
          </p:nvPr>
        </p:nvSpPr>
        <p:spPr>
          <a:xfrm>
            <a:off x="611560" y="1124744"/>
            <a:ext cx="7920880" cy="50135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最终实现结果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13" y="1664804"/>
            <a:ext cx="6417761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9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13" y="1654860"/>
            <a:ext cx="6417761" cy="486916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课程内容</a:t>
            </a:r>
          </a:p>
        </p:txBody>
      </p:sp>
      <p:sp>
        <p:nvSpPr>
          <p:cNvPr id="7" name="内容占位符 4"/>
          <p:cNvSpPr>
            <a:spLocks noGrp="1"/>
          </p:cNvSpPr>
          <p:nvPr>
            <p:ph sz="quarter" idx="1"/>
          </p:nvPr>
        </p:nvSpPr>
        <p:spPr>
          <a:xfrm>
            <a:off x="611560" y="1124744"/>
            <a:ext cx="7920880" cy="50135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最终实现结果</a:t>
            </a:r>
          </a:p>
        </p:txBody>
      </p:sp>
    </p:spTree>
    <p:extLst>
      <p:ext uri="{BB962C8B-B14F-4D97-AF65-F5344CB8AC3E}">
        <p14:creationId xmlns:p14="http://schemas.microsoft.com/office/powerpoint/2010/main" val="176318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87824" y="260648"/>
            <a:ext cx="3060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课程内容</a:t>
            </a:r>
          </a:p>
        </p:txBody>
      </p:sp>
      <p:sp>
        <p:nvSpPr>
          <p:cNvPr id="7" name="内容占位符 11"/>
          <p:cNvSpPr>
            <a:spLocks noGrp="1"/>
          </p:cNvSpPr>
          <p:nvPr>
            <p:ph sz="quarter" idx="1"/>
          </p:nvPr>
        </p:nvSpPr>
        <p:spPr>
          <a:xfrm>
            <a:off x="478852" y="1041955"/>
            <a:ext cx="8217222" cy="50621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课程安排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9" y="2864290"/>
            <a:ext cx="8898068" cy="4206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749245"/>
            <a:ext cx="8784977" cy="34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7568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99FF"/>
            </a:gs>
            <a:gs pos="50000">
              <a:srgbClr val="333399"/>
            </a:gs>
            <a:gs pos="100000">
              <a:srgbClr val="9999FF"/>
            </a:gs>
          </a:gsLst>
          <a:lin ang="189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99FF"/>
            </a:gs>
            <a:gs pos="50000">
              <a:srgbClr val="333399"/>
            </a:gs>
            <a:gs pos="100000">
              <a:srgbClr val="9999FF"/>
            </a:gs>
          </a:gsLst>
          <a:lin ang="189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21826</TotalTime>
  <Words>907</Words>
  <Application>Microsoft Office PowerPoint</Application>
  <PresentationFormat>全屏显示(4:3)</PresentationFormat>
  <Paragraphs>202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62" baseType="lpstr">
      <vt:lpstr>Arial Unicode MS</vt:lpstr>
      <vt:lpstr>MingLiU</vt:lpstr>
      <vt:lpstr>黑体</vt:lpstr>
      <vt:lpstr>华文细黑</vt:lpstr>
      <vt:lpstr>经典繁粗仿</vt:lpstr>
      <vt:lpstr>楷体</vt:lpstr>
      <vt:lpstr>隶书</vt:lpstr>
      <vt:lpstr>宋体</vt:lpstr>
      <vt:lpstr>幼圆</vt:lpstr>
      <vt:lpstr>Arial</vt:lpstr>
      <vt:lpstr>Franklin Gothic Book</vt:lpstr>
      <vt:lpstr>Times New Roman</vt:lpstr>
      <vt:lpstr>Wingdings</vt:lpstr>
      <vt:lpstr>Wingdings 2</vt:lpstr>
      <vt:lpstr>自定义设计方案</vt:lpstr>
      <vt:lpstr>平衡</vt:lpstr>
      <vt:lpstr>PowerPoint 演示文稿</vt:lpstr>
      <vt:lpstr>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Tab Control实现选项卡功能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中山大学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信息服务的RFID理论与技术研究</dc:title>
  <dc:creator>谭洪舟</dc:creator>
  <cp:lastModifiedBy>张泳翔</cp:lastModifiedBy>
  <cp:revision>2781</cp:revision>
  <dcterms:created xsi:type="dcterms:W3CDTF">2005-10-18T02:59:38Z</dcterms:created>
  <dcterms:modified xsi:type="dcterms:W3CDTF">2018-03-14T05:00:29Z</dcterms:modified>
</cp:coreProperties>
</file>