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6" r:id="rId2"/>
    <p:sldId id="263" r:id="rId3"/>
    <p:sldId id="284" r:id="rId4"/>
    <p:sldId id="256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97" r:id="rId16"/>
    <p:sldId id="295" r:id="rId17"/>
    <p:sldId id="296" r:id="rId18"/>
    <p:sldId id="298" r:id="rId19"/>
    <p:sldId id="299" r:id="rId20"/>
    <p:sldId id="300" r:id="rId21"/>
    <p:sldId id="28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>
        <p:scale>
          <a:sx n="106" d="100"/>
          <a:sy n="106" d="100"/>
        </p:scale>
        <p:origin x="7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8893D-F5EC-974C-AF57-726955D77A15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C8B2-3262-5344-9556-C7C9D9A40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! </a:t>
            </a:r>
          </a:p>
          <a:p>
            <a:r>
              <a:rPr lang="fr-FR" dirty="0"/>
              <a:t>Nous voici arrivés au terme de</a:t>
            </a:r>
            <a:r>
              <a:rPr lang="fr-FR" baseline="0" dirty="0"/>
              <a:t> ces 6 semaines de stage et je vais aujourd’hui vous présenter les différentes tâches réalisées durant ces 6 semaines d’immersion en entreprise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1183C-8626-455F-8CAA-D7A7A9539B51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124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1183C-8626-455F-8CAA-D7A7A9539B51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312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5CDFC-F791-2D4C-AEFD-93A134E08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5B8F8E-40DA-1041-9114-450DEE58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DB22D-4959-0D41-89A7-1627754A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BEE4-0FF2-7C4E-B4DD-8117035528BB}" type="datetime1">
              <a:rPr lang="fr-BE" smtClean="0"/>
              <a:t>10/11/18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675D0-27BF-144C-AC9C-E181FAA0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294A1B-A139-A840-88AB-60EDFB7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07379-DF8A-8941-8B25-11AA9804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5D38D7-F58D-364D-9741-5612A949C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5049B-F654-1241-AE44-293336ED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6B00-7A1C-4A49-9B54-4455FE01C69B}" type="datetime1">
              <a:rPr lang="fr-BE" smtClean="0"/>
              <a:t>10/11/18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429E4-18BF-EF42-8624-E8B7DFCA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2CBAE8-CA65-F14B-BE38-E1D8B8B1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1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39668E-DDAA-7341-9778-0142ED0DA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E8A407-A125-F34F-BF0C-327B9ECD0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F16E35-5D53-6446-AAAB-2E7F86D5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1FE-B1F1-CC49-B694-9CDAC1979B99}" type="datetime1">
              <a:rPr lang="fr-BE" smtClean="0"/>
              <a:t>10/11/18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BA7DA7-5B56-6B46-8949-FF630E1F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96B5D-2C83-6143-990F-96E64AF6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7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CAFC5-CEC5-D544-9055-D03ED7A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7C68D-583F-3949-90D4-2A354D1B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9D43B-99D2-844D-BA94-5121178E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905-8F5E-F644-84FD-25648E5B57B0}" type="datetime1">
              <a:rPr lang="fr-BE" smtClean="0"/>
              <a:t>10/11/18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3D3CE4-6CCA-5448-9C46-11769C03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AD3DF-B6E2-BF4D-995A-4B2F7653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4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AED-14DC-4C4F-A5F7-839DA3F7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F49004-A1F2-F341-A73E-6886B20F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B3F86-BFF7-A842-B48D-9462D258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0D9A-CB55-7B4C-8472-59AA39D58381}" type="datetime1">
              <a:rPr lang="fr-BE" smtClean="0"/>
              <a:t>10/11/18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4C771E-8F2E-BD44-BD54-3AC701EC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30271C-D1FE-3C41-A943-8CE6B741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04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F6DAE-B63E-3148-B6EA-778FDA50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FB2A0-4945-DD4D-8C0A-EDF14FE6A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3B5795-BC29-904D-9ADB-3FBD05C84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2AD16B-38CE-3348-B609-FC08F5BE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9FC0-88FE-AA47-81F2-AA47ACDE85B6}" type="datetime1">
              <a:rPr lang="fr-BE" smtClean="0"/>
              <a:t>10/11/18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23CE5E-0B98-1047-9770-320BFEB8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9B52FB-B119-B149-BA25-AC991885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0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49B50-4493-A54D-8BB4-84BFF762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C405CD-0CB2-B342-8816-F8DAAE70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B45026-26A5-3C42-855E-E4AAB3ECB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A7A57B-CE50-6044-A8FE-AEC434CAC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124ECD-645B-0747-AE34-B5AE3E6C8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BCAD59-9CC5-1E42-B67E-FFAE7115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486-0C70-5945-9DB6-C7DB7DC3A24F}" type="datetime1">
              <a:rPr lang="fr-BE" smtClean="0"/>
              <a:t>10/11/18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CFD3FB-77F3-B54B-A486-29872C8C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80A13E-E09A-3E4F-A8B7-01D49F0A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4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47EE-1DFD-9544-8C80-A8E6B679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18BCB2-235C-3344-B5EB-11A8E7A4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1604-060C-5545-A92E-1F80369B0AD6}" type="datetime1">
              <a:rPr lang="fr-BE" smtClean="0"/>
              <a:t>10/11/18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D774D2-F8CA-294A-BDE9-33BF2D81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612D4D-019A-934A-B273-7CEF89A3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67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3B98E7-28C6-F445-93E9-77E57BAC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3C9E-1A33-134B-A068-A142BDDA5AFE}" type="datetime1">
              <a:rPr lang="fr-BE" smtClean="0"/>
              <a:t>10/11/18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6FE3C0-E3B7-A04E-B4F2-E85B5183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511F67-F648-4440-9F36-51AD9B0A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27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2C0F0-8F9D-B44D-92E7-2E0525B8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6A739-2E94-6D4F-BF01-E0139251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A0066-6564-5246-9D02-168A6C80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B34526-CC12-1847-9374-0D0BB033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263F-9845-B041-8004-42230AC86A73}" type="datetime1">
              <a:rPr lang="fr-BE" smtClean="0"/>
              <a:t>10/11/18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4D8682-871E-184B-9E21-685B3DF9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105C8-4712-D848-8FCA-ED6C83ED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35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8BF13-C42A-2A45-B1AA-0B2A45C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6DA144-58E0-AF4F-B556-F354569CB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4F0C94-4F9E-214C-BD8D-649F93FD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1EC19-A323-7849-815F-419F6F49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3877-1414-4640-BF3D-61C146F8973C}" type="datetime1">
              <a:rPr lang="fr-BE" smtClean="0"/>
              <a:t>10/11/18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BE3E88-9C34-C642-A944-6192796F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A56039-5AD1-F44D-A964-F004D38D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94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1B4841-1C0B-D442-8AEA-53914F41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B3A708-900B-C740-9E34-7B6628C4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E7469-39BA-3F48-A73F-56D6C20BA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0C3-BB25-2746-8DED-38BB6AFA3261}" type="datetime1">
              <a:rPr lang="fr-BE" smtClean="0"/>
              <a:t>10/11/18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3792C-B3E7-A04C-9EB7-05BCCD0F0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B3EDE1-E9C7-094D-8B9A-5C8563B3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7FAD-9DB1-3641-A319-FDBD80622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7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0921" y="276933"/>
            <a:ext cx="6110158" cy="2457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F69593-5D20-2B4C-A84C-A3FB3DC0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98" y="397067"/>
            <a:ext cx="2457450" cy="2308859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78880" y="922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10680" y="3970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1" descr="Macintosh HD:Users:Anizet:Downloads:logo+complet.BMP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721" y="581733"/>
            <a:ext cx="2123203" cy="1516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3040921" y="3133599"/>
            <a:ext cx="6344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fr-BE" sz="3200" b="1" dirty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Stage d’insertion en entreprise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264" y="4570274"/>
            <a:ext cx="80717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/>
              <a:t>Présentation orale: </a:t>
            </a:r>
            <a:r>
              <a:rPr lang="fr-BE" dirty="0"/>
              <a:t>Thomas Anizet</a:t>
            </a:r>
          </a:p>
          <a:p>
            <a:endParaRPr lang="fr-BE" dirty="0"/>
          </a:p>
          <a:p>
            <a:r>
              <a:rPr lang="fr-BE" b="1" dirty="0"/>
              <a:t>Maître de stage </a:t>
            </a:r>
            <a:r>
              <a:rPr lang="fr-BE" dirty="0"/>
              <a:t>: Mr </a:t>
            </a:r>
            <a:r>
              <a:rPr lang="fr-BE" dirty="0" err="1"/>
              <a:t>Liran</a:t>
            </a:r>
            <a:r>
              <a:rPr lang="fr-BE" dirty="0"/>
              <a:t> LERMAN</a:t>
            </a:r>
          </a:p>
          <a:p>
            <a:r>
              <a:rPr lang="fr-BE" b="1" dirty="0"/>
              <a:t>Superviseur </a:t>
            </a:r>
            <a:r>
              <a:rPr lang="fr-BE" dirty="0"/>
              <a:t>: Mme Clémence FLEMAL</a:t>
            </a:r>
          </a:p>
          <a:p>
            <a:endParaRPr lang="fr-BE" sz="1600" dirty="0"/>
          </a:p>
          <a:p>
            <a:r>
              <a:rPr lang="fr-BE" sz="1600" dirty="0"/>
              <a:t>Chez </a:t>
            </a:r>
            <a:r>
              <a:rPr lang="fr-BE" sz="1600" b="1" dirty="0"/>
              <a:t>THALES</a:t>
            </a:r>
            <a:r>
              <a:rPr lang="fr-BE" sz="1600" dirty="0"/>
              <a:t>, sur le site de </a:t>
            </a:r>
            <a:r>
              <a:rPr lang="fr-BE" sz="1600" b="1" dirty="0"/>
              <a:t>TUBIZE,</a:t>
            </a:r>
            <a:br>
              <a:rPr lang="fr-BE" sz="1600" b="1" dirty="0"/>
            </a:br>
            <a:r>
              <a:rPr lang="fr-BE" sz="1600" dirty="0"/>
              <a:t>du 17 Septembre au 27 Octobre 2018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C8306B-ECB5-EC49-A0B2-4A675ECE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15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10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AB4F7C5-7568-CD4B-BB1E-C565F9DC1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9" y="1575969"/>
            <a:ext cx="5611342" cy="381976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9A6EFC4-4E05-9942-B04E-BD6779769637}"/>
              </a:ext>
            </a:extLst>
          </p:cNvPr>
          <p:cNvSpPr txBox="1"/>
          <p:nvPr/>
        </p:nvSpPr>
        <p:spPr>
          <a:xfrm>
            <a:off x="84083" y="1157702"/>
            <a:ext cx="212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 Attaques passives</a:t>
            </a:r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7CF08C0-30CD-1144-9512-E69BF2472F87}"/>
              </a:ext>
            </a:extLst>
          </p:cNvPr>
          <p:cNvSpPr txBox="1"/>
          <p:nvPr/>
        </p:nvSpPr>
        <p:spPr>
          <a:xfrm>
            <a:off x="6431704" y="1038054"/>
            <a:ext cx="468589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Attaque étudiée :</a:t>
            </a:r>
          </a:p>
          <a:p>
            <a:pPr algn="ctr"/>
            <a:r>
              <a:rPr lang="fr-FR" dirty="0">
                <a:sym typeface="Wingdings" pitchFamily="2" charset="2"/>
              </a:rPr>
              <a:t> Analyse de la consommation de puissance !</a:t>
            </a:r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B02CE5E-18AE-0E4F-9D7C-C92534EE5900}"/>
              </a:ext>
            </a:extLst>
          </p:cNvPr>
          <p:cNvSpPr/>
          <p:nvPr/>
        </p:nvSpPr>
        <p:spPr>
          <a:xfrm>
            <a:off x="1535798" y="1563015"/>
            <a:ext cx="1361184" cy="494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BF968F94-CE08-D042-AE0D-DCCC033ADB6F}"/>
              </a:ext>
            </a:extLst>
          </p:cNvPr>
          <p:cNvSpPr/>
          <p:nvPr/>
        </p:nvSpPr>
        <p:spPr>
          <a:xfrm rot="11470211" flipV="1">
            <a:off x="2491625" y="1000301"/>
            <a:ext cx="5226625" cy="222068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9B4214C-9741-5C47-8A04-D6F57A310547}"/>
              </a:ext>
            </a:extLst>
          </p:cNvPr>
          <p:cNvCxnSpPr>
            <a:cxnSpLocks/>
          </p:cNvCxnSpPr>
          <p:nvPr/>
        </p:nvCxnSpPr>
        <p:spPr>
          <a:xfrm>
            <a:off x="5309845" y="1007666"/>
            <a:ext cx="328916" cy="115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374D636A-EBFC-6D4D-984D-CA50F7E52AD3}"/>
              </a:ext>
            </a:extLst>
          </p:cNvPr>
          <p:cNvSpPr txBox="1"/>
          <p:nvPr/>
        </p:nvSpPr>
        <p:spPr>
          <a:xfrm>
            <a:off x="6431703" y="3210209"/>
            <a:ext cx="3566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Plusieurs possibilités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 ;</a:t>
            </a:r>
          </a:p>
          <a:p>
            <a:pPr marL="285750" indent="-285750">
              <a:buFontTx/>
              <a:buChar char="-"/>
            </a:pPr>
            <a:r>
              <a:rPr lang="fr-FR" dirty="0"/>
              <a:t>DPA ;</a:t>
            </a:r>
          </a:p>
          <a:p>
            <a:pPr marL="285750" indent="-285750">
              <a:buFontTx/>
              <a:buChar char="-"/>
            </a:pPr>
            <a:r>
              <a:rPr lang="fr-FR" dirty="0"/>
              <a:t>CPA ;</a:t>
            </a:r>
          </a:p>
          <a:p>
            <a:pPr marL="285750" indent="-285750">
              <a:buFontTx/>
              <a:buChar char="-"/>
            </a:pPr>
            <a:r>
              <a:rPr lang="fr-FR" dirty="0"/>
              <a:t>Par templates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8267A35-1688-8245-9E4A-B4C3BBBDE22A}"/>
              </a:ext>
            </a:extLst>
          </p:cNvPr>
          <p:cNvSpPr txBox="1"/>
          <p:nvPr/>
        </p:nvSpPr>
        <p:spPr>
          <a:xfrm>
            <a:off x="6431703" y="5404507"/>
            <a:ext cx="468589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ym typeface="Wingdings" pitchFamily="2" charset="2"/>
              </a:rPr>
              <a:t> Attaque étudiée : CPA (</a:t>
            </a:r>
            <a:r>
              <a:rPr lang="en-AU" i="1" dirty="0">
                <a:sym typeface="Wingdings" pitchFamily="2" charset="2"/>
              </a:rPr>
              <a:t>Correlation Power Analysis</a:t>
            </a:r>
            <a:r>
              <a:rPr lang="fr-FR" dirty="0">
                <a:sym typeface="Wingdings" pitchFamily="2" charset="2"/>
              </a:rPr>
              <a:t>) !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DE5FDE0-4640-9341-A78B-597F519EAF6D}"/>
              </a:ext>
            </a:extLst>
          </p:cNvPr>
          <p:cNvSpPr txBox="1"/>
          <p:nvPr/>
        </p:nvSpPr>
        <p:spPr>
          <a:xfrm>
            <a:off x="6398982" y="1921275"/>
            <a:ext cx="5211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La consommation de puissance du </a:t>
            </a:r>
            <a:r>
              <a:rPr lang="fr-FR" dirty="0" err="1"/>
              <a:t>device</a:t>
            </a:r>
            <a:r>
              <a:rPr lang="fr-FR" dirty="0"/>
              <a:t> dépend :</a:t>
            </a:r>
          </a:p>
          <a:p>
            <a:pPr marL="285750" indent="-285750">
              <a:buFontTx/>
              <a:buChar char="-"/>
            </a:pPr>
            <a:r>
              <a:rPr lang="fr-FR" dirty="0"/>
              <a:t>Des opérations exécutées ;</a:t>
            </a:r>
          </a:p>
          <a:p>
            <a:pPr marL="285750" indent="-285750">
              <a:buFontTx/>
              <a:buChar char="-"/>
            </a:pPr>
            <a:r>
              <a:rPr lang="fr-FR" dirty="0"/>
              <a:t>Des données manipulées.</a:t>
            </a:r>
          </a:p>
        </p:txBody>
      </p:sp>
    </p:spTree>
    <p:extLst>
      <p:ext uri="{BB962C8B-B14F-4D97-AF65-F5344CB8AC3E}">
        <p14:creationId xmlns:p14="http://schemas.microsoft.com/office/powerpoint/2010/main" val="103536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A17E12-5EA9-CD43-90A6-609F957B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3" y="1225501"/>
            <a:ext cx="10238874" cy="55964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C68CD85-FDE3-EC44-A9EA-A3F45F71480A}"/>
              </a:ext>
            </a:extLst>
          </p:cNvPr>
          <p:cNvSpPr txBox="1"/>
          <p:nvPr/>
        </p:nvSpPr>
        <p:spPr>
          <a:xfrm>
            <a:off x="120316" y="86820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 </a:t>
            </a:r>
            <a:r>
              <a:rPr lang="fr-FR" b="1" u="sng" dirty="0"/>
              <a:t>Principe CPA </a:t>
            </a:r>
            <a:r>
              <a:rPr lang="fr-F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69585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12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7ABCCCF-B290-DC47-A99D-7CA7E19F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96" y="1821827"/>
            <a:ext cx="5883408" cy="329432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534EA9C7-9203-2843-A67D-E1B8F527D4EA}"/>
              </a:ext>
            </a:extLst>
          </p:cNvPr>
          <p:cNvSpPr txBox="1"/>
          <p:nvPr/>
        </p:nvSpPr>
        <p:spPr>
          <a:xfrm>
            <a:off x="0" y="114666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 </a:t>
            </a:r>
            <a:r>
              <a:rPr lang="fr-FR" b="1" dirty="0">
                <a:sym typeface="Wingdings" pitchFamily="2" charset="2"/>
              </a:rPr>
              <a:t>Bloc 1</a:t>
            </a:r>
            <a:r>
              <a:rPr lang="fr-FR" dirty="0">
                <a:sym typeface="Wingdings" pitchFamily="2" charset="2"/>
              </a:rPr>
              <a:t> : Oscilloscope</a:t>
            </a:r>
            <a:endParaRPr lang="fr-FR" dirty="0"/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1D0FAE4E-B050-6C43-A5C0-CF0F1709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43" y="1821827"/>
            <a:ext cx="4405561" cy="2483727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A517D2EE-0F2D-B344-A7C6-5D863D7F1DEB}"/>
              </a:ext>
            </a:extLst>
          </p:cNvPr>
          <p:cNvSpPr txBox="1"/>
          <p:nvPr/>
        </p:nvSpPr>
        <p:spPr>
          <a:xfrm>
            <a:off x="8739977" y="4342759"/>
            <a:ext cx="234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p(t) = u(t) . i(t)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p(t) = V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V(t)/R</a:t>
            </a:r>
            <a:endParaRPr lang="fr-FR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Double flèche horizontale 68">
            <a:extLst>
              <a:ext uri="{FF2B5EF4-FFF2-40B4-BE49-F238E27FC236}">
                <a16:creationId xmlns:a16="http://schemas.microsoft.com/office/drawing/2014/main" id="{0408CD22-FDAA-B74F-93A3-60262E82CD3F}"/>
              </a:ext>
            </a:extLst>
          </p:cNvPr>
          <p:cNvSpPr/>
          <p:nvPr/>
        </p:nvSpPr>
        <p:spPr>
          <a:xfrm>
            <a:off x="8229652" y="4720375"/>
            <a:ext cx="415290" cy="2001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A9FE41A-1D8F-1C4B-8246-59756EAD0989}"/>
              </a:ext>
            </a:extLst>
          </p:cNvPr>
          <p:cNvSpPr txBox="1"/>
          <p:nvPr/>
        </p:nvSpPr>
        <p:spPr>
          <a:xfrm>
            <a:off x="8565843" y="1297367"/>
            <a:ext cx="206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Trace de puissance :</a:t>
            </a:r>
          </a:p>
        </p:txBody>
      </p:sp>
    </p:spTree>
    <p:extLst>
      <p:ext uri="{BB962C8B-B14F-4D97-AF65-F5344CB8AC3E}">
        <p14:creationId xmlns:p14="http://schemas.microsoft.com/office/powerpoint/2010/main" val="197000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9DB39C-AA09-8244-8C29-82978AD6A4D1}"/>
              </a:ext>
            </a:extLst>
          </p:cNvPr>
          <p:cNvSpPr txBox="1"/>
          <p:nvPr/>
        </p:nvSpPr>
        <p:spPr>
          <a:xfrm>
            <a:off x="0" y="1146661"/>
            <a:ext cx="33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 Bloc 2 : Simulations ordinateur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3F8783-A9CC-7844-9825-29F0F3BD7D70}"/>
              </a:ext>
            </a:extLst>
          </p:cNvPr>
          <p:cNvSpPr/>
          <p:nvPr/>
        </p:nvSpPr>
        <p:spPr>
          <a:xfrm>
            <a:off x="1522176" y="3604891"/>
            <a:ext cx="1133061" cy="611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21822-5195-2B43-A7D9-481FE36844DA}"/>
              </a:ext>
            </a:extLst>
          </p:cNvPr>
          <p:cNvSpPr/>
          <p:nvPr/>
        </p:nvSpPr>
        <p:spPr>
          <a:xfrm>
            <a:off x="1522175" y="4607734"/>
            <a:ext cx="1133061" cy="611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00CE48-027F-4840-9B7E-A93E3AEE063B}"/>
              </a:ext>
            </a:extLst>
          </p:cNvPr>
          <p:cNvSpPr txBox="1"/>
          <p:nvPr/>
        </p:nvSpPr>
        <p:spPr>
          <a:xfrm>
            <a:off x="1534707" y="37259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0E474A-9B74-154B-B6B1-B10B57DED39E}"/>
              </a:ext>
            </a:extLst>
          </p:cNvPr>
          <p:cNvSpPr txBox="1"/>
          <p:nvPr/>
        </p:nvSpPr>
        <p:spPr>
          <a:xfrm>
            <a:off x="1492587" y="47486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 secrète</a:t>
            </a:r>
          </a:p>
        </p:txBody>
      </p:sp>
      <p:sp>
        <p:nvSpPr>
          <p:cNvPr id="10" name="Virage 9">
            <a:extLst>
              <a:ext uri="{FF2B5EF4-FFF2-40B4-BE49-F238E27FC236}">
                <a16:creationId xmlns:a16="http://schemas.microsoft.com/office/drawing/2014/main" id="{5FFBF3BD-ABF9-004A-B59A-6C20E39B85D9}"/>
              </a:ext>
            </a:extLst>
          </p:cNvPr>
          <p:cNvSpPr/>
          <p:nvPr/>
        </p:nvSpPr>
        <p:spPr>
          <a:xfrm rot="5400000">
            <a:off x="3167532" y="3396714"/>
            <a:ext cx="364651" cy="10359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Virage 10">
            <a:extLst>
              <a:ext uri="{FF2B5EF4-FFF2-40B4-BE49-F238E27FC236}">
                <a16:creationId xmlns:a16="http://schemas.microsoft.com/office/drawing/2014/main" id="{97B90D5B-7297-EE49-898C-E3642560E3E8}"/>
              </a:ext>
            </a:extLst>
          </p:cNvPr>
          <p:cNvSpPr/>
          <p:nvPr/>
        </p:nvSpPr>
        <p:spPr>
          <a:xfrm rot="5400000" flipH="1">
            <a:off x="3154524" y="4444141"/>
            <a:ext cx="390668" cy="10359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9B0B48D1-30E9-884A-A34F-F40FC6A607BA}"/>
              </a:ext>
            </a:extLst>
          </p:cNvPr>
          <p:cNvSpPr/>
          <p:nvPr/>
        </p:nvSpPr>
        <p:spPr>
          <a:xfrm>
            <a:off x="4338880" y="4352330"/>
            <a:ext cx="1019800" cy="180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ACFA3F-1A9C-1742-A9ED-69A4DE893C15}"/>
              </a:ext>
            </a:extLst>
          </p:cNvPr>
          <p:cNvSpPr/>
          <p:nvPr/>
        </p:nvSpPr>
        <p:spPr>
          <a:xfrm>
            <a:off x="5557463" y="4095239"/>
            <a:ext cx="1769165" cy="58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E66FDF-AD9E-5D48-A060-121EC67882D4}"/>
              </a:ext>
            </a:extLst>
          </p:cNvPr>
          <p:cNvSpPr txBox="1"/>
          <p:nvPr/>
        </p:nvSpPr>
        <p:spPr>
          <a:xfrm>
            <a:off x="5958317" y="421625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SubBytes</a:t>
            </a:r>
          </a:p>
        </p:txBody>
      </p:sp>
      <p:sp>
        <p:nvSpPr>
          <p:cNvPr id="16" name="Flèche vers la droite 15">
            <a:extLst>
              <a:ext uri="{FF2B5EF4-FFF2-40B4-BE49-F238E27FC236}">
                <a16:creationId xmlns:a16="http://schemas.microsoft.com/office/drawing/2014/main" id="{CD941A12-EB79-DC44-8679-1C19F7DFD9BF}"/>
              </a:ext>
            </a:extLst>
          </p:cNvPr>
          <p:cNvSpPr/>
          <p:nvPr/>
        </p:nvSpPr>
        <p:spPr>
          <a:xfrm>
            <a:off x="7524155" y="4352330"/>
            <a:ext cx="1019800" cy="180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AF655-30A0-2747-8F22-1E9E4E28EEF4}"/>
              </a:ext>
            </a:extLst>
          </p:cNvPr>
          <p:cNvSpPr/>
          <p:nvPr/>
        </p:nvSpPr>
        <p:spPr>
          <a:xfrm>
            <a:off x="8830879" y="4095239"/>
            <a:ext cx="1769165" cy="58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F5F44C-B6A1-0947-9EAC-0ADCDF032156}"/>
              </a:ext>
            </a:extLst>
          </p:cNvPr>
          <p:cNvSpPr txBox="1"/>
          <p:nvPr/>
        </p:nvSpPr>
        <p:spPr>
          <a:xfrm>
            <a:off x="8819860" y="4090898"/>
            <a:ext cx="178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(poids de Hamming)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0EE75E-2B86-FB4E-8301-6916581EB187}"/>
              </a:ext>
            </a:extLst>
          </p:cNvPr>
          <p:cNvSpPr txBox="1"/>
          <p:nvPr/>
        </p:nvSpPr>
        <p:spPr>
          <a:xfrm>
            <a:off x="96687" y="4590250"/>
            <a:ext cx="135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accent2"/>
                </a:solidFill>
              </a:rPr>
              <a:t>1 clé secrète connue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6476B47-17B2-2840-AB46-31390CC23BDF}"/>
              </a:ext>
            </a:extLst>
          </p:cNvPr>
          <p:cNvSpPr txBox="1"/>
          <p:nvPr/>
        </p:nvSpPr>
        <p:spPr>
          <a:xfrm>
            <a:off x="-64299" y="3429000"/>
            <a:ext cx="1556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N messages clairs générés aléatoirement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66D12D-28AC-EF49-84EF-8A8181791467}"/>
              </a:ext>
            </a:extLst>
          </p:cNvPr>
          <p:cNvSpPr txBox="1"/>
          <p:nvPr/>
        </p:nvSpPr>
        <p:spPr>
          <a:xfrm>
            <a:off x="4620008" y="3906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C3FA74-A7F0-A341-A46D-2145D8497E6E}"/>
              </a:ext>
            </a:extLst>
          </p:cNvPr>
          <p:cNvSpPr txBox="1"/>
          <p:nvPr/>
        </p:nvSpPr>
        <p:spPr>
          <a:xfrm>
            <a:off x="7846343" y="390210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fr-F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6A88DC9-5BE1-D846-A6C8-6F5229D3E4F1}"/>
              </a:ext>
            </a:extLst>
          </p:cNvPr>
          <p:cNvSpPr txBox="1"/>
          <p:nvPr/>
        </p:nvSpPr>
        <p:spPr>
          <a:xfrm>
            <a:off x="11289189" y="411578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HW(Z</a:t>
            </a:r>
            <a:r>
              <a:rPr lang="fr-F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F53FCF7D-21CC-C64E-ACD2-93028A5AC9CF}"/>
              </a:ext>
            </a:extLst>
          </p:cNvPr>
          <p:cNvSpPr/>
          <p:nvPr/>
        </p:nvSpPr>
        <p:spPr>
          <a:xfrm>
            <a:off x="10771787" y="4345303"/>
            <a:ext cx="478107" cy="189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8A9C0E-0C33-D746-A943-93A38DB33540}"/>
              </a:ext>
            </a:extLst>
          </p:cNvPr>
          <p:cNvSpPr txBox="1"/>
          <p:nvPr/>
        </p:nvSpPr>
        <p:spPr>
          <a:xfrm>
            <a:off x="11316439" y="443730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bruit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0D7B1B3-86AB-D941-9070-B7E51FAD08A1}"/>
              </a:ext>
            </a:extLst>
          </p:cNvPr>
          <p:cNvSpPr/>
          <p:nvPr/>
        </p:nvSpPr>
        <p:spPr>
          <a:xfrm>
            <a:off x="3464504" y="4189887"/>
            <a:ext cx="568519" cy="483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A91A81D-73C5-E743-8FF1-BB7C4E41FB0C}"/>
              </a:ext>
            </a:extLst>
          </p:cNvPr>
          <p:cNvCxnSpPr/>
          <p:nvPr/>
        </p:nvCxnSpPr>
        <p:spPr>
          <a:xfrm>
            <a:off x="3748762" y="4332016"/>
            <a:ext cx="0" cy="21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4315021-EBBF-5E49-921A-38DA9005BF61}"/>
              </a:ext>
            </a:extLst>
          </p:cNvPr>
          <p:cNvCxnSpPr/>
          <p:nvPr/>
        </p:nvCxnSpPr>
        <p:spPr>
          <a:xfrm>
            <a:off x="3644981" y="4444485"/>
            <a:ext cx="198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4BA65B-933D-C746-BEB3-BBC8A6BAA9D9}"/>
              </a:ext>
            </a:extLst>
          </p:cNvPr>
          <p:cNvSpPr txBox="1"/>
          <p:nvPr/>
        </p:nvSpPr>
        <p:spPr>
          <a:xfrm>
            <a:off x="0" y="1038373"/>
            <a:ext cx="86743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>
                <a:sym typeface="Wingdings" pitchFamily="2" charset="2"/>
              </a:rPr>
              <a:t>Bloc 3 : Calculs de corrélation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Coefficient de corrélation 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BE" dirty="0"/>
              <a:t>mettre en évidence une liaison entre deux types de séries de données statistiques.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BE" dirty="0"/>
              <a:t>Valeurs [-1 ; 1].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BE" dirty="0"/>
              <a:t>Forte liaisons si coefficient proche de 1 (valeur absolue).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D2992FD-E81D-C44A-8664-44EE1D4E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35" y="2840827"/>
            <a:ext cx="7961930" cy="37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0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D99B40-C0AC-304D-94D0-DCB95719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639"/>
            <a:ext cx="6003757" cy="282051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2BB5A2-0B0E-3141-A2A4-33B66264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29" y="921639"/>
            <a:ext cx="6003757" cy="28205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FA0E34-461C-D54F-9546-E9511B99D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737" y="3925024"/>
            <a:ext cx="6003758" cy="282051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433EEDB-05B0-A14D-BC01-87873BEA9099}"/>
              </a:ext>
            </a:extLst>
          </p:cNvPr>
          <p:cNvSpPr txBox="1"/>
          <p:nvPr/>
        </p:nvSpPr>
        <p:spPr>
          <a:xfrm>
            <a:off x="4042383" y="814968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b="1" dirty="0"/>
              <a:t>10</a:t>
            </a:r>
            <a:r>
              <a:rPr lang="fr-FR" dirty="0"/>
              <a:t> traces)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396801-41D7-CC43-8FFF-257D503A3C13}"/>
              </a:ext>
            </a:extLst>
          </p:cNvPr>
          <p:cNvSpPr txBox="1"/>
          <p:nvPr/>
        </p:nvSpPr>
        <p:spPr>
          <a:xfrm>
            <a:off x="10141006" y="8153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b="1" dirty="0"/>
              <a:t>100</a:t>
            </a:r>
            <a:r>
              <a:rPr lang="fr-FR" dirty="0"/>
              <a:t> traces)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939D39-9559-5D4E-B053-8DACB99E4FAD}"/>
              </a:ext>
            </a:extLst>
          </p:cNvPr>
          <p:cNvSpPr txBox="1"/>
          <p:nvPr/>
        </p:nvSpPr>
        <p:spPr>
          <a:xfrm>
            <a:off x="6998141" y="3773818"/>
            <a:ext cx="141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b="1" dirty="0"/>
              <a:t>1000</a:t>
            </a:r>
            <a:r>
              <a:rPr lang="fr-FR" dirty="0"/>
              <a:t> traces)</a:t>
            </a:r>
          </a:p>
        </p:txBody>
      </p:sp>
    </p:spTree>
    <p:extLst>
      <p:ext uri="{BB962C8B-B14F-4D97-AF65-F5344CB8AC3E}">
        <p14:creationId xmlns:p14="http://schemas.microsoft.com/office/powerpoint/2010/main" val="344953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16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E156AD-1275-2B47-9130-9744809F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342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8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17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99B151-8717-BA4F-A59D-5459DEA66477}"/>
              </a:ext>
            </a:extLst>
          </p:cNvPr>
          <p:cNvSpPr txBox="1"/>
          <p:nvPr/>
        </p:nvSpPr>
        <p:spPr>
          <a:xfrm>
            <a:off x="216568" y="1085470"/>
            <a:ext cx="3598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 </a:t>
            </a:r>
            <a:r>
              <a:rPr lang="fr-FR" dirty="0"/>
              <a:t>2 catégories de contre-mesures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 </a:t>
            </a:r>
            <a:r>
              <a:rPr lang="en-AU" i="1" dirty="0"/>
              <a:t>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 </a:t>
            </a:r>
            <a:r>
              <a:rPr lang="en-AU" i="1" dirty="0"/>
              <a:t>Masking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61FF89-24BA-DD46-98E0-A5ECF7C6DD91}"/>
              </a:ext>
            </a:extLst>
          </p:cNvPr>
          <p:cNvSpPr txBox="1"/>
          <p:nvPr/>
        </p:nvSpPr>
        <p:spPr>
          <a:xfrm>
            <a:off x="108283" y="2435289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i="1" u="sng" dirty="0" err="1">
                <a:sym typeface="Wingdings" pitchFamily="2" charset="2"/>
              </a:rPr>
              <a:t>Hiding</a:t>
            </a:r>
            <a:r>
              <a:rPr lang="fr-FR" dirty="0">
                <a:sym typeface="Wingdings" pitchFamily="2" charset="2"/>
              </a:rPr>
              <a:t> : </a:t>
            </a:r>
            <a:r>
              <a:rPr lang="fr-BE" dirty="0">
                <a:sym typeface="Wingdings" pitchFamily="2" charset="2"/>
              </a:rPr>
              <a:t>R</a:t>
            </a:r>
            <a:r>
              <a:rPr lang="fr-BE" dirty="0"/>
              <a:t>endre la consommation de puissance du </a:t>
            </a:r>
            <a:r>
              <a:rPr lang="en-AU" i="1" dirty="0"/>
              <a:t>device</a:t>
            </a:r>
            <a:r>
              <a:rPr lang="fr-BE" dirty="0"/>
              <a:t> cryptographique indépendante des opérations exécutées et des données manipulées. </a:t>
            </a:r>
          </a:p>
          <a:p>
            <a:pPr marL="342900" indent="-342900">
              <a:buAutoNum type="arabicPeriod"/>
            </a:pPr>
            <a:endParaRPr lang="fr-BE" dirty="0"/>
          </a:p>
          <a:p>
            <a:pPr marL="342900" indent="-342900">
              <a:buAutoNum type="arabicPeriod"/>
            </a:pPr>
            <a:endParaRPr lang="fr-BE" dirty="0"/>
          </a:p>
          <a:p>
            <a:pPr marL="342900" indent="-342900">
              <a:buAutoNum type="arabicPeriod"/>
            </a:pPr>
            <a:endParaRPr lang="fr-BE" dirty="0"/>
          </a:p>
          <a:p>
            <a:pPr marL="342900" indent="-342900">
              <a:buAutoNum type="arabicPeriod"/>
            </a:pPr>
            <a:endParaRPr lang="fr-BE" dirty="0"/>
          </a:p>
          <a:p>
            <a:pPr marL="342900" indent="-342900">
              <a:buAutoNum type="arabicPeriod"/>
            </a:pPr>
            <a:endParaRPr lang="fr-BE" dirty="0"/>
          </a:p>
          <a:p>
            <a:pPr marL="342900" indent="-342900">
              <a:buAutoNum type="arabicPeriod"/>
            </a:pPr>
            <a:endParaRPr lang="fr-BE" dirty="0"/>
          </a:p>
          <a:p>
            <a:pPr marL="342900" indent="-342900">
              <a:buAutoNum type="arabicPeriod"/>
            </a:pPr>
            <a:endParaRPr lang="fr-BE" dirty="0"/>
          </a:p>
          <a:p>
            <a:pPr marL="342900" indent="-342900">
              <a:buAutoNum type="arabicPeriod"/>
            </a:pPr>
            <a:endParaRPr lang="fr-BE" dirty="0"/>
          </a:p>
          <a:p>
            <a:pPr marL="342900" indent="-342900">
              <a:buAutoNum type="arabicPeriod"/>
            </a:pPr>
            <a:r>
              <a:rPr lang="fr-BE" b="1" i="1" u="sng" dirty="0" err="1"/>
              <a:t>Masking</a:t>
            </a:r>
            <a:r>
              <a:rPr lang="fr-BE" dirty="0"/>
              <a:t> : </a:t>
            </a:r>
            <a:r>
              <a:rPr lang="fr-FR" dirty="0">
                <a:sym typeface="Wingdings" pitchFamily="2" charset="2"/>
              </a:rPr>
              <a:t>Chaque valeur intermédiaire (V) est dissimulée sous une nouvelle valeur intermédiaire aléatoire (</a:t>
            </a:r>
            <a:r>
              <a:rPr lang="fr-FR" dirty="0" err="1">
                <a:sym typeface="Wingdings" pitchFamily="2" charset="2"/>
              </a:rPr>
              <a:t>V</a:t>
            </a:r>
            <a:r>
              <a:rPr lang="fr-FR" baseline="-25000" dirty="0" err="1">
                <a:sym typeface="Wingdings" pitchFamily="2" charset="2"/>
              </a:rPr>
              <a:t>m</a:t>
            </a:r>
            <a:r>
              <a:rPr lang="fr-FR" dirty="0">
                <a:sym typeface="Wingdings" pitchFamily="2" charset="2"/>
              </a:rPr>
              <a:t>).</a:t>
            </a:r>
            <a:endParaRPr lang="fr-BE" dirty="0"/>
          </a:p>
          <a:p>
            <a:pPr marL="342900" indent="-342900">
              <a:buAutoNum type="arabicPeriod"/>
            </a:pPr>
            <a:endParaRPr lang="fr-BE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44760E0-7032-334C-96F1-F22668DDB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69348"/>
              </p:ext>
            </p:extLst>
          </p:nvPr>
        </p:nvGraphicFramePr>
        <p:xfrm>
          <a:off x="460182" y="3272589"/>
          <a:ext cx="56358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909">
                  <a:extLst>
                    <a:ext uri="{9D8B030D-6E8A-4147-A177-3AD203B41FA5}">
                      <a16:colId xmlns:a16="http://schemas.microsoft.com/office/drawing/2014/main" val="1208638853"/>
                    </a:ext>
                  </a:extLst>
                </a:gridCol>
                <a:gridCol w="2817909">
                  <a:extLst>
                    <a:ext uri="{9D8B030D-6E8A-4147-A177-3AD203B41FA5}">
                      <a16:colId xmlns:a16="http://schemas.microsoft.com/office/drawing/2014/main" val="165816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Consommation de puissance </a:t>
                      </a:r>
                      <a:r>
                        <a:rPr lang="fr-F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équivalente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Consommation de puissance </a:t>
                      </a:r>
                      <a:r>
                        <a:rPr lang="fr-F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aléatoire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Intensité</a:t>
                      </a:r>
                      <a:r>
                        <a:rPr lang="fr-F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 leakage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Instant</a:t>
                      </a:r>
                      <a:r>
                        <a:rPr lang="fr-F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 leakage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1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Intensité</a:t>
                      </a:r>
                      <a:r>
                        <a:rPr lang="fr-F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 leakage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3107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6508411-BD63-E641-9D47-0396FAAC7115}"/>
              </a:ext>
            </a:extLst>
          </p:cNvPr>
          <p:cNvSpPr/>
          <p:nvPr/>
        </p:nvSpPr>
        <p:spPr>
          <a:xfrm>
            <a:off x="460182" y="56687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Masque booléen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Masque arithmétique 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87634-2B02-D94E-917B-B2FA296BD334}"/>
              </a:ext>
            </a:extLst>
          </p:cNvPr>
          <p:cNvSpPr/>
          <p:nvPr/>
        </p:nvSpPr>
        <p:spPr>
          <a:xfrm>
            <a:off x="3296793" y="6171684"/>
            <a:ext cx="117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m </a:t>
            </a:r>
            <a:r>
              <a:rPr lang="fr-FR" dirty="0"/>
              <a:t>= V + 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BD0DD-1E1A-9042-B45F-159DD91C6774}"/>
              </a:ext>
            </a:extLst>
          </p:cNvPr>
          <p:cNvSpPr/>
          <p:nvPr/>
        </p:nvSpPr>
        <p:spPr>
          <a:xfrm>
            <a:off x="5165407" y="6171684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m </a:t>
            </a:r>
            <a:r>
              <a:rPr lang="fr-FR" dirty="0"/>
              <a:t>= V x 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3EF81C-B123-E548-984B-41A1723F2A20}"/>
              </a:ext>
            </a:extLst>
          </p:cNvPr>
          <p:cNvSpPr txBox="1"/>
          <p:nvPr/>
        </p:nvSpPr>
        <p:spPr>
          <a:xfrm>
            <a:off x="4604183" y="6171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7B9F3B-17DB-ED4E-8C81-D409C222BCCE}"/>
              </a:ext>
            </a:extLst>
          </p:cNvPr>
          <p:cNvSpPr/>
          <p:nvPr/>
        </p:nvSpPr>
        <p:spPr>
          <a:xfrm>
            <a:off x="3296793" y="5630643"/>
            <a:ext cx="117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m </a:t>
            </a:r>
            <a:r>
              <a:rPr lang="fr-FR" dirty="0"/>
              <a:t>= V + m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74BA6C1-ABC2-4F49-BDC6-39E85C29076E}"/>
              </a:ext>
            </a:extLst>
          </p:cNvPr>
          <p:cNvSpPr/>
          <p:nvPr/>
        </p:nvSpPr>
        <p:spPr>
          <a:xfrm>
            <a:off x="4017670" y="5760105"/>
            <a:ext cx="117704" cy="1264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3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18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7B0021-4CF3-A14B-8030-15FCADB5EBCC}"/>
              </a:ext>
            </a:extLst>
          </p:cNvPr>
          <p:cNvSpPr txBox="1"/>
          <p:nvPr/>
        </p:nvSpPr>
        <p:spPr>
          <a:xfrm>
            <a:off x="0" y="1065786"/>
            <a:ext cx="8891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 Contre-mesure </a:t>
            </a:r>
            <a:r>
              <a:rPr lang="fr-FR" b="1" i="1" u="sng" dirty="0" err="1">
                <a:sym typeface="Wingdings" pitchFamily="2" charset="2"/>
              </a:rPr>
              <a:t>Faking</a:t>
            </a:r>
            <a:r>
              <a:rPr lang="fr-FR" dirty="0">
                <a:sym typeface="Wingdings" pitchFamily="2" charset="2"/>
              </a:rPr>
              <a:t> :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NEW : nouveau </a:t>
            </a:r>
            <a:r>
              <a:rPr lang="fr-FR" i="1" dirty="0">
                <a:sym typeface="Wingdings" pitchFamily="2" charset="2"/>
              </a:rPr>
              <a:t>type</a:t>
            </a:r>
            <a:r>
              <a:rPr lang="fr-FR" dirty="0">
                <a:sym typeface="Wingdings" pitchFamily="2" charset="2"/>
              </a:rPr>
              <a:t> de contre-mesure ! Dérivée de l’idée du </a:t>
            </a:r>
            <a:r>
              <a:rPr lang="fr-FR" i="1" dirty="0" err="1">
                <a:sym typeface="Wingdings" pitchFamily="2" charset="2"/>
              </a:rPr>
              <a:t>masking</a:t>
            </a:r>
            <a:r>
              <a:rPr lang="fr-FR" dirty="0">
                <a:sym typeface="Wingdings" pitchFamily="2" charset="2"/>
              </a:rPr>
              <a:t>.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But : Faire croire à l’attaquant que son attaque fonctionne en proposant une </a:t>
            </a:r>
            <a:r>
              <a:rPr lang="en-AU" i="1" dirty="0">
                <a:sym typeface="Wingdings" pitchFamily="2" charset="2"/>
              </a:rPr>
              <a:t>fake</a:t>
            </a:r>
            <a:r>
              <a:rPr lang="fr-FR" dirty="0">
                <a:sym typeface="Wingdings" pitchFamily="2" charset="2"/>
              </a:rPr>
              <a:t> clé.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24F4B-44C6-DA40-88C4-843CC8295160}"/>
              </a:ext>
            </a:extLst>
          </p:cNvPr>
          <p:cNvSpPr/>
          <p:nvPr/>
        </p:nvSpPr>
        <p:spPr>
          <a:xfrm>
            <a:off x="4672101" y="1989116"/>
            <a:ext cx="19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K</a:t>
            </a:r>
            <a:r>
              <a:rPr lang="en-AU" baseline="-25000" dirty="0" err="1"/>
              <a:t>Fake</a:t>
            </a:r>
            <a:r>
              <a:rPr lang="en-AU" baseline="-25000" dirty="0"/>
              <a:t> </a:t>
            </a:r>
            <a:r>
              <a:rPr lang="en-AU" dirty="0"/>
              <a:t>= </a:t>
            </a:r>
            <a:r>
              <a:rPr lang="en-AU" dirty="0" err="1"/>
              <a:t>K</a:t>
            </a:r>
            <a:r>
              <a:rPr lang="en-AU" baseline="-25000" dirty="0" err="1"/>
              <a:t>Real</a:t>
            </a:r>
            <a:r>
              <a:rPr lang="en-AU" dirty="0"/>
              <a:t> + </a:t>
            </a:r>
            <a:r>
              <a:rPr lang="en-AU" dirty="0" err="1"/>
              <a:t>K</a:t>
            </a:r>
            <a:r>
              <a:rPr lang="en-AU" baseline="-25000" dirty="0" err="1"/>
              <a:t>Mask</a:t>
            </a:r>
            <a:endParaRPr lang="en-AU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13D6347-0DD9-6C44-8E1A-0BFBC32F1CC6}"/>
              </a:ext>
            </a:extLst>
          </p:cNvPr>
          <p:cNvSpPr/>
          <p:nvPr/>
        </p:nvSpPr>
        <p:spPr>
          <a:xfrm>
            <a:off x="5792653" y="2116946"/>
            <a:ext cx="117704" cy="1264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1FE3BD-B8CA-7841-ABB8-3CEF4475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74" y="2358448"/>
            <a:ext cx="8965292" cy="42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4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32373D-D854-EA48-8065-3E30CCF8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35" y="1529252"/>
            <a:ext cx="10419160" cy="5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2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354E9-C40C-7642-BF05-DEE26696479E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8AFB58-ADB3-FF43-A871-3DD2AB9A5F5B}"/>
              </a:ext>
            </a:extLst>
          </p:cNvPr>
          <p:cNvSpPr txBox="1"/>
          <p:nvPr/>
        </p:nvSpPr>
        <p:spPr>
          <a:xfrm>
            <a:off x="389744" y="1109272"/>
            <a:ext cx="1443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Contenu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DD8DBA-BC00-5344-94A3-B9CF8CDE8325}"/>
              </a:ext>
            </a:extLst>
          </p:cNvPr>
          <p:cNvSpPr txBox="1"/>
          <p:nvPr/>
        </p:nvSpPr>
        <p:spPr>
          <a:xfrm>
            <a:off x="374754" y="1925112"/>
            <a:ext cx="406637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/>
              <a:t>Environnement de stage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Chiffrement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Algorithme AES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i="1" dirty="0" err="1"/>
              <a:t>Side-channel</a:t>
            </a:r>
            <a:r>
              <a:rPr lang="fr-FR" sz="2800" i="1" dirty="0"/>
              <a:t> </a:t>
            </a:r>
            <a:r>
              <a:rPr lang="fr-FR" sz="2800" i="1" dirty="0" err="1"/>
              <a:t>attacks</a:t>
            </a:r>
            <a:endParaRPr lang="fr-FR" sz="2800" i="1" dirty="0"/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Simulations MATLAB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Contre-mesures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751641-1BFB-B14F-BC5F-9CCFE357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93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20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318C1F-865C-534F-9E7B-B6479108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50"/>
            <a:ext cx="12192000" cy="5727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2E6859-272E-0A4C-9760-F7A14E1C1082}"/>
              </a:ext>
            </a:extLst>
          </p:cNvPr>
          <p:cNvSpPr txBox="1"/>
          <p:nvPr/>
        </p:nvSpPr>
        <p:spPr>
          <a:xfrm>
            <a:off x="7215184" y="1036646"/>
            <a:ext cx="99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FF0000"/>
                </a:solidFill>
              </a:rPr>
              <a:t>Fake Key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B5142A-878F-FA47-861E-49A7869A786F}"/>
              </a:ext>
            </a:extLst>
          </p:cNvPr>
          <p:cNvSpPr txBox="1"/>
          <p:nvPr/>
        </p:nvSpPr>
        <p:spPr>
          <a:xfrm>
            <a:off x="6738642" y="2277187"/>
            <a:ext cx="9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00B050"/>
                </a:solidFill>
              </a:rPr>
              <a:t>True Key</a:t>
            </a:r>
          </a:p>
        </p:txBody>
      </p:sp>
      <p:sp>
        <p:nvSpPr>
          <p:cNvPr id="9" name="Flèche vers le bas 8">
            <a:extLst>
              <a:ext uri="{FF2B5EF4-FFF2-40B4-BE49-F238E27FC236}">
                <a16:creationId xmlns:a16="http://schemas.microsoft.com/office/drawing/2014/main" id="{61DCAB28-A2E6-7045-875F-F3E4C4A105CE}"/>
              </a:ext>
            </a:extLst>
          </p:cNvPr>
          <p:cNvSpPr/>
          <p:nvPr/>
        </p:nvSpPr>
        <p:spPr>
          <a:xfrm rot="1180106">
            <a:off x="6976519" y="2617095"/>
            <a:ext cx="154910" cy="57654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6A4B2482-D120-4D4C-B6B3-FE4EFDB97DD6}"/>
              </a:ext>
            </a:extLst>
          </p:cNvPr>
          <p:cNvSpPr/>
          <p:nvPr/>
        </p:nvSpPr>
        <p:spPr>
          <a:xfrm rot="1180106">
            <a:off x="7501464" y="1419130"/>
            <a:ext cx="147630" cy="40082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0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899" y="1250511"/>
            <a:ext cx="871296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BE" sz="2400" dirty="0"/>
              <a:t>Objectifs remplis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BE" sz="2400" dirty="0"/>
              <a:t>Nouvelles connaissances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BE" sz="2400" dirty="0"/>
              <a:t>Fonctionnement d’une entreprise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BE" sz="2400" dirty="0"/>
              <a:t>Contacts avec le monde civil et militaire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BE" sz="2400" dirty="0"/>
              <a:t>Meilleur aperçu du métier à la Défense 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BE" sz="2000" u="dotted" dirty="0"/>
          </a:p>
        </p:txBody>
      </p:sp>
      <p:pic>
        <p:nvPicPr>
          <p:cNvPr id="6" name="Picture 2" descr="http://assets.kingletas.com/wp-content/uploads/2013/04/Question-Peop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867" y="4570287"/>
            <a:ext cx="1700428" cy="15819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8904312" y="3562174"/>
            <a:ext cx="2181539" cy="1008112"/>
          </a:xfrm>
        </p:spPr>
        <p:txBody>
          <a:bodyPr>
            <a:normAutofit/>
          </a:bodyPr>
          <a:lstStyle/>
          <a:p>
            <a:r>
              <a:rPr lang="nl-BE" sz="3600" dirty="0"/>
              <a:t>Merci 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D31ED-C695-D64B-92F9-678D4D76687D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27DC9C-7D71-1542-AD0D-96535EC9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1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3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3ABE29E1-0110-054D-8286-58F74210EB0A}"/>
              </a:ext>
            </a:extLst>
          </p:cNvPr>
          <p:cNvSpPr/>
          <p:nvPr/>
        </p:nvSpPr>
        <p:spPr>
          <a:xfrm>
            <a:off x="4046696" y="3419765"/>
            <a:ext cx="646176" cy="221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2F83F4-96E4-564E-80F4-EE5EFFEE6336}"/>
              </a:ext>
            </a:extLst>
          </p:cNvPr>
          <p:cNvSpPr txBox="1"/>
          <p:nvPr/>
        </p:nvSpPr>
        <p:spPr>
          <a:xfrm>
            <a:off x="2097766" y="3326616"/>
            <a:ext cx="191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 de chiffrement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93D192-619D-8B46-9901-F4D8C3B250A8}"/>
              </a:ext>
            </a:extLst>
          </p:cNvPr>
          <p:cNvSpPr txBox="1"/>
          <p:nvPr/>
        </p:nvSpPr>
        <p:spPr>
          <a:xfrm>
            <a:off x="2536157" y="423492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clair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6748AD-2A86-024B-A173-560CF228EAD7}"/>
              </a:ext>
            </a:extLst>
          </p:cNvPr>
          <p:cNvSpPr txBox="1"/>
          <p:nvPr/>
        </p:nvSpPr>
        <p:spPr>
          <a:xfrm>
            <a:off x="4986528" y="2430252"/>
            <a:ext cx="22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de chiffrement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9C1BFFB-0DC7-3248-BF5F-5BCCD0922649}"/>
              </a:ext>
            </a:extLst>
          </p:cNvPr>
          <p:cNvSpPr txBox="1"/>
          <p:nvPr/>
        </p:nvSpPr>
        <p:spPr>
          <a:xfrm>
            <a:off x="8234058" y="3770440"/>
            <a:ext cx="166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chiffré</a:t>
            </a:r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7808C03D-4B33-5C45-A276-3AD6CC83A17E}"/>
              </a:ext>
            </a:extLst>
          </p:cNvPr>
          <p:cNvSpPr/>
          <p:nvPr/>
        </p:nvSpPr>
        <p:spPr>
          <a:xfrm>
            <a:off x="4046696" y="4308596"/>
            <a:ext cx="646176" cy="221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F1B333A8-71AC-174C-9D60-35761CB50288}"/>
              </a:ext>
            </a:extLst>
          </p:cNvPr>
          <p:cNvSpPr/>
          <p:nvPr/>
        </p:nvSpPr>
        <p:spPr>
          <a:xfrm>
            <a:off x="7472132" y="3844116"/>
            <a:ext cx="646176" cy="221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4A90D0-261D-E546-B4B3-507FAE01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16" y="3076583"/>
            <a:ext cx="2635568" cy="1757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7ED7A82-D911-6C4E-9DBE-07B3A31313CD}"/>
              </a:ext>
            </a:extLst>
          </p:cNvPr>
          <p:cNvSpPr txBox="1"/>
          <p:nvPr/>
        </p:nvSpPr>
        <p:spPr>
          <a:xfrm>
            <a:off x="423041" y="1819585"/>
            <a:ext cx="23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Exemples</a:t>
            </a:r>
            <a:r>
              <a:rPr lang="fr-FR" dirty="0"/>
              <a:t> : RSA, AES, …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4</a:t>
            </a:fld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E4CA9D-7550-124A-ABBB-6D081BCF6382}"/>
              </a:ext>
            </a:extLst>
          </p:cNvPr>
          <p:cNvSpPr txBox="1"/>
          <p:nvPr/>
        </p:nvSpPr>
        <p:spPr>
          <a:xfrm>
            <a:off x="105104" y="1450874"/>
            <a:ext cx="1011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 Algorithme de chiffrement = fonctions mathématiques utilisée pour chiffrer du contenu confidentielle.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DD774B-6DA6-914E-A657-F987C7002992}"/>
              </a:ext>
            </a:extLst>
          </p:cNvPr>
          <p:cNvSpPr txBox="1"/>
          <p:nvPr/>
        </p:nvSpPr>
        <p:spPr>
          <a:xfrm>
            <a:off x="105104" y="5601995"/>
            <a:ext cx="741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 </a:t>
            </a:r>
            <a:r>
              <a:rPr lang="fr-FR" i="1" dirty="0" err="1"/>
              <a:t>Device</a:t>
            </a:r>
            <a:r>
              <a:rPr lang="fr-FR" dirty="0"/>
              <a:t> cryptographique = </a:t>
            </a:r>
            <a:r>
              <a:rPr lang="fr-FR" i="1" dirty="0" err="1"/>
              <a:t>device</a:t>
            </a:r>
            <a:r>
              <a:rPr lang="fr-FR" dirty="0"/>
              <a:t> supportant un algorithme de chiffrement.</a:t>
            </a:r>
          </a:p>
        </p:txBody>
      </p:sp>
    </p:spTree>
    <p:extLst>
      <p:ext uri="{BB962C8B-B14F-4D97-AF65-F5344CB8AC3E}">
        <p14:creationId xmlns:p14="http://schemas.microsoft.com/office/powerpoint/2010/main" val="103517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75C50-039C-054D-B5FC-758E02EDC3CF}"/>
              </a:ext>
            </a:extLst>
          </p:cNvPr>
          <p:cNvSpPr/>
          <p:nvPr/>
        </p:nvSpPr>
        <p:spPr>
          <a:xfrm>
            <a:off x="3723532" y="3429000"/>
            <a:ext cx="2383436" cy="238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B831BC1-6597-3548-B659-36D7BF39ED65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4915250" y="3429000"/>
            <a:ext cx="0" cy="23834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0D11B22-DB51-3846-9C83-B559EC687C34}"/>
              </a:ext>
            </a:extLst>
          </p:cNvPr>
          <p:cNvCxnSpPr/>
          <p:nvPr/>
        </p:nvCxnSpPr>
        <p:spPr>
          <a:xfrm>
            <a:off x="5487375" y="3429000"/>
            <a:ext cx="0" cy="23834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FF633CB-305D-7C4B-882C-59ADAECC2BB3}"/>
              </a:ext>
            </a:extLst>
          </p:cNvPr>
          <p:cNvCxnSpPr/>
          <p:nvPr/>
        </p:nvCxnSpPr>
        <p:spPr>
          <a:xfrm>
            <a:off x="4320641" y="3429000"/>
            <a:ext cx="0" cy="23834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95EEF9-45C5-A940-BE36-AD1A86C513B2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723532" y="4620718"/>
            <a:ext cx="238343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44CAD91-062C-CF46-86CD-FC27B239114A}"/>
              </a:ext>
            </a:extLst>
          </p:cNvPr>
          <p:cNvCxnSpPr/>
          <p:nvPr/>
        </p:nvCxnSpPr>
        <p:spPr>
          <a:xfrm>
            <a:off x="3723532" y="4023609"/>
            <a:ext cx="238343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917829A-E476-A545-93F3-5FEF24B99C34}"/>
              </a:ext>
            </a:extLst>
          </p:cNvPr>
          <p:cNvCxnSpPr/>
          <p:nvPr/>
        </p:nvCxnSpPr>
        <p:spPr>
          <a:xfrm>
            <a:off x="3723532" y="5210330"/>
            <a:ext cx="238343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74FC482-D92D-964B-89BB-F1F3F302EF54}"/>
              </a:ext>
            </a:extLst>
          </p:cNvPr>
          <p:cNvSpPr txBox="1"/>
          <p:nvPr/>
        </p:nvSpPr>
        <p:spPr>
          <a:xfrm>
            <a:off x="3819147" y="352500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0</a:t>
            </a:r>
            <a:endParaRPr lang="fr-FR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2C721D0-AD66-3743-95E0-FEF1889671C0}"/>
              </a:ext>
            </a:extLst>
          </p:cNvPr>
          <p:cNvSpPr txBox="1"/>
          <p:nvPr/>
        </p:nvSpPr>
        <p:spPr>
          <a:xfrm>
            <a:off x="3823468" y="4114611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1</a:t>
            </a:r>
            <a:endParaRPr lang="fr-FR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6716D95-DECA-F040-8A4A-489CFDFE5BFF}"/>
              </a:ext>
            </a:extLst>
          </p:cNvPr>
          <p:cNvSpPr txBox="1"/>
          <p:nvPr/>
        </p:nvSpPr>
        <p:spPr>
          <a:xfrm>
            <a:off x="3824718" y="4681736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2</a:t>
            </a:r>
            <a:endParaRPr lang="fr-FR" sz="2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D85019B-DB2D-8340-B3A2-B13FA2A4668C}"/>
              </a:ext>
            </a:extLst>
          </p:cNvPr>
          <p:cNvSpPr txBox="1"/>
          <p:nvPr/>
        </p:nvSpPr>
        <p:spPr>
          <a:xfrm>
            <a:off x="3819147" y="5308828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3</a:t>
            </a:r>
            <a:endParaRPr lang="fr-FR" sz="2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D32358C-D3D5-0E43-820B-F51571770206}"/>
              </a:ext>
            </a:extLst>
          </p:cNvPr>
          <p:cNvSpPr txBox="1"/>
          <p:nvPr/>
        </p:nvSpPr>
        <p:spPr>
          <a:xfrm>
            <a:off x="4431439" y="352500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4</a:t>
            </a: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A876286-98B9-A44A-BB20-B07D7304F037}"/>
              </a:ext>
            </a:extLst>
          </p:cNvPr>
          <p:cNvSpPr txBox="1"/>
          <p:nvPr/>
        </p:nvSpPr>
        <p:spPr>
          <a:xfrm>
            <a:off x="4435760" y="4114611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5</a:t>
            </a:r>
            <a:endParaRPr lang="fr-FR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6AC80D0-2EF9-5B40-968B-675C70743970}"/>
              </a:ext>
            </a:extLst>
          </p:cNvPr>
          <p:cNvSpPr txBox="1"/>
          <p:nvPr/>
        </p:nvSpPr>
        <p:spPr>
          <a:xfrm>
            <a:off x="4437010" y="4681736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6</a:t>
            </a: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9B15ED0-3C92-564E-93EB-BD24D26A532E}"/>
              </a:ext>
            </a:extLst>
          </p:cNvPr>
          <p:cNvSpPr txBox="1"/>
          <p:nvPr/>
        </p:nvSpPr>
        <p:spPr>
          <a:xfrm>
            <a:off x="4431439" y="5308828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7</a:t>
            </a:r>
            <a:endParaRPr lang="fr-FR" sz="20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CF927B3-915F-6643-9945-F58461E11984}"/>
              </a:ext>
            </a:extLst>
          </p:cNvPr>
          <p:cNvSpPr txBox="1"/>
          <p:nvPr/>
        </p:nvSpPr>
        <p:spPr>
          <a:xfrm>
            <a:off x="5019321" y="352500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8</a:t>
            </a:r>
            <a:endParaRPr lang="fr-FR" sz="2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98AF61-6F4E-DC48-850D-C0E596251A30}"/>
              </a:ext>
            </a:extLst>
          </p:cNvPr>
          <p:cNvSpPr txBox="1"/>
          <p:nvPr/>
        </p:nvSpPr>
        <p:spPr>
          <a:xfrm>
            <a:off x="5023642" y="4114611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9</a:t>
            </a: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441C1C-6109-4845-B86B-623E24B94ADD}"/>
              </a:ext>
            </a:extLst>
          </p:cNvPr>
          <p:cNvSpPr txBox="1"/>
          <p:nvPr/>
        </p:nvSpPr>
        <p:spPr>
          <a:xfrm>
            <a:off x="5024892" y="4681736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10</a:t>
            </a:r>
            <a:endParaRPr lang="fr-FR" sz="20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958B0F2-F9D8-804A-AB4C-160CC4160E36}"/>
              </a:ext>
            </a:extLst>
          </p:cNvPr>
          <p:cNvSpPr txBox="1"/>
          <p:nvPr/>
        </p:nvSpPr>
        <p:spPr>
          <a:xfrm>
            <a:off x="5019321" y="530882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11</a:t>
            </a:r>
            <a:endParaRPr lang="fr-FR" sz="20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5FCC9C-AEDA-DF4A-A9A3-407D6CB91C3D}"/>
              </a:ext>
            </a:extLst>
          </p:cNvPr>
          <p:cNvSpPr txBox="1"/>
          <p:nvPr/>
        </p:nvSpPr>
        <p:spPr>
          <a:xfrm>
            <a:off x="5593943" y="3525000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12</a:t>
            </a:r>
            <a:endParaRPr lang="fr-FR" sz="20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4966B1F-CE0D-E845-BC93-0D4D63071557}"/>
              </a:ext>
            </a:extLst>
          </p:cNvPr>
          <p:cNvSpPr txBox="1"/>
          <p:nvPr/>
        </p:nvSpPr>
        <p:spPr>
          <a:xfrm>
            <a:off x="5598264" y="4114611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13</a:t>
            </a:r>
            <a:endParaRPr lang="fr-FR" sz="2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28F2D2C-56AC-0D48-A712-FC8A158B06D1}"/>
              </a:ext>
            </a:extLst>
          </p:cNvPr>
          <p:cNvSpPr txBox="1"/>
          <p:nvPr/>
        </p:nvSpPr>
        <p:spPr>
          <a:xfrm>
            <a:off x="5599514" y="4681736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14</a:t>
            </a:r>
            <a:endParaRPr lang="fr-FR" sz="2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AC245E2-9466-204A-9A31-F571D1CE7F00}"/>
              </a:ext>
            </a:extLst>
          </p:cNvPr>
          <p:cNvSpPr txBox="1"/>
          <p:nvPr/>
        </p:nvSpPr>
        <p:spPr>
          <a:xfrm>
            <a:off x="5593943" y="530882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</a:t>
            </a:r>
            <a:r>
              <a:rPr lang="fr-FR" sz="2000" baseline="-25000" dirty="0"/>
              <a:t>15</a:t>
            </a:r>
            <a:endParaRPr lang="fr-FR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838D52-8A0B-F944-8B6A-2E3CC9555808}"/>
              </a:ext>
            </a:extLst>
          </p:cNvPr>
          <p:cNvSpPr/>
          <p:nvPr/>
        </p:nvSpPr>
        <p:spPr>
          <a:xfrm>
            <a:off x="7032754" y="3429000"/>
            <a:ext cx="2383436" cy="238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309FD3F-8546-B849-A8DA-9E8A0B7F40FB}"/>
              </a:ext>
            </a:extLst>
          </p:cNvPr>
          <p:cNvCxnSpPr>
            <a:stCxn id="29" idx="0"/>
            <a:endCxn id="29" idx="2"/>
          </p:cNvCxnSpPr>
          <p:nvPr/>
        </p:nvCxnSpPr>
        <p:spPr>
          <a:xfrm>
            <a:off x="8224472" y="3429000"/>
            <a:ext cx="0" cy="23834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27F58E1-063D-294F-A148-B88FB600C051}"/>
              </a:ext>
            </a:extLst>
          </p:cNvPr>
          <p:cNvCxnSpPr/>
          <p:nvPr/>
        </p:nvCxnSpPr>
        <p:spPr>
          <a:xfrm>
            <a:off x="8796597" y="3429000"/>
            <a:ext cx="0" cy="23834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04A639A-5490-AA47-B670-003991056E8D}"/>
              </a:ext>
            </a:extLst>
          </p:cNvPr>
          <p:cNvCxnSpPr/>
          <p:nvPr/>
        </p:nvCxnSpPr>
        <p:spPr>
          <a:xfrm>
            <a:off x="7629863" y="3429000"/>
            <a:ext cx="0" cy="23834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A444E56-3835-2E4E-A2C9-F25B16D0CC8C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7032754" y="4620718"/>
            <a:ext cx="238343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D0F52D6-685F-2847-87E7-52D1CAD54BAE}"/>
              </a:ext>
            </a:extLst>
          </p:cNvPr>
          <p:cNvCxnSpPr/>
          <p:nvPr/>
        </p:nvCxnSpPr>
        <p:spPr>
          <a:xfrm>
            <a:off x="7032754" y="4023609"/>
            <a:ext cx="238343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167DBD8-F8E7-4F4D-B718-288D49579CEE}"/>
              </a:ext>
            </a:extLst>
          </p:cNvPr>
          <p:cNvCxnSpPr/>
          <p:nvPr/>
        </p:nvCxnSpPr>
        <p:spPr>
          <a:xfrm>
            <a:off x="7032754" y="5210330"/>
            <a:ext cx="238343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D3A1441-B03A-3147-8BCF-FBF4F416B311}"/>
              </a:ext>
            </a:extLst>
          </p:cNvPr>
          <p:cNvSpPr txBox="1"/>
          <p:nvPr/>
        </p:nvSpPr>
        <p:spPr>
          <a:xfrm>
            <a:off x="7128369" y="35250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0</a:t>
            </a:r>
            <a:endParaRPr lang="fr-FR" sz="20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676CFF1-199D-9343-AC6A-D53846C3E0DF}"/>
              </a:ext>
            </a:extLst>
          </p:cNvPr>
          <p:cNvSpPr txBox="1"/>
          <p:nvPr/>
        </p:nvSpPr>
        <p:spPr>
          <a:xfrm>
            <a:off x="7132690" y="4114611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1</a:t>
            </a:r>
            <a:endParaRPr lang="fr-FR" sz="20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6048CA1-D727-7D4B-BE8C-8E35D307C78E}"/>
              </a:ext>
            </a:extLst>
          </p:cNvPr>
          <p:cNvSpPr txBox="1"/>
          <p:nvPr/>
        </p:nvSpPr>
        <p:spPr>
          <a:xfrm>
            <a:off x="7133940" y="4681736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2</a:t>
            </a:r>
            <a:endParaRPr lang="fr-FR" sz="20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85A5AC4-CED9-004C-A689-B9A4D12B3C7B}"/>
              </a:ext>
            </a:extLst>
          </p:cNvPr>
          <p:cNvSpPr txBox="1"/>
          <p:nvPr/>
        </p:nvSpPr>
        <p:spPr>
          <a:xfrm>
            <a:off x="7128369" y="5308828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3</a:t>
            </a:r>
            <a:endParaRPr lang="fr-FR" sz="20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CAE639-A03D-704A-962B-1478134AEE1D}"/>
              </a:ext>
            </a:extLst>
          </p:cNvPr>
          <p:cNvSpPr txBox="1"/>
          <p:nvPr/>
        </p:nvSpPr>
        <p:spPr>
          <a:xfrm>
            <a:off x="7740661" y="35250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4</a:t>
            </a:r>
            <a:endParaRPr lang="fr-FR" sz="20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122AADB-FC38-804E-AC7E-03CC096D613C}"/>
              </a:ext>
            </a:extLst>
          </p:cNvPr>
          <p:cNvSpPr txBox="1"/>
          <p:nvPr/>
        </p:nvSpPr>
        <p:spPr>
          <a:xfrm>
            <a:off x="7744982" y="4114611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5</a:t>
            </a:r>
            <a:endParaRPr lang="fr-FR" sz="20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E89C855-7C76-B046-81A8-EB6048E007D9}"/>
              </a:ext>
            </a:extLst>
          </p:cNvPr>
          <p:cNvSpPr txBox="1"/>
          <p:nvPr/>
        </p:nvSpPr>
        <p:spPr>
          <a:xfrm>
            <a:off x="7746232" y="4681736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6</a:t>
            </a:r>
            <a:endParaRPr lang="fr-FR" sz="20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491EF23-A676-074E-A906-B7A1A095EB22}"/>
              </a:ext>
            </a:extLst>
          </p:cNvPr>
          <p:cNvSpPr txBox="1"/>
          <p:nvPr/>
        </p:nvSpPr>
        <p:spPr>
          <a:xfrm>
            <a:off x="7740661" y="5308828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7</a:t>
            </a:r>
            <a:endParaRPr lang="fr-FR" sz="20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9C3C21A-3981-2345-9323-54AD44575B0A}"/>
              </a:ext>
            </a:extLst>
          </p:cNvPr>
          <p:cNvSpPr txBox="1"/>
          <p:nvPr/>
        </p:nvSpPr>
        <p:spPr>
          <a:xfrm>
            <a:off x="8328543" y="35250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8</a:t>
            </a:r>
            <a:endParaRPr lang="fr-FR" sz="20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24C9A3B-3DD6-D74B-BF55-F26DC3D7FBB0}"/>
              </a:ext>
            </a:extLst>
          </p:cNvPr>
          <p:cNvSpPr txBox="1"/>
          <p:nvPr/>
        </p:nvSpPr>
        <p:spPr>
          <a:xfrm>
            <a:off x="8332864" y="4114611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9</a:t>
            </a:r>
            <a:endParaRPr lang="fr-FR" sz="20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52706D5-01E6-D543-AF2C-7CB1A4C5A0B9}"/>
              </a:ext>
            </a:extLst>
          </p:cNvPr>
          <p:cNvSpPr txBox="1"/>
          <p:nvPr/>
        </p:nvSpPr>
        <p:spPr>
          <a:xfrm>
            <a:off x="8334114" y="4681736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10</a:t>
            </a:r>
            <a:endParaRPr lang="fr-FR" sz="20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564E679-1855-5645-B780-7082E02F806D}"/>
              </a:ext>
            </a:extLst>
          </p:cNvPr>
          <p:cNvSpPr txBox="1"/>
          <p:nvPr/>
        </p:nvSpPr>
        <p:spPr>
          <a:xfrm>
            <a:off x="8328543" y="5308828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11</a:t>
            </a:r>
            <a:endParaRPr lang="fr-FR" sz="20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AF45145-103A-374D-95E2-8BAA481B69FA}"/>
              </a:ext>
            </a:extLst>
          </p:cNvPr>
          <p:cNvSpPr txBox="1"/>
          <p:nvPr/>
        </p:nvSpPr>
        <p:spPr>
          <a:xfrm>
            <a:off x="8903165" y="3525000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12</a:t>
            </a:r>
            <a:endParaRPr lang="fr-FR" sz="20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0427851-C1D4-1C40-84D4-0A955F2551AD}"/>
              </a:ext>
            </a:extLst>
          </p:cNvPr>
          <p:cNvSpPr txBox="1"/>
          <p:nvPr/>
        </p:nvSpPr>
        <p:spPr>
          <a:xfrm>
            <a:off x="8907486" y="4114611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13</a:t>
            </a:r>
            <a:endParaRPr lang="fr-FR" sz="20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A80B5B8-C20C-EE41-A165-878BA0F11F3C}"/>
              </a:ext>
            </a:extLst>
          </p:cNvPr>
          <p:cNvSpPr txBox="1"/>
          <p:nvPr/>
        </p:nvSpPr>
        <p:spPr>
          <a:xfrm>
            <a:off x="8908736" y="4681736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14</a:t>
            </a:r>
            <a:endParaRPr lang="fr-FR" sz="20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666DBD8-F831-2848-8095-E2E0C6BC325E}"/>
              </a:ext>
            </a:extLst>
          </p:cNvPr>
          <p:cNvSpPr txBox="1"/>
          <p:nvPr/>
        </p:nvSpPr>
        <p:spPr>
          <a:xfrm>
            <a:off x="8903165" y="5308828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</a:t>
            </a:r>
            <a:r>
              <a:rPr lang="fr-FR" sz="2000" baseline="-25000" dirty="0"/>
              <a:t>15</a:t>
            </a:r>
            <a:endParaRPr lang="fr-FR" sz="20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438E74D-CC4E-104D-9A0C-126CF23CC929}"/>
              </a:ext>
            </a:extLst>
          </p:cNvPr>
          <p:cNvSpPr txBox="1"/>
          <p:nvPr/>
        </p:nvSpPr>
        <p:spPr>
          <a:xfrm>
            <a:off x="4114421" y="5903437"/>
            <a:ext cx="16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 STATE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6D2A567-1730-9349-A668-3D32F5F0023C}"/>
              </a:ext>
            </a:extLst>
          </p:cNvPr>
          <p:cNvSpPr txBox="1"/>
          <p:nvPr/>
        </p:nvSpPr>
        <p:spPr>
          <a:xfrm>
            <a:off x="7603148" y="590343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 clé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22AD14A-A139-EA48-879B-ADD3ED89F86E}"/>
              </a:ext>
            </a:extLst>
          </p:cNvPr>
          <p:cNvSpPr txBox="1"/>
          <p:nvPr/>
        </p:nvSpPr>
        <p:spPr>
          <a:xfrm>
            <a:off x="103194" y="1053183"/>
            <a:ext cx="50350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Nouveau standard de chiffrement : </a:t>
            </a:r>
            <a:r>
              <a:rPr lang="fr-FR" b="1" dirty="0">
                <a:sym typeface="Wingdings" pitchFamily="2" charset="2"/>
              </a:rPr>
              <a:t>AES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b="1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Caractéristiques 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dirty="0">
                <a:sym typeface="Wingdings" pitchFamily="2" charset="2"/>
              </a:rPr>
              <a:t>Chiffrement symétrique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dirty="0">
                <a:sym typeface="Wingdings" pitchFamily="2" charset="2"/>
              </a:rPr>
              <a:t>Clé secrète de 128 bits (192, 256 bits)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dirty="0">
                <a:sym typeface="Wingdings" pitchFamily="2" charset="2"/>
              </a:rPr>
              <a:t>Blocs de données de 128 bits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dirty="0">
                <a:sym typeface="Wingdings" pitchFamily="2" charset="2"/>
              </a:rPr>
              <a:t>Matrices de 4x4 : 1 élément = 1byte = 8 bits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05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7AEFF2-6A37-7541-B435-08E459A1F0FC}"/>
              </a:ext>
            </a:extLst>
          </p:cNvPr>
          <p:cNvSpPr txBox="1"/>
          <p:nvPr/>
        </p:nvSpPr>
        <p:spPr>
          <a:xfrm>
            <a:off x="5903597" y="90078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 State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34DCF874-2E8E-B441-88B5-223C8D022E4B}"/>
              </a:ext>
            </a:extLst>
          </p:cNvPr>
          <p:cNvSpPr/>
          <p:nvPr/>
        </p:nvSpPr>
        <p:spPr>
          <a:xfrm>
            <a:off x="5765458" y="1929024"/>
            <a:ext cx="1419673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76873F-9A21-4D45-A185-80EE394E1BB2}"/>
              </a:ext>
            </a:extLst>
          </p:cNvPr>
          <p:cNvSpPr txBox="1"/>
          <p:nvPr/>
        </p:nvSpPr>
        <p:spPr>
          <a:xfrm>
            <a:off x="5864389" y="192902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AddRoundKey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500D60AB-2DA6-264F-8E34-EF75258911BA}"/>
              </a:ext>
            </a:extLst>
          </p:cNvPr>
          <p:cNvSpPr/>
          <p:nvPr/>
        </p:nvSpPr>
        <p:spPr>
          <a:xfrm>
            <a:off x="5765458" y="2660662"/>
            <a:ext cx="1419673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4C78D5-D733-104D-A230-25EA314E77CC}"/>
              </a:ext>
            </a:extLst>
          </p:cNvPr>
          <p:cNvSpPr txBox="1"/>
          <p:nvPr/>
        </p:nvSpPr>
        <p:spPr>
          <a:xfrm>
            <a:off x="5980959" y="26618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1.SubBytes</a:t>
            </a:r>
          </a:p>
        </p:txBody>
      </p:sp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86552F3E-D5A0-6047-A9F3-D7C83F8B83B7}"/>
              </a:ext>
            </a:extLst>
          </p:cNvPr>
          <p:cNvSpPr/>
          <p:nvPr/>
        </p:nvSpPr>
        <p:spPr>
          <a:xfrm>
            <a:off x="6396463" y="3032069"/>
            <a:ext cx="147146" cy="15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D31F55F4-7A96-9749-B5CC-A26F6B6FA436}"/>
              </a:ext>
            </a:extLst>
          </p:cNvPr>
          <p:cNvSpPr/>
          <p:nvPr/>
        </p:nvSpPr>
        <p:spPr>
          <a:xfrm>
            <a:off x="5765458" y="3227650"/>
            <a:ext cx="1419673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FC2F65-CC4C-614C-9E79-6BCD8F074B88}"/>
              </a:ext>
            </a:extLst>
          </p:cNvPr>
          <p:cNvSpPr txBox="1"/>
          <p:nvPr/>
        </p:nvSpPr>
        <p:spPr>
          <a:xfrm>
            <a:off x="5912647" y="322616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ShiftRows</a:t>
            </a:r>
          </a:p>
        </p:txBody>
      </p:sp>
      <p:sp>
        <p:nvSpPr>
          <p:cNvPr id="13" name="Flèche vers le bas 12">
            <a:extLst>
              <a:ext uri="{FF2B5EF4-FFF2-40B4-BE49-F238E27FC236}">
                <a16:creationId xmlns:a16="http://schemas.microsoft.com/office/drawing/2014/main" id="{F4100696-0B3F-9B4F-8781-66C8D310B524}"/>
              </a:ext>
            </a:extLst>
          </p:cNvPr>
          <p:cNvSpPr/>
          <p:nvPr/>
        </p:nvSpPr>
        <p:spPr>
          <a:xfrm>
            <a:off x="6396463" y="3599057"/>
            <a:ext cx="147146" cy="15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>
            <a:extLst>
              <a:ext uri="{FF2B5EF4-FFF2-40B4-BE49-F238E27FC236}">
                <a16:creationId xmlns:a16="http://schemas.microsoft.com/office/drawing/2014/main" id="{110BD8C4-8102-7B41-A924-572945E0EBC2}"/>
              </a:ext>
            </a:extLst>
          </p:cNvPr>
          <p:cNvSpPr/>
          <p:nvPr/>
        </p:nvSpPr>
        <p:spPr>
          <a:xfrm>
            <a:off x="5766760" y="3791661"/>
            <a:ext cx="1419673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04B074-4EBE-5E42-966D-5619B4CC56BC}"/>
              </a:ext>
            </a:extLst>
          </p:cNvPr>
          <p:cNvSpPr txBox="1"/>
          <p:nvPr/>
        </p:nvSpPr>
        <p:spPr>
          <a:xfrm>
            <a:off x="5812460" y="3791661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MixColumns</a:t>
            </a:r>
          </a:p>
        </p:txBody>
      </p:sp>
      <p:sp>
        <p:nvSpPr>
          <p:cNvPr id="17" name="Flèche vers le bas 16">
            <a:extLst>
              <a:ext uri="{FF2B5EF4-FFF2-40B4-BE49-F238E27FC236}">
                <a16:creationId xmlns:a16="http://schemas.microsoft.com/office/drawing/2014/main" id="{8E781D2E-DB59-8E43-8AEA-1DFC1B66941C}"/>
              </a:ext>
            </a:extLst>
          </p:cNvPr>
          <p:cNvSpPr/>
          <p:nvPr/>
        </p:nvSpPr>
        <p:spPr>
          <a:xfrm>
            <a:off x="6397765" y="4163068"/>
            <a:ext cx="147146" cy="15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694C69FC-1B77-A741-AB3E-943C9AE5E9B3}"/>
              </a:ext>
            </a:extLst>
          </p:cNvPr>
          <p:cNvSpPr/>
          <p:nvPr/>
        </p:nvSpPr>
        <p:spPr>
          <a:xfrm>
            <a:off x="5765458" y="4379673"/>
            <a:ext cx="1419673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D12361-6F2A-1647-A760-5E6F374F40DB}"/>
              </a:ext>
            </a:extLst>
          </p:cNvPr>
          <p:cNvSpPr txBox="1"/>
          <p:nvPr/>
        </p:nvSpPr>
        <p:spPr>
          <a:xfrm>
            <a:off x="5777526" y="437967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AddRoundKey</a:t>
            </a:r>
          </a:p>
        </p:txBody>
      </p:sp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3E17CD9B-B081-ED4D-8BAE-43DA2260A8E8}"/>
              </a:ext>
            </a:extLst>
          </p:cNvPr>
          <p:cNvSpPr/>
          <p:nvPr/>
        </p:nvSpPr>
        <p:spPr>
          <a:xfrm>
            <a:off x="6396463" y="4724576"/>
            <a:ext cx="147146" cy="15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>
            <a:extLst>
              <a:ext uri="{FF2B5EF4-FFF2-40B4-BE49-F238E27FC236}">
                <a16:creationId xmlns:a16="http://schemas.microsoft.com/office/drawing/2014/main" id="{A3315BFD-D343-F447-B076-53B7C5377160}"/>
              </a:ext>
            </a:extLst>
          </p:cNvPr>
          <p:cNvSpPr/>
          <p:nvPr/>
        </p:nvSpPr>
        <p:spPr>
          <a:xfrm>
            <a:off x="5562196" y="2594055"/>
            <a:ext cx="1828800" cy="231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E937EE-1C61-3C4F-BA46-F4E8487C41D7}"/>
              </a:ext>
            </a:extLst>
          </p:cNvPr>
          <p:cNvSpPr txBox="1"/>
          <p:nvPr/>
        </p:nvSpPr>
        <p:spPr>
          <a:xfrm>
            <a:off x="7527222" y="6051463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 State chiffrée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98CB71-F50A-FE49-9707-E8BB3FA6AF73}"/>
              </a:ext>
            </a:extLst>
          </p:cNvPr>
          <p:cNvSpPr/>
          <p:nvPr/>
        </p:nvSpPr>
        <p:spPr>
          <a:xfrm>
            <a:off x="6240452" y="1176571"/>
            <a:ext cx="451945" cy="45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7307D0B-9E1C-FD4E-AFB9-657BA069306D}"/>
              </a:ext>
            </a:extLst>
          </p:cNvPr>
          <p:cNvCxnSpPr>
            <a:cxnSpLocks/>
          </p:cNvCxnSpPr>
          <p:nvPr/>
        </p:nvCxnSpPr>
        <p:spPr>
          <a:xfrm>
            <a:off x="6466425" y="1171160"/>
            <a:ext cx="0" cy="45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365B083-9FFA-A34B-B3D2-3ABC038308B9}"/>
              </a:ext>
            </a:extLst>
          </p:cNvPr>
          <p:cNvCxnSpPr>
            <a:cxnSpLocks/>
          </p:cNvCxnSpPr>
          <p:nvPr/>
        </p:nvCxnSpPr>
        <p:spPr>
          <a:xfrm>
            <a:off x="6587295" y="1176419"/>
            <a:ext cx="0" cy="45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CFF3F97-BE97-EA4A-B986-01365ED7E0CB}"/>
              </a:ext>
            </a:extLst>
          </p:cNvPr>
          <p:cNvCxnSpPr>
            <a:cxnSpLocks/>
          </p:cNvCxnSpPr>
          <p:nvPr/>
        </p:nvCxnSpPr>
        <p:spPr>
          <a:xfrm>
            <a:off x="6350812" y="1176419"/>
            <a:ext cx="0" cy="45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E2CDDB0-6F4C-FC45-B031-5A9487ED7D49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6240452" y="1402829"/>
            <a:ext cx="45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B5FE12B-0BA6-794D-9795-9A927339EA04}"/>
              </a:ext>
            </a:extLst>
          </p:cNvPr>
          <p:cNvCxnSpPr>
            <a:cxnSpLocks/>
          </p:cNvCxnSpPr>
          <p:nvPr/>
        </p:nvCxnSpPr>
        <p:spPr>
          <a:xfrm>
            <a:off x="6240452" y="1292471"/>
            <a:ext cx="45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FFB8CA2-1E2D-0E4D-8DA8-D289F1AF92E5}"/>
              </a:ext>
            </a:extLst>
          </p:cNvPr>
          <p:cNvCxnSpPr>
            <a:cxnSpLocks/>
          </p:cNvCxnSpPr>
          <p:nvPr/>
        </p:nvCxnSpPr>
        <p:spPr>
          <a:xfrm>
            <a:off x="6245551" y="1517307"/>
            <a:ext cx="45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112321C-CFA8-7B4A-A50E-19393A0343CA}"/>
              </a:ext>
            </a:extLst>
          </p:cNvPr>
          <p:cNvSpPr/>
          <p:nvPr/>
        </p:nvSpPr>
        <p:spPr>
          <a:xfrm>
            <a:off x="8124987" y="6360522"/>
            <a:ext cx="451945" cy="45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17AD3D6-4A4D-B848-A2DA-CFDA4E85D561}"/>
              </a:ext>
            </a:extLst>
          </p:cNvPr>
          <p:cNvCxnSpPr>
            <a:cxnSpLocks/>
          </p:cNvCxnSpPr>
          <p:nvPr/>
        </p:nvCxnSpPr>
        <p:spPr>
          <a:xfrm>
            <a:off x="8350960" y="6355111"/>
            <a:ext cx="0" cy="45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38BEE84-41B3-EC40-B11C-4476E63A6AB2}"/>
              </a:ext>
            </a:extLst>
          </p:cNvPr>
          <p:cNvCxnSpPr>
            <a:cxnSpLocks/>
          </p:cNvCxnSpPr>
          <p:nvPr/>
        </p:nvCxnSpPr>
        <p:spPr>
          <a:xfrm>
            <a:off x="8471830" y="6360370"/>
            <a:ext cx="0" cy="45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96BAAC-EEB9-D243-AEEC-CD88CD206DBE}"/>
              </a:ext>
            </a:extLst>
          </p:cNvPr>
          <p:cNvCxnSpPr>
            <a:cxnSpLocks/>
          </p:cNvCxnSpPr>
          <p:nvPr/>
        </p:nvCxnSpPr>
        <p:spPr>
          <a:xfrm>
            <a:off x="8235347" y="6360370"/>
            <a:ext cx="0" cy="45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3FE8FBB-8570-BF4B-B16C-7D73654285E2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8124987" y="6586780"/>
            <a:ext cx="45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A4F3038-F920-F642-B486-3C78F14EEE15}"/>
              </a:ext>
            </a:extLst>
          </p:cNvPr>
          <p:cNvCxnSpPr>
            <a:cxnSpLocks/>
          </p:cNvCxnSpPr>
          <p:nvPr/>
        </p:nvCxnSpPr>
        <p:spPr>
          <a:xfrm>
            <a:off x="8124987" y="6476422"/>
            <a:ext cx="45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BFCFF8A7-FAAB-F842-A2CF-864BD234E6B4}"/>
              </a:ext>
            </a:extLst>
          </p:cNvPr>
          <p:cNvCxnSpPr>
            <a:cxnSpLocks/>
          </p:cNvCxnSpPr>
          <p:nvPr/>
        </p:nvCxnSpPr>
        <p:spPr>
          <a:xfrm>
            <a:off x="8130086" y="6701258"/>
            <a:ext cx="45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mi-tour 36">
            <a:extLst>
              <a:ext uri="{FF2B5EF4-FFF2-40B4-BE49-F238E27FC236}">
                <a16:creationId xmlns:a16="http://schemas.microsoft.com/office/drawing/2014/main" id="{E69B2239-2484-5948-AED8-745E2A1F32EA}"/>
              </a:ext>
            </a:extLst>
          </p:cNvPr>
          <p:cNvSpPr/>
          <p:nvPr/>
        </p:nvSpPr>
        <p:spPr>
          <a:xfrm rot="16200000" flipV="1">
            <a:off x="6953862" y="2870856"/>
            <a:ext cx="2604424" cy="1756398"/>
          </a:xfrm>
          <a:prstGeom prst="uturnArrow">
            <a:avLst>
              <a:gd name="adj1" fmla="val 5382"/>
              <a:gd name="adj2" fmla="val 8401"/>
              <a:gd name="adj3" fmla="val 20473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4129DB7-BCFC-AA44-92B2-79EFB3754AF0}"/>
              </a:ext>
            </a:extLst>
          </p:cNvPr>
          <p:cNvSpPr txBox="1"/>
          <p:nvPr/>
        </p:nvSpPr>
        <p:spPr>
          <a:xfrm>
            <a:off x="10054338" y="3558323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tours</a:t>
            </a:r>
          </a:p>
        </p:txBody>
      </p:sp>
      <p:sp>
        <p:nvSpPr>
          <p:cNvPr id="39" name="Rectangle à coins arrondis 38">
            <a:extLst>
              <a:ext uri="{FF2B5EF4-FFF2-40B4-BE49-F238E27FC236}">
                <a16:creationId xmlns:a16="http://schemas.microsoft.com/office/drawing/2014/main" id="{F17BD298-7FB1-E744-8E13-B6FE5B71A0B1}"/>
              </a:ext>
            </a:extLst>
          </p:cNvPr>
          <p:cNvSpPr/>
          <p:nvPr/>
        </p:nvSpPr>
        <p:spPr>
          <a:xfrm>
            <a:off x="5797885" y="5153430"/>
            <a:ext cx="1419673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7DC631-AC2C-F249-94CF-A5F5951A4997}"/>
              </a:ext>
            </a:extLst>
          </p:cNvPr>
          <p:cNvSpPr txBox="1"/>
          <p:nvPr/>
        </p:nvSpPr>
        <p:spPr>
          <a:xfrm>
            <a:off x="6100545" y="5153963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SubBytes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lèche vers le bas 40">
            <a:extLst>
              <a:ext uri="{FF2B5EF4-FFF2-40B4-BE49-F238E27FC236}">
                <a16:creationId xmlns:a16="http://schemas.microsoft.com/office/drawing/2014/main" id="{C69ADD75-3786-4A4A-A45E-343594D29FDE}"/>
              </a:ext>
            </a:extLst>
          </p:cNvPr>
          <p:cNvSpPr/>
          <p:nvPr/>
        </p:nvSpPr>
        <p:spPr>
          <a:xfrm>
            <a:off x="6392851" y="5514899"/>
            <a:ext cx="150758" cy="22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>
            <a:extLst>
              <a:ext uri="{FF2B5EF4-FFF2-40B4-BE49-F238E27FC236}">
                <a16:creationId xmlns:a16="http://schemas.microsoft.com/office/drawing/2014/main" id="{130DD605-42EF-4E46-883D-62262D11BAB3}"/>
              </a:ext>
            </a:extLst>
          </p:cNvPr>
          <p:cNvSpPr/>
          <p:nvPr/>
        </p:nvSpPr>
        <p:spPr>
          <a:xfrm>
            <a:off x="5792719" y="5769164"/>
            <a:ext cx="1419673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FCF3E62-07CB-E648-8A87-122C03B793D7}"/>
              </a:ext>
            </a:extLst>
          </p:cNvPr>
          <p:cNvSpPr txBox="1"/>
          <p:nvPr/>
        </p:nvSpPr>
        <p:spPr>
          <a:xfrm>
            <a:off x="6025190" y="5769587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ShiftRows</a:t>
            </a:r>
          </a:p>
        </p:txBody>
      </p:sp>
      <p:sp>
        <p:nvSpPr>
          <p:cNvPr id="44" name="Flèche vers le bas 43">
            <a:extLst>
              <a:ext uri="{FF2B5EF4-FFF2-40B4-BE49-F238E27FC236}">
                <a16:creationId xmlns:a16="http://schemas.microsoft.com/office/drawing/2014/main" id="{14E23B09-9A59-7F40-A3A0-382AC39C4672}"/>
              </a:ext>
            </a:extLst>
          </p:cNvPr>
          <p:cNvSpPr/>
          <p:nvPr/>
        </p:nvSpPr>
        <p:spPr>
          <a:xfrm>
            <a:off x="6387685" y="6130633"/>
            <a:ext cx="150758" cy="22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>
            <a:extLst>
              <a:ext uri="{FF2B5EF4-FFF2-40B4-BE49-F238E27FC236}">
                <a16:creationId xmlns:a16="http://schemas.microsoft.com/office/drawing/2014/main" id="{A2BF33E2-455A-FE48-A98F-A46066B53FE7}"/>
              </a:ext>
            </a:extLst>
          </p:cNvPr>
          <p:cNvSpPr/>
          <p:nvPr/>
        </p:nvSpPr>
        <p:spPr>
          <a:xfrm>
            <a:off x="5812460" y="6384867"/>
            <a:ext cx="1419673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7B80081-83C7-4749-8CD7-D28543C6ED56}"/>
              </a:ext>
            </a:extLst>
          </p:cNvPr>
          <p:cNvSpPr txBox="1"/>
          <p:nvPr/>
        </p:nvSpPr>
        <p:spPr>
          <a:xfrm>
            <a:off x="5950961" y="6384867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AddRoundKey</a:t>
            </a:r>
          </a:p>
        </p:txBody>
      </p:sp>
      <p:sp>
        <p:nvSpPr>
          <p:cNvPr id="47" name="Flèche vers le bas 46">
            <a:extLst>
              <a:ext uri="{FF2B5EF4-FFF2-40B4-BE49-F238E27FC236}">
                <a16:creationId xmlns:a16="http://schemas.microsoft.com/office/drawing/2014/main" id="{DB9C7388-B9BE-EB4D-B997-68D4FE04F059}"/>
              </a:ext>
            </a:extLst>
          </p:cNvPr>
          <p:cNvSpPr/>
          <p:nvPr/>
        </p:nvSpPr>
        <p:spPr>
          <a:xfrm rot="16200000">
            <a:off x="7497031" y="6415945"/>
            <a:ext cx="150758" cy="22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vers le bas 47">
            <a:extLst>
              <a:ext uri="{FF2B5EF4-FFF2-40B4-BE49-F238E27FC236}">
                <a16:creationId xmlns:a16="http://schemas.microsoft.com/office/drawing/2014/main" id="{A656B3C9-F104-A143-A0CC-E9063BD40D5E}"/>
              </a:ext>
            </a:extLst>
          </p:cNvPr>
          <p:cNvSpPr/>
          <p:nvPr/>
        </p:nvSpPr>
        <p:spPr>
          <a:xfrm>
            <a:off x="6407426" y="4943684"/>
            <a:ext cx="147146" cy="15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bas 48">
            <a:extLst>
              <a:ext uri="{FF2B5EF4-FFF2-40B4-BE49-F238E27FC236}">
                <a16:creationId xmlns:a16="http://schemas.microsoft.com/office/drawing/2014/main" id="{742D96EC-1395-054C-860A-9567F77F3A1A}"/>
              </a:ext>
            </a:extLst>
          </p:cNvPr>
          <p:cNvSpPr/>
          <p:nvPr/>
        </p:nvSpPr>
        <p:spPr>
          <a:xfrm>
            <a:off x="6387685" y="1663997"/>
            <a:ext cx="150758" cy="22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vers le bas 49">
            <a:extLst>
              <a:ext uri="{FF2B5EF4-FFF2-40B4-BE49-F238E27FC236}">
                <a16:creationId xmlns:a16="http://schemas.microsoft.com/office/drawing/2014/main" id="{EF9AA9E2-A22C-7B4A-846F-81FCDBD65C88}"/>
              </a:ext>
            </a:extLst>
          </p:cNvPr>
          <p:cNvSpPr/>
          <p:nvPr/>
        </p:nvSpPr>
        <p:spPr>
          <a:xfrm>
            <a:off x="6394153" y="2279258"/>
            <a:ext cx="150758" cy="22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35401F9-6B68-884D-9C3C-D366AAE298D2}"/>
              </a:ext>
            </a:extLst>
          </p:cNvPr>
          <p:cNvCxnSpPr/>
          <p:nvPr/>
        </p:nvCxnSpPr>
        <p:spPr>
          <a:xfrm>
            <a:off x="5409930" y="2393561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C238A65-FAC6-DC4E-980B-A0BE4E850813}"/>
              </a:ext>
            </a:extLst>
          </p:cNvPr>
          <p:cNvCxnSpPr/>
          <p:nvPr/>
        </p:nvCxnSpPr>
        <p:spPr>
          <a:xfrm>
            <a:off x="5360474" y="5123163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C529220D-A3D3-0047-9E89-DA0A5CBF1279}"/>
              </a:ext>
            </a:extLst>
          </p:cNvPr>
          <p:cNvSpPr txBox="1"/>
          <p:nvPr/>
        </p:nvSpPr>
        <p:spPr>
          <a:xfrm>
            <a:off x="9953573" y="1784349"/>
            <a:ext cx="990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 initial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76B66C1-8E6F-A141-9C56-1A0B80F16B19}"/>
              </a:ext>
            </a:extLst>
          </p:cNvPr>
          <p:cNvSpPr txBox="1"/>
          <p:nvPr/>
        </p:nvSpPr>
        <p:spPr>
          <a:xfrm>
            <a:off x="9953574" y="5986089"/>
            <a:ext cx="891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 final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C194E32-2B51-C74E-8F1F-26BF1D5B3486}"/>
              </a:ext>
            </a:extLst>
          </p:cNvPr>
          <p:cNvSpPr txBox="1"/>
          <p:nvPr/>
        </p:nvSpPr>
        <p:spPr>
          <a:xfrm>
            <a:off x="6816272" y="486409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ou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EE63285-E1BC-6241-8422-663ED67AC171}"/>
              </a:ext>
            </a:extLst>
          </p:cNvPr>
          <p:cNvSpPr txBox="1"/>
          <p:nvPr/>
        </p:nvSpPr>
        <p:spPr>
          <a:xfrm>
            <a:off x="7661109" y="1038414"/>
            <a:ext cx="169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XOR entre le matrice initiale de données (State) et la matrice initiale de clé.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0262D60-C216-454C-A64A-86E2E289F1F3}"/>
              </a:ext>
            </a:extLst>
          </p:cNvPr>
          <p:cNvSpPr/>
          <p:nvPr/>
        </p:nvSpPr>
        <p:spPr>
          <a:xfrm>
            <a:off x="6753211" y="1653487"/>
            <a:ext cx="127774" cy="120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0D1E4CF-9979-4143-A6EB-F1AAA4387587}"/>
              </a:ext>
            </a:extLst>
          </p:cNvPr>
          <p:cNvSpPr/>
          <p:nvPr/>
        </p:nvSpPr>
        <p:spPr>
          <a:xfrm>
            <a:off x="6904088" y="1533079"/>
            <a:ext cx="222475" cy="195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8690116-0D11-7E4C-8828-1F349BCDBDE8}"/>
              </a:ext>
            </a:extLst>
          </p:cNvPr>
          <p:cNvSpPr/>
          <p:nvPr/>
        </p:nvSpPr>
        <p:spPr>
          <a:xfrm>
            <a:off x="7133207" y="1361119"/>
            <a:ext cx="320658" cy="276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Nuage 2">
            <a:extLst>
              <a:ext uri="{FF2B5EF4-FFF2-40B4-BE49-F238E27FC236}">
                <a16:creationId xmlns:a16="http://schemas.microsoft.com/office/drawing/2014/main" id="{A831BE2A-2E99-0A4B-ABCA-D0DD59C9B4F0}"/>
              </a:ext>
            </a:extLst>
          </p:cNvPr>
          <p:cNvSpPr/>
          <p:nvPr/>
        </p:nvSpPr>
        <p:spPr>
          <a:xfrm rot="700677">
            <a:off x="7552540" y="859716"/>
            <a:ext cx="1881352" cy="11954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368803-6AA8-774B-BC12-4DE9A8032924}"/>
              </a:ext>
            </a:extLst>
          </p:cNvPr>
          <p:cNvSpPr/>
          <p:nvPr/>
        </p:nvSpPr>
        <p:spPr>
          <a:xfrm>
            <a:off x="39688" y="1502216"/>
            <a:ext cx="5066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4 opérations principales : </a:t>
            </a:r>
            <a:r>
              <a:rPr lang="fr-FR" i="1" dirty="0">
                <a:sym typeface="Wingdings" pitchFamily="2" charset="2"/>
              </a:rPr>
              <a:t>AddRoundKey, SubBytes</a:t>
            </a:r>
            <a:r>
              <a:rPr lang="fr-FR" dirty="0">
                <a:sym typeface="Wingdings" pitchFamily="2" charset="2"/>
              </a:rPr>
              <a:t>, </a:t>
            </a:r>
            <a:r>
              <a:rPr lang="fr-FR" i="1" dirty="0">
                <a:sym typeface="Wingdings" pitchFamily="2" charset="2"/>
              </a:rPr>
              <a:t>ShiftRows</a:t>
            </a:r>
            <a:r>
              <a:rPr lang="fr-FR" dirty="0">
                <a:sym typeface="Wingdings" pitchFamily="2" charset="2"/>
              </a:rPr>
              <a:t>, </a:t>
            </a:r>
            <a:r>
              <a:rPr lang="fr-FR" i="1" dirty="0">
                <a:sym typeface="Wingdings" pitchFamily="2" charset="2"/>
              </a:rPr>
              <a:t>MixColumns</a:t>
            </a:r>
            <a:r>
              <a:rPr lang="fr-FR" dirty="0">
                <a:sym typeface="Wingdings" pitchFamily="2" charset="2"/>
              </a:rPr>
              <a:t>.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1 opération particulière : </a:t>
            </a:r>
            <a:r>
              <a:rPr lang="fr-FR" i="1" dirty="0">
                <a:sym typeface="Wingdings" pitchFamily="2" charset="2"/>
              </a:rPr>
              <a:t>KeySchedule</a:t>
            </a:r>
          </a:p>
        </p:txBody>
      </p:sp>
    </p:spTree>
    <p:extLst>
      <p:ext uri="{BB962C8B-B14F-4D97-AF65-F5344CB8AC3E}">
        <p14:creationId xmlns:p14="http://schemas.microsoft.com/office/powerpoint/2010/main" val="364619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DB4812-DF72-FB4B-9625-49B1424E7AA1}"/>
              </a:ext>
            </a:extLst>
          </p:cNvPr>
          <p:cNvSpPr txBox="1"/>
          <p:nvPr/>
        </p:nvSpPr>
        <p:spPr>
          <a:xfrm>
            <a:off x="252060" y="1744715"/>
            <a:ext cx="187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ym typeface="Wingdings" pitchFamily="2" charset="2"/>
              </a:rPr>
              <a:t> </a:t>
            </a:r>
            <a:r>
              <a:rPr lang="fr-FR" i="1" dirty="0"/>
              <a:t>AddRoundKey :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79D4ABC4-B4CE-3849-B814-8B3E909EB929}"/>
              </a:ext>
            </a:extLst>
          </p:cNvPr>
          <p:cNvSpPr txBox="1"/>
          <p:nvPr/>
        </p:nvSpPr>
        <p:spPr>
          <a:xfrm>
            <a:off x="252060" y="4808482"/>
            <a:ext cx="14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ym typeface="Wingdings" pitchFamily="2" charset="2"/>
              </a:rPr>
              <a:t> </a:t>
            </a:r>
            <a:r>
              <a:rPr lang="fr-FR" i="1" dirty="0"/>
              <a:t>SubBytes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382965-CC29-FC45-9907-6062A1E2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213" y="3549088"/>
            <a:ext cx="6079242" cy="3073665"/>
          </a:xfrm>
          <a:prstGeom prst="rect">
            <a:avLst/>
          </a:prstGeom>
        </p:spPr>
      </p:pic>
      <p:pic>
        <p:nvPicPr>
          <p:cNvPr id="154" name="Image 153">
            <a:extLst>
              <a:ext uri="{FF2B5EF4-FFF2-40B4-BE49-F238E27FC236}">
                <a16:creationId xmlns:a16="http://schemas.microsoft.com/office/drawing/2014/main" id="{6C4F5963-79C7-C64C-9ACC-9DBEFDFA3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09" y="1029975"/>
            <a:ext cx="7261553" cy="2329966"/>
          </a:xfrm>
          <a:prstGeom prst="rect">
            <a:avLst/>
          </a:prstGeom>
        </p:spPr>
      </p:pic>
      <p:pic>
        <p:nvPicPr>
          <p:cNvPr id="155" name="Image 154">
            <a:extLst>
              <a:ext uri="{FF2B5EF4-FFF2-40B4-BE49-F238E27FC236}">
                <a16:creationId xmlns:a16="http://schemas.microsoft.com/office/drawing/2014/main" id="{66C4BE3D-03E5-7F4C-928C-41330DD42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255" y="4220290"/>
            <a:ext cx="3659373" cy="1915047"/>
          </a:xfrm>
          <a:prstGeom prst="rect">
            <a:avLst/>
          </a:prstGeom>
        </p:spPr>
      </p:pic>
      <p:sp>
        <p:nvSpPr>
          <p:cNvPr id="156" name="ZoneTexte 155">
            <a:extLst>
              <a:ext uri="{FF2B5EF4-FFF2-40B4-BE49-F238E27FC236}">
                <a16:creationId xmlns:a16="http://schemas.microsoft.com/office/drawing/2014/main" id="{3172E3A5-BAEC-6940-98DC-3BF9D8BA160E}"/>
              </a:ext>
            </a:extLst>
          </p:cNvPr>
          <p:cNvSpPr txBox="1"/>
          <p:nvPr/>
        </p:nvSpPr>
        <p:spPr>
          <a:xfrm>
            <a:off x="9628510" y="3850958"/>
            <a:ext cx="117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/>
              <a:t>Table Sbox</a:t>
            </a:r>
          </a:p>
        </p:txBody>
      </p:sp>
    </p:spTree>
    <p:extLst>
      <p:ext uri="{BB962C8B-B14F-4D97-AF65-F5344CB8AC3E}">
        <p14:creationId xmlns:p14="http://schemas.microsoft.com/office/powerpoint/2010/main" val="63271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9A0940-B870-A34C-A6F9-4636D72629A0}"/>
              </a:ext>
            </a:extLst>
          </p:cNvPr>
          <p:cNvSpPr txBox="1"/>
          <p:nvPr/>
        </p:nvSpPr>
        <p:spPr>
          <a:xfrm>
            <a:off x="252060" y="219666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ym typeface="Wingdings" pitchFamily="2" charset="2"/>
              </a:rPr>
              <a:t> </a:t>
            </a:r>
            <a:r>
              <a:rPr lang="fr-FR" i="1" dirty="0"/>
              <a:t>ShiftRows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9E6F7C-BFFF-ED4E-9108-482C200ED726}"/>
              </a:ext>
            </a:extLst>
          </p:cNvPr>
          <p:cNvSpPr txBox="1"/>
          <p:nvPr/>
        </p:nvSpPr>
        <p:spPr>
          <a:xfrm>
            <a:off x="131033" y="475593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ym typeface="Wingdings" pitchFamily="2" charset="2"/>
              </a:rPr>
              <a:t> </a:t>
            </a:r>
            <a:r>
              <a:rPr lang="fr-FR" i="1" dirty="0"/>
              <a:t>MixColumns 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83E5F0E-F772-6642-AC03-EE860493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21" y="861850"/>
            <a:ext cx="8718331" cy="27943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30DAC2C-58B9-1641-BF51-A957C604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021" y="4367271"/>
            <a:ext cx="5216416" cy="21716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434CD-4B86-8D4D-8331-6FBDC9C3B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57" y="4394915"/>
            <a:ext cx="4923176" cy="16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E069E-EFAE-0244-BA92-A95FDCBB59B5}"/>
              </a:ext>
            </a:extLst>
          </p:cNvPr>
          <p:cNvSpPr/>
          <p:nvPr/>
        </p:nvSpPr>
        <p:spPr>
          <a:xfrm>
            <a:off x="0" y="0"/>
            <a:ext cx="12192000" cy="84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5FC2A5F-6338-3D4F-AA3B-ECAB4FB1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7FAD-9DB1-3641-A319-FDBD80622CF0}" type="slidenum">
              <a:rPr lang="fr-FR" smtClean="0"/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462807-1A9E-694B-87B6-BFB3800E38E2}"/>
              </a:ext>
            </a:extLst>
          </p:cNvPr>
          <p:cNvSpPr txBox="1"/>
          <p:nvPr/>
        </p:nvSpPr>
        <p:spPr>
          <a:xfrm>
            <a:off x="142581" y="1021882"/>
            <a:ext cx="962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 Fin 1990 : nouvelle contrainte pour la conception de système informatique  Sécurité matérielle !</a:t>
            </a:r>
          </a:p>
          <a:p>
            <a:r>
              <a:rPr lang="fr-FR" dirty="0">
                <a:sym typeface="Wingdings" pitchFamily="2" charset="2"/>
              </a:rPr>
              <a:t> But d’un attaque physique : retrouver la clé de chiffrement !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2135C7-B49D-4D4C-B6B2-A065DF5D2952}"/>
              </a:ext>
            </a:extLst>
          </p:cNvPr>
          <p:cNvSpPr txBox="1"/>
          <p:nvPr/>
        </p:nvSpPr>
        <p:spPr>
          <a:xfrm>
            <a:off x="5261899" y="2270802"/>
            <a:ext cx="200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Attaques physiques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91A75B6-F136-904D-A14C-1755C12BC58B}"/>
              </a:ext>
            </a:extLst>
          </p:cNvPr>
          <p:cNvCxnSpPr>
            <a:stCxn id="18" idx="2"/>
          </p:cNvCxnSpPr>
          <p:nvPr/>
        </p:nvCxnSpPr>
        <p:spPr>
          <a:xfrm>
            <a:off x="6264385" y="2640134"/>
            <a:ext cx="0" cy="33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2E16E0D-DC73-C947-9ED3-9EE8C9F44EF2}"/>
              </a:ext>
            </a:extLst>
          </p:cNvPr>
          <p:cNvCxnSpPr>
            <a:cxnSpLocks/>
          </p:cNvCxnSpPr>
          <p:nvPr/>
        </p:nvCxnSpPr>
        <p:spPr>
          <a:xfrm flipV="1">
            <a:off x="3760181" y="2977938"/>
            <a:ext cx="4671638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9A18635-D537-A845-A864-E68D0F8DACFA}"/>
              </a:ext>
            </a:extLst>
          </p:cNvPr>
          <p:cNvCxnSpPr/>
          <p:nvPr/>
        </p:nvCxnSpPr>
        <p:spPr>
          <a:xfrm>
            <a:off x="3760181" y="2986867"/>
            <a:ext cx="0" cy="33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2C69FF8-5255-7D45-8421-6CEE453683C2}"/>
              </a:ext>
            </a:extLst>
          </p:cNvPr>
          <p:cNvCxnSpPr/>
          <p:nvPr/>
        </p:nvCxnSpPr>
        <p:spPr>
          <a:xfrm>
            <a:off x="8441909" y="2977613"/>
            <a:ext cx="0" cy="33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400B92B-E6EB-DD44-ABA3-519214569A71}"/>
              </a:ext>
            </a:extLst>
          </p:cNvPr>
          <p:cNvSpPr txBox="1"/>
          <p:nvPr/>
        </p:nvSpPr>
        <p:spPr>
          <a:xfrm>
            <a:off x="2900645" y="334727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Attaques actives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3AB01E7-26EA-E346-977F-A7A74A6FD86F}"/>
              </a:ext>
            </a:extLst>
          </p:cNvPr>
          <p:cNvSpPr txBox="1"/>
          <p:nvPr/>
        </p:nvSpPr>
        <p:spPr>
          <a:xfrm>
            <a:off x="7439423" y="3338016"/>
            <a:ext cx="367119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Attaques passives</a:t>
            </a:r>
          </a:p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(attaques par canal auxiliaire)</a:t>
            </a:r>
          </a:p>
          <a:p>
            <a:pPr marL="285750" indent="-285750">
              <a:buFontTx/>
              <a:buChar char="-"/>
            </a:pPr>
            <a:r>
              <a:rPr lang="fr-B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temporelle </a:t>
            </a:r>
          </a:p>
          <a:p>
            <a:pPr marL="285750" indent="-285750">
              <a:buFontTx/>
              <a:buChar char="-"/>
            </a:pPr>
            <a:r>
              <a:rPr lang="fr-B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 la consommation de puissance </a:t>
            </a:r>
          </a:p>
          <a:p>
            <a:pPr marL="285750" indent="-285750">
              <a:buFontTx/>
              <a:buChar char="-"/>
            </a:pPr>
            <a:r>
              <a:rPr lang="fr-B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du rayonnement électromagnétique </a:t>
            </a:r>
          </a:p>
          <a:p>
            <a:pPr marL="285750" indent="-285750">
              <a:buFontTx/>
              <a:buChar char="-"/>
            </a:pPr>
            <a:r>
              <a:rPr lang="fr-B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du rayonnement photonique </a:t>
            </a:r>
          </a:p>
          <a:p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DA35A93-C05C-A249-91FE-CB8AC9468416}"/>
              </a:ext>
            </a:extLst>
          </p:cNvPr>
          <p:cNvCxnSpPr/>
          <p:nvPr/>
        </p:nvCxnSpPr>
        <p:spPr>
          <a:xfrm>
            <a:off x="3760181" y="3716602"/>
            <a:ext cx="0" cy="33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CF6DCAA-5072-DD4D-9E7A-C4A96DD19E0D}"/>
              </a:ext>
            </a:extLst>
          </p:cNvPr>
          <p:cNvCxnSpPr/>
          <p:nvPr/>
        </p:nvCxnSpPr>
        <p:spPr>
          <a:xfrm>
            <a:off x="2031229" y="4054406"/>
            <a:ext cx="3767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35B93F3-EE60-FA46-AE3B-1850F5E946F4}"/>
              </a:ext>
            </a:extLst>
          </p:cNvPr>
          <p:cNvCxnSpPr/>
          <p:nvPr/>
        </p:nvCxnSpPr>
        <p:spPr>
          <a:xfrm>
            <a:off x="2031229" y="4054406"/>
            <a:ext cx="0" cy="33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1E26800-8A70-6E47-91C7-74AF11DBDC7F}"/>
              </a:ext>
            </a:extLst>
          </p:cNvPr>
          <p:cNvCxnSpPr/>
          <p:nvPr/>
        </p:nvCxnSpPr>
        <p:spPr>
          <a:xfrm>
            <a:off x="5798557" y="4054406"/>
            <a:ext cx="0" cy="33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D8D9273-95E8-214C-A7F4-DD39FA9A81EC}"/>
              </a:ext>
            </a:extLst>
          </p:cNvPr>
          <p:cNvSpPr txBox="1"/>
          <p:nvPr/>
        </p:nvSpPr>
        <p:spPr>
          <a:xfrm>
            <a:off x="922592" y="4392210"/>
            <a:ext cx="25186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Attaques irréversibles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Découpage du circuit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Attaque chimique de la puce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88FC2E2-AA84-E346-9B9D-2C3639B84F9C}"/>
              </a:ext>
            </a:extLst>
          </p:cNvPr>
          <p:cNvSpPr txBox="1"/>
          <p:nvPr/>
        </p:nvSpPr>
        <p:spPr>
          <a:xfrm>
            <a:off x="4401379" y="4418913"/>
            <a:ext cx="323037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Attaques pseudo-réversibles</a:t>
            </a:r>
          </a:p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(Attaques en fautes)</a:t>
            </a:r>
          </a:p>
          <a:p>
            <a:pPr marL="285750" indent="-285750">
              <a:buFontTx/>
              <a:buChar char="-"/>
            </a:pPr>
            <a:r>
              <a:rPr lang="fr-B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de rayon laser </a:t>
            </a:r>
          </a:p>
          <a:p>
            <a:pPr marL="285750" indent="-285750">
              <a:buFontTx/>
              <a:buChar char="-"/>
            </a:pPr>
            <a:r>
              <a:rPr lang="fr-B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de glitch d’horloge </a:t>
            </a:r>
          </a:p>
          <a:p>
            <a:pPr marL="285750" indent="-285750">
              <a:buFontTx/>
              <a:buChar char="-"/>
            </a:pPr>
            <a:r>
              <a:rPr lang="fr-B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de signal électromagnétique </a:t>
            </a:r>
          </a:p>
          <a:p>
            <a:pPr marL="285750" indent="-285750">
              <a:buFontTx/>
              <a:buChar char="-"/>
            </a:pPr>
            <a:r>
              <a:rPr lang="fr-B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de la tension nominale</a:t>
            </a:r>
          </a:p>
          <a:p>
            <a:pPr marL="285750" indent="-285750">
              <a:buFontTx/>
              <a:buChar char="-"/>
            </a:pPr>
            <a:r>
              <a:rPr lang="fr-B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de Température </a:t>
            </a:r>
          </a:p>
          <a:p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221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715</Words>
  <Application>Microsoft Macintosh PowerPoint</Application>
  <PresentationFormat>Grand écran</PresentationFormat>
  <Paragraphs>210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ANIZET</dc:creator>
  <cp:lastModifiedBy>Thomas ANIZET</cp:lastModifiedBy>
  <cp:revision>50</cp:revision>
  <dcterms:created xsi:type="dcterms:W3CDTF">2018-11-10T15:25:23Z</dcterms:created>
  <dcterms:modified xsi:type="dcterms:W3CDTF">2018-11-10T16:57:52Z</dcterms:modified>
</cp:coreProperties>
</file>