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3809C-3EB0-388B-0CE0-0255E9FE512B}" v="73" dt="2025-08-14T08:39:05.082"/>
    <p1510:client id="{E3841FF9-D7C4-260E-1E96-EAA88F2580DE}" v="1" dt="2025-08-14T08:43:10.5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E3841FF9-D7C4-260E-1E96-EAA88F2580DE}"/>
    <pc:docChg chg="modSld">
      <pc:chgData name="saraths" userId="S::saraths@am.amrita.edu::244d0ad9-751b-45dc-a37d-eb545e66f5d8" providerId="AD" clId="Web-{E3841FF9-D7C4-260E-1E96-EAA88F2580DE}" dt="2025-08-14T08:43:10.507" v="0" actId="1076"/>
      <pc:docMkLst>
        <pc:docMk/>
      </pc:docMkLst>
      <pc:sldChg chg="modSp">
        <pc:chgData name="saraths" userId="S::saraths@am.amrita.edu::244d0ad9-751b-45dc-a37d-eb545e66f5d8" providerId="AD" clId="Web-{E3841FF9-D7C4-260E-1E96-EAA88F2580DE}" dt="2025-08-14T08:43:10.507" v="0" actId="1076"/>
        <pc:sldMkLst>
          <pc:docMk/>
          <pc:sldMk cId="3005922939" sldId="288"/>
        </pc:sldMkLst>
        <pc:spChg chg="mod">
          <ac:chgData name="saraths" userId="S::saraths@am.amrita.edu::244d0ad9-751b-45dc-a37d-eb545e66f5d8" providerId="AD" clId="Web-{E3841FF9-D7C4-260E-1E96-EAA88F2580DE}" dt="2025-08-14T08:43:10.507" v="0" actId="1076"/>
          <ac:spMkLst>
            <pc:docMk/>
            <pc:sldMk cId="3005922939" sldId="288"/>
            <ac:spMk id="2" creationId="{4FF19762-9449-7F8E-ED51-CE92E43F0E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931" y="60706"/>
            <a:ext cx="50006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76671" y="5406034"/>
            <a:ext cx="6113145" cy="93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080-B51B-44B8-862D-984950A7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3F68-356E-4D3D-86AE-CD4367C5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7366-8120-47E4-ADDF-4EC8201C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0F8E-A193-4B55-B497-5485ADB88707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4EFD-8FD2-40BA-8A46-224D48F6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FF29-4989-4580-BE30-F964FB13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E7F-D1D9-400F-B9C2-95429B4E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14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12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2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8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6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0320"/>
            <a:ext cx="12192000" cy="487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931" y="-289314"/>
            <a:ext cx="10228503" cy="1612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4" y="2576466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335124" y="2310508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F19762-9449-7F8E-ED51-CE92E43F0E91}"/>
              </a:ext>
            </a:extLst>
          </p:cNvPr>
          <p:cNvSpPr txBox="1"/>
          <p:nvPr/>
        </p:nvSpPr>
        <p:spPr>
          <a:xfrm>
            <a:off x="5402175" y="3325743"/>
            <a:ext cx="493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Sigmoid Neuron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942" y="2133600"/>
            <a:ext cx="2514945" cy="9902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40279" y="2065020"/>
            <a:ext cx="3496310" cy="2819400"/>
            <a:chOff x="2240279" y="2065020"/>
            <a:chExt cx="3496310" cy="2819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5" y="2094315"/>
              <a:ext cx="3314700" cy="2742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279" y="2065020"/>
              <a:ext cx="3496055" cy="2819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3363" y="2133600"/>
            <a:ext cx="2772155" cy="11902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221992" y="2094315"/>
            <a:ext cx="3485515" cy="2804160"/>
            <a:chOff x="2221992" y="2094315"/>
            <a:chExt cx="3485515" cy="28041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2094315"/>
              <a:ext cx="3314700" cy="27424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992" y="2097023"/>
              <a:ext cx="3485387" cy="2801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1992" y="2094315"/>
            <a:ext cx="3581400" cy="2803820"/>
            <a:chOff x="2221992" y="2094315"/>
            <a:chExt cx="3581400" cy="280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236" y="2094315"/>
              <a:ext cx="3314700" cy="27424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2097023"/>
              <a:ext cx="3485387" cy="2801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904" y="2104643"/>
              <a:ext cx="3523488" cy="27431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31942" y="2133600"/>
            <a:ext cx="2514945" cy="990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5135" y="1139952"/>
            <a:ext cx="2514945" cy="9902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21992" y="2090927"/>
            <a:ext cx="3552825" cy="2807335"/>
            <a:chOff x="2221992" y="2090927"/>
            <a:chExt cx="3552825" cy="2807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2094315"/>
              <a:ext cx="3314700" cy="2742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992" y="2097023"/>
              <a:ext cx="3485387" cy="28011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1992" y="2090927"/>
              <a:ext cx="3552444" cy="2790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0655" y="1932432"/>
            <a:ext cx="3535679" cy="2965704"/>
            <a:chOff x="2200655" y="1932432"/>
            <a:chExt cx="3535679" cy="29657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235" y="2094315"/>
              <a:ext cx="3314700" cy="27424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1" y="2097024"/>
              <a:ext cx="3485387" cy="2801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5" y="1932432"/>
              <a:ext cx="3535679" cy="28803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31942" y="2133600"/>
            <a:ext cx="2514945" cy="9902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1756062"/>
            <a:ext cx="4286626" cy="40397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12594" y="4020439"/>
            <a:ext cx="152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Update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9864" y="1581935"/>
            <a:ext cx="3048000" cy="4784090"/>
            <a:chOff x="5769864" y="1581935"/>
            <a:chExt cx="3048000" cy="4784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9864" y="1581935"/>
              <a:ext cx="3047638" cy="23629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9988" y="3936491"/>
              <a:ext cx="2723388" cy="242925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6592" y="1952751"/>
            <a:ext cx="1609433" cy="4859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3659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0"/>
              </a:spcBef>
            </a:pPr>
            <a:r>
              <a:rPr sz="3000" spc="-254" dirty="0"/>
              <a:t>Learning</a:t>
            </a:r>
            <a:r>
              <a:rPr sz="3000" spc="-45" dirty="0"/>
              <a:t> </a:t>
            </a:r>
            <a:r>
              <a:rPr sz="3000" spc="-270" dirty="0"/>
              <a:t>Algorithm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10455863" y="3466592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sigmoid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9036" y="3466592"/>
            <a:ext cx="2633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Calculate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208530" algn="l"/>
              </a:tabLst>
            </a:pPr>
            <a:r>
              <a:rPr sz="1800" spc="-10" dirty="0">
                <a:latin typeface="Calibri"/>
                <a:cs typeface="Calibri"/>
              </a:rPr>
              <a:t>Try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minimize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y-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0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loss</a:t>
            </a:r>
            <a:r>
              <a:rPr sz="1800" spc="-10" dirty="0">
                <a:latin typeface="Calibri"/>
                <a:cs typeface="Calibri"/>
              </a:rPr>
              <a:t> 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9036" y="4564126"/>
            <a:ext cx="2710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next </a:t>
            </a:r>
            <a:r>
              <a:rPr sz="1800" spc="-10" dirty="0">
                <a:latin typeface="Calibri"/>
                <a:cs typeface="Calibri"/>
              </a:rPr>
              <a:t>question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4807" y="3447288"/>
            <a:ext cx="190500" cy="2952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67288" y="3765803"/>
            <a:ext cx="190500" cy="2952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6842" y="5625055"/>
            <a:ext cx="1781880" cy="3521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020556" y="5587695"/>
            <a:ext cx="4235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875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𝐦𝐢𝐧</a:t>
            </a:r>
            <a:endParaRPr sz="1800">
              <a:latin typeface="Cambria Math"/>
              <a:cs typeface="Cambria Math"/>
            </a:endParaRPr>
          </a:p>
          <a:p>
            <a:pPr marL="76200">
              <a:lnSpc>
                <a:spcPts val="1275"/>
              </a:lnSpc>
            </a:pPr>
            <a:r>
              <a:rPr sz="1300" spc="-25" dirty="0">
                <a:latin typeface="Cambria Math"/>
                <a:cs typeface="Cambria Math"/>
              </a:rPr>
              <a:t>𝒘,𝒃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64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Learning</a:t>
            </a:r>
            <a:r>
              <a:rPr spc="-75" dirty="0"/>
              <a:t> </a:t>
            </a:r>
            <a:r>
              <a:rPr spc="-36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31" y="1615805"/>
            <a:ext cx="3047354" cy="26952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122813" y="170687"/>
            <a:ext cx="7917180" cy="4359275"/>
            <a:chOff x="4122813" y="170687"/>
            <a:chExt cx="7917180" cy="435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813" y="1739947"/>
              <a:ext cx="4868009" cy="27898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9491" y="170687"/>
              <a:ext cx="3150107" cy="201015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600" y="4829517"/>
            <a:ext cx="8763000" cy="12284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175" y="1723530"/>
            <a:ext cx="5868772" cy="4026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379" y="777621"/>
            <a:ext cx="11313795" cy="430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1F2023"/>
                </a:solidFill>
                <a:latin typeface="Arial"/>
                <a:cs typeface="Arial"/>
              </a:rPr>
              <a:t>Gradient</a:t>
            </a:r>
            <a:r>
              <a:rPr sz="1800" b="1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1F2023"/>
                </a:solidFill>
                <a:latin typeface="Arial"/>
                <a:cs typeface="Arial"/>
              </a:rPr>
              <a:t>Descent</a:t>
            </a:r>
            <a:r>
              <a:rPr sz="1800" b="1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Tahoma"/>
                <a:cs typeface="Tahoma"/>
              </a:rPr>
              <a:t>is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process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1F2023"/>
                </a:solidFill>
                <a:latin typeface="Tahoma"/>
                <a:cs typeface="Tahoma"/>
              </a:rPr>
              <a:t>minimizing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1F2023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function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by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following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1F2023"/>
                </a:solidFill>
                <a:latin typeface="Arial"/>
                <a:cs typeface="Arial"/>
              </a:rPr>
              <a:t>gradients</a:t>
            </a:r>
            <a:r>
              <a:rPr sz="1800" b="1" spc="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cost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function.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 This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involves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knowing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form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cost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as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well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as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1F2023"/>
                </a:solidFill>
                <a:latin typeface="Tahoma"/>
                <a:cs typeface="Tahoma"/>
              </a:rPr>
              <a:t>derivative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F2023"/>
                </a:solidFill>
                <a:latin typeface="Tahoma"/>
                <a:cs typeface="Tahoma"/>
              </a:rPr>
              <a:t>so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1F2023"/>
                </a:solidFill>
                <a:latin typeface="Tahoma"/>
                <a:cs typeface="Tahoma"/>
              </a:rPr>
              <a:t>that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from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1F2023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1F2023"/>
                </a:solidFill>
                <a:latin typeface="Tahoma"/>
                <a:cs typeface="Tahoma"/>
              </a:rPr>
              <a:t>given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1F2023"/>
                </a:solidFill>
                <a:latin typeface="Tahoma"/>
                <a:cs typeface="Tahoma"/>
              </a:rPr>
              <a:t>point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you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1F2023"/>
                </a:solidFill>
                <a:latin typeface="Tahoma"/>
                <a:cs typeface="Tahoma"/>
              </a:rPr>
              <a:t>know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1F2023"/>
                </a:solidFill>
                <a:latin typeface="Arial"/>
                <a:cs typeface="Arial"/>
              </a:rPr>
              <a:t>gradient</a:t>
            </a:r>
            <a:r>
              <a:rPr sz="1800" b="1" spc="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and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can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1F2023"/>
                </a:solidFill>
                <a:latin typeface="Tahoma"/>
                <a:cs typeface="Tahoma"/>
              </a:rPr>
              <a:t>move</a:t>
            </a:r>
            <a:r>
              <a:rPr sz="1800" spc="-1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1F2023"/>
                </a:solidFill>
                <a:latin typeface="Tahoma"/>
                <a:cs typeface="Tahoma"/>
              </a:rPr>
              <a:t>in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1F2023"/>
                </a:solidFill>
                <a:latin typeface="Tahoma"/>
                <a:cs typeface="Tahoma"/>
              </a:rPr>
              <a:t>that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direction,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1F2023"/>
                </a:solidFill>
                <a:latin typeface="Tahoma"/>
                <a:cs typeface="Tahoma"/>
              </a:rPr>
              <a:t>e.g.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downhill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towards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minimum</a:t>
            </a:r>
            <a:r>
              <a:rPr sz="1800" spc="1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Tahoma"/>
                <a:cs typeface="Tahoma"/>
              </a:rPr>
              <a:t>value.</a:t>
            </a:r>
            <a:endParaRPr sz="1800">
              <a:latin typeface="Tahoma"/>
              <a:cs typeface="Tahoma"/>
            </a:endParaRPr>
          </a:p>
          <a:p>
            <a:pPr marL="8084820">
              <a:lnSpc>
                <a:spcPts val="1610"/>
              </a:lnSpc>
            </a:pP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Once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you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1F2023"/>
                </a:solidFill>
                <a:latin typeface="Tahoma"/>
                <a:cs typeface="Tahoma"/>
              </a:rPr>
              <a:t>plot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1F2023"/>
                </a:solidFill>
                <a:latin typeface="Tahoma"/>
                <a:cs typeface="Tahoma"/>
              </a:rPr>
              <a:t>these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all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dots,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8084820" marR="139700">
              <a:lnSpc>
                <a:spcPct val="100000"/>
              </a:lnSpc>
            </a:pP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cost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function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1F2023"/>
                </a:solidFill>
                <a:latin typeface="Tahoma"/>
                <a:cs typeface="Tahoma"/>
              </a:rPr>
              <a:t>will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look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1F2023"/>
                </a:solidFill>
                <a:latin typeface="Tahoma"/>
                <a:cs typeface="Tahoma"/>
              </a:rPr>
              <a:t>like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1F2023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bowl-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shaped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1F2023"/>
                </a:solidFill>
                <a:latin typeface="Tahoma"/>
                <a:cs typeface="Tahoma"/>
              </a:rPr>
              <a:t>curve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as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shown</a:t>
            </a:r>
            <a:r>
              <a:rPr sz="1800" spc="-5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1F2023"/>
                </a:solidFill>
                <a:latin typeface="Tahoma"/>
                <a:cs typeface="Tahoma"/>
              </a:rPr>
              <a:t>in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the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figure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Tahoma"/>
                <a:cs typeface="Tahoma"/>
              </a:rPr>
              <a:t>below.</a:t>
            </a:r>
            <a:endParaRPr sz="1800">
              <a:latin typeface="Tahoma"/>
              <a:cs typeface="Tahoma"/>
            </a:endParaRPr>
          </a:p>
          <a:p>
            <a:pPr marL="8204834" marR="5080">
              <a:lnSpc>
                <a:spcPct val="100000"/>
              </a:lnSpc>
              <a:spcBef>
                <a:spcPts val="1814"/>
              </a:spcBef>
            </a:pP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it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F2023"/>
                </a:solidFill>
                <a:latin typeface="Tahoma"/>
                <a:cs typeface="Tahoma"/>
              </a:rPr>
              <a:t>is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clear</a:t>
            </a:r>
            <a:r>
              <a:rPr sz="1800" spc="-6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1F2023"/>
                </a:solidFill>
                <a:latin typeface="Tahoma"/>
                <a:cs typeface="Tahoma"/>
              </a:rPr>
              <a:t>that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cost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function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is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minimum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1F2023"/>
                </a:solidFill>
                <a:latin typeface="Arial"/>
                <a:cs typeface="Arial"/>
              </a:rPr>
              <a:t>at</a:t>
            </a:r>
            <a:r>
              <a:rPr sz="1800" b="1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1F2023"/>
                </a:solidFill>
                <a:latin typeface="Arial"/>
                <a:cs typeface="Arial"/>
              </a:rPr>
              <a:t>theta1=1</a:t>
            </a:r>
            <a:r>
              <a:rPr sz="1800" b="1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or </a:t>
            </a:r>
            <a:r>
              <a:rPr sz="1800" spc="-140" dirty="0">
                <a:solidFill>
                  <a:srgbClr val="1F2023"/>
                </a:solidFill>
                <a:latin typeface="Tahoma"/>
                <a:cs typeface="Tahoma"/>
              </a:rPr>
              <a:t>at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the 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bottom</a:t>
            </a:r>
            <a:r>
              <a:rPr sz="1800" spc="-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bowl-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shaped</a:t>
            </a:r>
            <a:r>
              <a:rPr sz="1800" spc="-2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curve. </a:t>
            </a:r>
            <a:r>
              <a:rPr sz="1800" spc="-14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1F2023"/>
                </a:solidFill>
                <a:latin typeface="Tahoma"/>
                <a:cs typeface="Tahoma"/>
              </a:rPr>
              <a:t>purpose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all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this</a:t>
            </a:r>
            <a:r>
              <a:rPr sz="1800" spc="-4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hard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1F2023"/>
                </a:solidFill>
                <a:latin typeface="Tahoma"/>
                <a:cs typeface="Tahoma"/>
              </a:rPr>
              <a:t>work </a:t>
            </a:r>
            <a:r>
              <a:rPr sz="1800" dirty="0">
                <a:solidFill>
                  <a:srgbClr val="1F2023"/>
                </a:solidFill>
                <a:latin typeface="Tahoma"/>
                <a:cs typeface="Tahoma"/>
              </a:rPr>
              <a:t>is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not</a:t>
            </a:r>
            <a:r>
              <a:rPr sz="1800" spc="-7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1F2023"/>
                </a:solidFill>
                <a:latin typeface="Tahoma"/>
                <a:cs typeface="Tahoma"/>
              </a:rPr>
              <a:t>to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1F2023"/>
                </a:solidFill>
                <a:latin typeface="Tahoma"/>
                <a:cs typeface="Tahoma"/>
              </a:rPr>
              <a:t>calculate</a:t>
            </a:r>
            <a:r>
              <a:rPr sz="1800" spc="-6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1F2023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Tahoma"/>
                <a:cs typeface="Tahoma"/>
              </a:rPr>
              <a:t>minimum </a:t>
            </a:r>
            <a:r>
              <a:rPr sz="1800" spc="-114" dirty="0">
                <a:solidFill>
                  <a:srgbClr val="1F2023"/>
                </a:solidFill>
                <a:latin typeface="Tahoma"/>
                <a:cs typeface="Tahoma"/>
              </a:rPr>
              <a:t>value</a:t>
            </a:r>
            <a:r>
              <a:rPr sz="1800" spc="-7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1F2023"/>
                </a:solidFill>
                <a:latin typeface="Tahoma"/>
                <a:cs typeface="Tahoma"/>
              </a:rPr>
              <a:t>of</a:t>
            </a:r>
            <a:r>
              <a:rPr sz="1800" spc="-70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1F2023"/>
                </a:solidFill>
                <a:latin typeface="Tahoma"/>
                <a:cs typeface="Tahoma"/>
              </a:rPr>
              <a:t>cost</a:t>
            </a:r>
            <a:r>
              <a:rPr sz="1800" spc="-55" dirty="0">
                <a:solidFill>
                  <a:srgbClr val="1F202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Tahoma"/>
                <a:cs typeface="Tahoma"/>
              </a:rPr>
              <a:t>function,</a:t>
            </a:r>
            <a:endParaRPr sz="1800">
              <a:latin typeface="Tahoma"/>
              <a:cs typeface="Tahoma"/>
            </a:endParaRPr>
          </a:p>
          <a:p>
            <a:pPr marL="8204834" marR="69850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solidFill>
                  <a:srgbClr val="1F2023"/>
                </a:solidFill>
                <a:latin typeface="Arial"/>
                <a:cs typeface="Arial"/>
              </a:rPr>
              <a:t>Value</a:t>
            </a:r>
            <a:r>
              <a:rPr sz="1800" b="1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800" b="1" spc="-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1800" b="1" spc="21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1F2023"/>
                </a:solidFill>
                <a:latin typeface="Arial"/>
                <a:cs typeface="Arial"/>
              </a:rPr>
              <a:t>parameters,</a:t>
            </a:r>
            <a:r>
              <a:rPr sz="1800" b="1" spc="-6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1F2023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b="1" spc="-180" dirty="0">
                <a:solidFill>
                  <a:srgbClr val="1F2023"/>
                </a:solidFill>
                <a:latin typeface="Arial"/>
                <a:cs typeface="Arial"/>
              </a:rPr>
              <a:t>minimum</a:t>
            </a:r>
            <a:r>
              <a:rPr sz="1800" b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1F2023"/>
                </a:solidFill>
                <a:latin typeface="Arial"/>
                <a:cs typeface="Arial"/>
              </a:rPr>
              <a:t>cost</a:t>
            </a:r>
            <a:r>
              <a:rPr sz="1800" b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function</a:t>
            </a:r>
            <a:r>
              <a:rPr sz="1800" spc="-30" dirty="0">
                <a:solidFill>
                  <a:srgbClr val="1F2023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931" y="60706"/>
            <a:ext cx="5000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Gradient</a:t>
            </a:r>
            <a:r>
              <a:rPr sz="3200" spc="-95" dirty="0"/>
              <a:t> </a:t>
            </a:r>
            <a:r>
              <a:rPr sz="3200" spc="-254" dirty="0"/>
              <a:t>descent</a:t>
            </a:r>
            <a:r>
              <a:rPr sz="3200" spc="-90" dirty="0"/>
              <a:t> </a:t>
            </a:r>
            <a:r>
              <a:rPr sz="3200" spc="-220" dirty="0"/>
              <a:t>optimization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287780" y="5760720"/>
            <a:ext cx="10066020" cy="3708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b="1" spc="-235" dirty="0">
                <a:solidFill>
                  <a:srgbClr val="393A41"/>
                </a:solidFill>
                <a:latin typeface="Verdana"/>
                <a:cs typeface="Verdana"/>
              </a:rPr>
              <a:t>In</a:t>
            </a:r>
            <a:r>
              <a:rPr sz="1800" b="1" spc="-9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393A41"/>
                </a:solidFill>
                <a:latin typeface="Verdana"/>
                <a:cs typeface="Verdana"/>
              </a:rPr>
              <a:t>machine</a:t>
            </a:r>
            <a:r>
              <a:rPr sz="1800" b="1" spc="-9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393A41"/>
                </a:solidFill>
                <a:latin typeface="Verdana"/>
                <a:cs typeface="Verdana"/>
              </a:rPr>
              <a:t>learning,</a:t>
            </a:r>
            <a:r>
              <a:rPr sz="1800" b="1" spc="-10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393A41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393A41"/>
                </a:solidFill>
                <a:latin typeface="Verdana"/>
                <a:cs typeface="Verdana"/>
              </a:rPr>
              <a:t>gradient</a:t>
            </a:r>
            <a:r>
              <a:rPr sz="1800" b="1" spc="-9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393A41"/>
                </a:solidFill>
                <a:latin typeface="Verdana"/>
                <a:cs typeface="Verdana"/>
              </a:rPr>
              <a:t>is</a:t>
            </a:r>
            <a:r>
              <a:rPr sz="1800" b="1" spc="-11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393A41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393A41"/>
                </a:solidFill>
                <a:latin typeface="Verdana"/>
                <a:cs typeface="Verdana"/>
              </a:rPr>
              <a:t> derivative</a:t>
            </a:r>
            <a:r>
              <a:rPr sz="1800" b="1" spc="-10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393A41"/>
                </a:solidFill>
                <a:latin typeface="Verdana"/>
                <a:cs typeface="Verdana"/>
              </a:rPr>
              <a:t>of</a:t>
            </a:r>
            <a:r>
              <a:rPr sz="1800" b="1" spc="-9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393A41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393A41"/>
                </a:solidFill>
                <a:latin typeface="Verdana"/>
                <a:cs typeface="Verdana"/>
              </a:rPr>
              <a:t>function</a:t>
            </a:r>
            <a:r>
              <a:rPr sz="1800" b="1" spc="-80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393A41"/>
                </a:solidFill>
                <a:latin typeface="Verdana"/>
                <a:cs typeface="Verdana"/>
              </a:rPr>
              <a:t>that</a:t>
            </a:r>
            <a:r>
              <a:rPr sz="1800" b="1" spc="-9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393A41"/>
                </a:solidFill>
                <a:latin typeface="Verdana"/>
                <a:cs typeface="Verdana"/>
              </a:rPr>
              <a:t>has </a:t>
            </a:r>
            <a:r>
              <a:rPr sz="1800" b="1" spc="-80" dirty="0">
                <a:solidFill>
                  <a:srgbClr val="393A41"/>
                </a:solidFill>
                <a:latin typeface="Verdana"/>
                <a:cs typeface="Verdana"/>
              </a:rPr>
              <a:t>more</a:t>
            </a:r>
            <a:r>
              <a:rPr sz="1800" b="1" spc="-8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393A41"/>
                </a:solidFill>
                <a:latin typeface="Verdana"/>
                <a:cs typeface="Verdana"/>
              </a:rPr>
              <a:t>than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519" y="6056477"/>
            <a:ext cx="227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393A41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393A41"/>
                </a:solidFill>
                <a:latin typeface="Verdana"/>
                <a:cs typeface="Verdana"/>
              </a:rPr>
              <a:t>input</a:t>
            </a:r>
            <a:r>
              <a:rPr sz="1800" b="1" spc="-80" dirty="0">
                <a:solidFill>
                  <a:srgbClr val="393A41"/>
                </a:solidFill>
                <a:latin typeface="Verdana"/>
                <a:cs typeface="Verdana"/>
              </a:rPr>
              <a:t> variable.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38955"/>
            <a:ext cx="12192253" cy="2589276"/>
            <a:chOff x="0" y="3838955"/>
            <a:chExt cx="12192253" cy="2589276"/>
          </a:xfrm>
        </p:grpSpPr>
        <p:sp>
          <p:nvSpPr>
            <p:cNvPr id="3" name="object 3"/>
            <p:cNvSpPr/>
            <p:nvPr/>
          </p:nvSpPr>
          <p:spPr>
            <a:xfrm>
              <a:off x="4588763" y="5399531"/>
              <a:ext cx="7603490" cy="1028700"/>
            </a:xfrm>
            <a:custGeom>
              <a:avLst/>
              <a:gdLst/>
              <a:ahLst/>
              <a:cxnLst/>
              <a:rect l="l" t="t" r="r" b="b"/>
              <a:pathLst>
                <a:path w="7603490" h="1028700">
                  <a:moveTo>
                    <a:pt x="7603236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7603236" y="1028700"/>
                  </a:lnTo>
                  <a:lnTo>
                    <a:pt x="760323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38955"/>
              <a:ext cx="4616195" cy="2391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2750" y="4067527"/>
              <a:ext cx="1781880" cy="352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9627" y="4544766"/>
              <a:ext cx="1819655" cy="6568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2792" y="5347716"/>
              <a:ext cx="600456" cy="4754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6939" y="223266"/>
            <a:ext cx="3623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5" dirty="0">
                <a:solidFill>
                  <a:srgbClr val="C00000"/>
                </a:solidFill>
                <a:latin typeface="Arial"/>
                <a:cs typeface="Arial"/>
              </a:rPr>
              <a:t>Gradient</a:t>
            </a:r>
            <a:r>
              <a:rPr sz="40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45" dirty="0">
                <a:solidFill>
                  <a:srgbClr val="C00000"/>
                </a:solidFill>
                <a:latin typeface="Arial"/>
                <a:cs typeface="Arial"/>
              </a:rPr>
              <a:t>Descent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5376" y="1798320"/>
            <a:ext cx="8037576" cy="16931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00097" y="1395221"/>
            <a:ext cx="218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Parameter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Update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2875" y="4029582"/>
            <a:ext cx="448945" cy="42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𝐦𝐢𝐧</a:t>
            </a:r>
            <a:endParaRPr sz="1800">
              <a:latin typeface="Cambria Math"/>
              <a:cs typeface="Cambria Math"/>
            </a:endParaRPr>
          </a:p>
          <a:p>
            <a:pPr marL="88900">
              <a:lnSpc>
                <a:spcPts val="1275"/>
              </a:lnSpc>
            </a:pPr>
            <a:r>
              <a:rPr sz="1300" spc="-25" dirty="0">
                <a:latin typeface="Cambria Math"/>
                <a:cs typeface="Cambria Math"/>
              </a:rPr>
              <a:t>𝒘,𝒃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92267" y="39623"/>
            <a:ext cx="6803390" cy="922019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141605">
              <a:lnSpc>
                <a:spcPct val="98900"/>
              </a:lnSpc>
              <a:spcBef>
                <a:spcPts val="330"/>
              </a:spcBef>
            </a:pPr>
            <a:r>
              <a:rPr sz="1800" b="0" spc="-95" dirty="0">
                <a:solidFill>
                  <a:srgbClr val="1F2023"/>
                </a:solidFill>
                <a:latin typeface="Arial MT"/>
                <a:cs typeface="Arial MT"/>
              </a:rPr>
              <a:t>To</a:t>
            </a:r>
            <a:r>
              <a:rPr sz="1800" b="0" spc="-4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find</a:t>
            </a:r>
            <a:r>
              <a:rPr sz="1800" b="0" spc="-4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local</a:t>
            </a:r>
            <a:r>
              <a:rPr sz="1800" b="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minimum</a:t>
            </a:r>
            <a:r>
              <a:rPr sz="1800" b="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800" b="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function</a:t>
            </a:r>
            <a:r>
              <a:rPr sz="1800" b="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using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gradient</a:t>
            </a:r>
            <a:r>
              <a:rPr sz="1800" b="0" spc="-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1F2023"/>
                </a:solidFill>
                <a:latin typeface="Arial MT"/>
                <a:cs typeface="Arial MT"/>
              </a:rPr>
              <a:t>descent,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we</a:t>
            </a:r>
            <a:r>
              <a:rPr sz="1800" b="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must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take</a:t>
            </a:r>
            <a:r>
              <a:rPr sz="1800" b="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steps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proportional</a:t>
            </a:r>
            <a:r>
              <a:rPr sz="1800" b="0" spc="-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to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negative</a:t>
            </a:r>
            <a:r>
              <a:rPr sz="1800" b="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1F2023"/>
                </a:solidFill>
                <a:latin typeface="Arial MT"/>
                <a:cs typeface="Arial MT"/>
              </a:rPr>
              <a:t>gradient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(move</a:t>
            </a:r>
            <a:r>
              <a:rPr sz="1800" b="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away</a:t>
            </a:r>
            <a:r>
              <a:rPr sz="1800" b="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from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4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gradient)</a:t>
            </a:r>
            <a:r>
              <a:rPr sz="1800" b="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of</a:t>
            </a:r>
            <a:r>
              <a:rPr sz="1800" b="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function</a:t>
            </a:r>
            <a:r>
              <a:rPr sz="1800" b="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at</a:t>
            </a:r>
            <a:r>
              <a:rPr sz="1800" b="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b="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1F2023"/>
                </a:solidFill>
                <a:latin typeface="Arial MT"/>
                <a:cs typeface="Arial MT"/>
              </a:rPr>
              <a:t>current</a:t>
            </a:r>
            <a:r>
              <a:rPr sz="18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b="0" spc="-10" dirty="0">
                <a:solidFill>
                  <a:srgbClr val="1F2023"/>
                </a:solidFill>
                <a:latin typeface="Arial MT"/>
                <a:cs typeface="Arial MT"/>
              </a:rPr>
              <a:t>point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764" y="5399532"/>
            <a:ext cx="760349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4895">
              <a:lnSpc>
                <a:spcPts val="2000"/>
              </a:lnSpc>
            </a:pP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partial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derivative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w.r.t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  <a:p>
            <a:pPr marL="175260" marR="3206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parameter,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new </a:t>
            </a:r>
            <a:r>
              <a:rPr sz="1800" dirty="0">
                <a:latin typeface="Calibri"/>
                <a:cs typeface="Calibri"/>
              </a:rPr>
              <a:t>Loss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old</a:t>
            </a:r>
            <a:r>
              <a:rPr sz="1800" spc="-20" dirty="0">
                <a:latin typeface="Calibri"/>
                <a:cs typeface="Calibri"/>
              </a:rPr>
              <a:t> loss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1E47C1-B951-C134-88D2-7BD6A22832A8}"/>
              </a:ext>
            </a:extLst>
          </p:cNvPr>
          <p:cNvSpPr/>
          <p:nvPr/>
        </p:nvSpPr>
        <p:spPr>
          <a:xfrm>
            <a:off x="5190694" y="1062787"/>
            <a:ext cx="6805084" cy="630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ea typeface="Calibri"/>
                <a:cs typeface="Calibri"/>
              </a:rPr>
              <a:t>A gradient measures how much the output of a function changes if you change the inputs a little bit.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521" y="799520"/>
            <a:ext cx="11309926" cy="5217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Gradient</a:t>
            </a:r>
            <a:r>
              <a:rPr sz="3200" spc="-95" dirty="0"/>
              <a:t> </a:t>
            </a:r>
            <a:r>
              <a:rPr sz="3200" spc="-254" dirty="0"/>
              <a:t>descent</a:t>
            </a:r>
            <a:r>
              <a:rPr sz="3200" spc="-90" dirty="0"/>
              <a:t> </a:t>
            </a:r>
            <a:r>
              <a:rPr sz="3200" spc="-220" dirty="0"/>
              <a:t>optimization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974601" y="5751782"/>
            <a:ext cx="3168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Alpha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6" y="4530852"/>
            <a:ext cx="5335524" cy="1859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6308" y="602056"/>
            <a:ext cx="268414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Procedures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Single-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979" y="257556"/>
            <a:ext cx="8334756" cy="41620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800" b="1" spc="-240" dirty="0">
                <a:solidFill>
                  <a:srgbClr val="C00000"/>
                </a:solidFill>
                <a:latin typeface="Arial"/>
                <a:cs typeface="Arial"/>
              </a:rPr>
              <a:t>Activation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2868930">
              <a:lnSpc>
                <a:spcPct val="100000"/>
              </a:lnSpc>
              <a:spcBef>
                <a:spcPts val="1635"/>
              </a:spcBef>
            </a:pPr>
            <a:r>
              <a:rPr sz="1800" spc="-10" dirty="0">
                <a:latin typeface="Calibri"/>
                <a:cs typeface="Calibri"/>
              </a:rPr>
              <a:t>Courtesy: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towardsdatascience.com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Gradient</a:t>
            </a:r>
            <a:r>
              <a:rPr sz="3200" spc="-95" dirty="0"/>
              <a:t> </a:t>
            </a:r>
            <a:r>
              <a:rPr sz="3200" spc="-254" dirty="0"/>
              <a:t>descent</a:t>
            </a:r>
            <a:r>
              <a:rPr sz="3200" spc="-90" dirty="0"/>
              <a:t> </a:t>
            </a:r>
            <a:r>
              <a:rPr sz="3200" spc="-220" dirty="0"/>
              <a:t>optimization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0094" y="635190"/>
            <a:ext cx="11646422" cy="5419857"/>
            <a:chOff x="387081" y="823216"/>
            <a:chExt cx="11646422" cy="541985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81" y="824083"/>
              <a:ext cx="5876560" cy="54189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4871" y="823216"/>
              <a:ext cx="5818632" cy="5009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962"/>
            <a:ext cx="12191999" cy="66705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6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Gradient</a:t>
            </a:r>
            <a:r>
              <a:rPr sz="3200" spc="-75" dirty="0"/>
              <a:t> </a:t>
            </a:r>
            <a:r>
              <a:rPr sz="3200" spc="-254" dirty="0"/>
              <a:t>descent</a:t>
            </a:r>
            <a:r>
              <a:rPr sz="3200" spc="-75" dirty="0"/>
              <a:t> </a:t>
            </a:r>
            <a:r>
              <a:rPr sz="3200" spc="-250" dirty="0"/>
              <a:t>optimization</a:t>
            </a:r>
            <a:r>
              <a:rPr sz="3200" spc="-65" dirty="0"/>
              <a:t> </a:t>
            </a:r>
            <a:r>
              <a:rPr sz="3200" spc="-370" dirty="0"/>
              <a:t>–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9116" y="479911"/>
            <a:ext cx="9334880" cy="5888884"/>
            <a:chOff x="1309116" y="479911"/>
            <a:chExt cx="9334880" cy="58888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15" y="479911"/>
              <a:ext cx="8841181" cy="37366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9116" y="4091939"/>
              <a:ext cx="3924300" cy="2276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40" y="3428999"/>
              <a:ext cx="1818132" cy="6568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37835" y="6011062"/>
            <a:ext cx="37166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f(x)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sigmoid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483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Calculation</a:t>
            </a:r>
            <a:r>
              <a:rPr b="0" spc="-2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spc="-25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362" y="1636293"/>
            <a:ext cx="10723885" cy="38531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4878" y="372618"/>
            <a:ext cx="665321" cy="3634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392" y="3654552"/>
            <a:ext cx="4239768" cy="2714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881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Non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linearly</a:t>
            </a:r>
            <a:r>
              <a:rPr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separated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879" y="1134277"/>
            <a:ext cx="2606755" cy="21725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6446" y="906756"/>
            <a:ext cx="2629256" cy="22209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03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Non</a:t>
            </a:r>
            <a:r>
              <a:rPr sz="29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linearly</a:t>
            </a:r>
            <a:r>
              <a:rPr sz="29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separated</a:t>
            </a:r>
            <a:r>
              <a:rPr sz="29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748027"/>
            <a:ext cx="5084139" cy="36297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08292" y="1112456"/>
            <a:ext cx="3743325" cy="5073650"/>
            <a:chOff x="6908292" y="1112456"/>
            <a:chExt cx="3743325" cy="5073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7248" y="1112456"/>
              <a:ext cx="3666372" cy="258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8292" y="3489960"/>
              <a:ext cx="3742944" cy="2695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469" y="2505977"/>
            <a:ext cx="2999970" cy="2984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085" y="2357607"/>
            <a:ext cx="3610326" cy="27142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469" y="2505977"/>
            <a:ext cx="2999970" cy="2984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384035" y="2205227"/>
            <a:ext cx="3953510" cy="2905125"/>
            <a:chOff x="6384035" y="2205227"/>
            <a:chExt cx="3953510" cy="29051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085" y="2357607"/>
              <a:ext cx="3610326" cy="2714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035" y="2205227"/>
              <a:ext cx="3953256" cy="2904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469" y="2505977"/>
            <a:ext cx="2999970" cy="2984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02323" y="2217420"/>
            <a:ext cx="3752215" cy="2857500"/>
            <a:chOff x="6402323" y="2217420"/>
            <a:chExt cx="3752215" cy="2857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085" y="2357607"/>
              <a:ext cx="3610326" cy="2714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2323" y="2217420"/>
              <a:ext cx="3590544" cy="2857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03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9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complex</a:t>
            </a:r>
            <a:r>
              <a:rPr sz="29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function</a:t>
            </a:r>
            <a:r>
              <a:rPr sz="29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sz="29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29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spc="-10" dirty="0">
                <a:solidFill>
                  <a:srgbClr val="000000"/>
                </a:solidFill>
                <a:latin typeface="Times New Roman"/>
                <a:cs typeface="Times New Roman"/>
              </a:rPr>
              <a:t>works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348" y="1482775"/>
            <a:ext cx="6480047" cy="4692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184" y="848862"/>
            <a:ext cx="3657271" cy="5181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0693" y="735975"/>
            <a:ext cx="3341112" cy="53310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355" y="-289314"/>
            <a:ext cx="5264785" cy="1288415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pc="-295" dirty="0"/>
              <a:t>Limitations</a:t>
            </a:r>
            <a:r>
              <a:rPr spc="-85" dirty="0"/>
              <a:t> </a:t>
            </a:r>
            <a:r>
              <a:rPr spc="-345" dirty="0"/>
              <a:t>of</a:t>
            </a:r>
            <a:r>
              <a:rPr spc="-95" dirty="0"/>
              <a:t> </a:t>
            </a:r>
            <a:r>
              <a:rPr spc="-350" dirty="0"/>
              <a:t>Perceptron</a:t>
            </a:r>
          </a:p>
          <a:p>
            <a:pPr marL="1532255">
              <a:lnSpc>
                <a:spcPct val="100000"/>
              </a:lnSpc>
              <a:spcBef>
                <a:spcPts val="925"/>
              </a:spcBef>
            </a:pPr>
            <a:r>
              <a:rPr sz="1800" spc="-25" dirty="0">
                <a:latin typeface="Calibri"/>
                <a:cs typeface="Calibri"/>
              </a:rPr>
              <a:t>1D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45068" y="1050036"/>
            <a:ext cx="3647440" cy="5120005"/>
            <a:chOff x="8545068" y="1050036"/>
            <a:chExt cx="3647440" cy="512000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38" y="3520440"/>
              <a:ext cx="3331862" cy="26490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5068" y="1050036"/>
              <a:ext cx="3646931" cy="25527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56675" y="359790"/>
            <a:ext cx="288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about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these?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Non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linearly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separable</a:t>
            </a:r>
            <a:r>
              <a:rPr sz="18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data?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801" y="605790"/>
            <a:ext cx="28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2D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624" rIns="0" bIns="0" rtlCol="0">
            <a:spAutoFit/>
          </a:bodyPr>
          <a:lstStyle/>
          <a:p>
            <a:pPr marL="692150" marR="5080">
              <a:lnSpc>
                <a:spcPts val="4320"/>
              </a:lnSpc>
              <a:spcBef>
                <a:spcPts val="640"/>
              </a:spcBef>
            </a:pPr>
            <a:r>
              <a:rPr spc="-325" dirty="0"/>
              <a:t>Need</a:t>
            </a:r>
            <a:r>
              <a:rPr spc="-100" dirty="0"/>
              <a:t> </a:t>
            </a:r>
            <a:r>
              <a:rPr spc="-325" dirty="0"/>
              <a:t>of</a:t>
            </a:r>
            <a:r>
              <a:rPr spc="-100" dirty="0"/>
              <a:t> </a:t>
            </a:r>
            <a:r>
              <a:rPr spc="-545" dirty="0"/>
              <a:t>DEEP</a:t>
            </a:r>
            <a:r>
              <a:rPr spc="-75" dirty="0"/>
              <a:t> </a:t>
            </a:r>
            <a:r>
              <a:rPr spc="-325" dirty="0"/>
              <a:t>ML</a:t>
            </a:r>
            <a:r>
              <a:rPr spc="-95" dirty="0"/>
              <a:t> </a:t>
            </a:r>
            <a:r>
              <a:rPr spc="-300" dirty="0"/>
              <a:t>models-</a:t>
            </a:r>
            <a:r>
              <a:rPr spc="-100" dirty="0"/>
              <a:t> </a:t>
            </a:r>
            <a:r>
              <a:rPr spc="-375" dirty="0"/>
              <a:t>complex</a:t>
            </a:r>
            <a:r>
              <a:rPr spc="-100" dirty="0"/>
              <a:t> </a:t>
            </a:r>
            <a:r>
              <a:rPr spc="-229" dirty="0"/>
              <a:t>real</a:t>
            </a:r>
            <a:r>
              <a:rPr spc="-95" dirty="0"/>
              <a:t> </a:t>
            </a:r>
            <a:r>
              <a:rPr spc="-335" dirty="0"/>
              <a:t>world </a:t>
            </a:r>
            <a:r>
              <a:rPr spc="-350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18844"/>
            <a:ext cx="11664315" cy="4020820"/>
            <a:chOff x="0" y="1418844"/>
            <a:chExt cx="11664315" cy="4020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7771" y="1418844"/>
              <a:ext cx="8916286" cy="4020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07550"/>
              <a:ext cx="2747771" cy="17627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67988" y="3434918"/>
            <a:ext cx="7569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real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life,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deal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complex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where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relationship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might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complex,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unlike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simple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sigmoid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perceptron.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7807"/>
            <a:ext cx="9267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0" dirty="0"/>
              <a:t>XOR</a:t>
            </a:r>
            <a:r>
              <a:rPr sz="3200" spc="-65" dirty="0"/>
              <a:t> </a:t>
            </a:r>
            <a:r>
              <a:rPr sz="3200" spc="-295" dirty="0"/>
              <a:t>Function</a:t>
            </a:r>
            <a:r>
              <a:rPr sz="3200" spc="-100" dirty="0"/>
              <a:t> </a:t>
            </a:r>
            <a:r>
              <a:rPr sz="3200" spc="-480" dirty="0"/>
              <a:t>—</a:t>
            </a:r>
            <a:r>
              <a:rPr sz="3200" spc="-55" dirty="0"/>
              <a:t> </a:t>
            </a:r>
            <a:r>
              <a:rPr sz="3200" spc="-254" dirty="0"/>
              <a:t>Can’t</a:t>
            </a:r>
            <a:r>
              <a:rPr sz="3200" spc="-80" dirty="0"/>
              <a:t> </a:t>
            </a:r>
            <a:r>
              <a:rPr sz="3200" spc="-180" dirty="0"/>
              <a:t>Do!-</a:t>
            </a:r>
            <a:r>
              <a:rPr sz="3200" spc="-80" dirty="0"/>
              <a:t> </a:t>
            </a:r>
            <a:r>
              <a:rPr sz="3200" spc="-335" dirty="0"/>
              <a:t>Non</a:t>
            </a:r>
            <a:r>
              <a:rPr sz="3200" spc="-85" dirty="0"/>
              <a:t> </a:t>
            </a:r>
            <a:r>
              <a:rPr sz="3200" spc="-229" dirty="0"/>
              <a:t>Linearly</a:t>
            </a:r>
            <a:r>
              <a:rPr sz="3200" spc="-95" dirty="0"/>
              <a:t> </a:t>
            </a:r>
            <a:r>
              <a:rPr sz="3200" spc="-250" dirty="0"/>
              <a:t>separated</a:t>
            </a:r>
            <a:r>
              <a:rPr sz="3200" spc="-90" dirty="0"/>
              <a:t> </a:t>
            </a:r>
            <a:r>
              <a:rPr sz="3200" spc="-95" dirty="0"/>
              <a:t>data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102" y="1115949"/>
            <a:ext cx="7639399" cy="2914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9129" y="4933264"/>
            <a:ext cx="9007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Notice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fourth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contradicts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second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third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equation.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2700" marR="1193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perceptron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linearly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key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take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away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single</a:t>
            </a:r>
            <a:r>
              <a:rPr sz="1800" b="1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r>
              <a:rPr sz="18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cannot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learn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separate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nature.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55626"/>
            <a:ext cx="372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  <a:r>
              <a:rPr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Neuron-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493013"/>
            <a:ext cx="6337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538235"/>
                </a:solidFill>
                <a:latin typeface="Times New Roman"/>
                <a:cs typeface="Times New Roman"/>
              </a:rPr>
              <a:t>A</a:t>
            </a:r>
            <a:r>
              <a:rPr sz="4000" spc="-225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538235"/>
                </a:solidFill>
                <a:latin typeface="Times New Roman"/>
                <a:cs typeface="Times New Roman"/>
              </a:rPr>
              <a:t>smoother</a:t>
            </a:r>
            <a:r>
              <a:rPr sz="4000" spc="-155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538235"/>
                </a:solidFill>
                <a:latin typeface="Times New Roman"/>
                <a:cs typeface="Times New Roman"/>
              </a:rPr>
              <a:t>activation</a:t>
            </a:r>
            <a:r>
              <a:rPr sz="4000" spc="-110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538235"/>
                </a:solidFill>
                <a:latin typeface="Times New Roman"/>
                <a:cs typeface="Times New Roman"/>
              </a:rPr>
              <a:t>function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144" y="2349992"/>
            <a:ext cx="2876550" cy="25237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01896" y="2223516"/>
            <a:ext cx="5951220" cy="3289300"/>
            <a:chOff x="4501896" y="2223516"/>
            <a:chExt cx="5951220" cy="3289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1896" y="2505086"/>
              <a:ext cx="2952750" cy="22101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9772" y="2223516"/>
              <a:ext cx="3133344" cy="2705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668" y="4465320"/>
              <a:ext cx="2666999" cy="10469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16939" y="5523991"/>
            <a:ext cx="768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So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output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σ(w</a:t>
            </a:r>
            <a:r>
              <a:rPr sz="1800" dirty="0">
                <a:latin typeface="Cambria Math"/>
                <a:cs typeface="Cambria Math"/>
              </a:rPr>
              <a:t>⋅</a:t>
            </a:r>
            <a:r>
              <a:rPr sz="1800" dirty="0">
                <a:latin typeface="Cambria"/>
                <a:cs typeface="Cambria"/>
              </a:rPr>
              <a:t>x+b),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where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σ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Sigmoid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Function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def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5936" y="5555437"/>
            <a:ext cx="45339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20" dirty="0">
                <a:latin typeface="Cambria"/>
                <a:cs typeface="Cambria"/>
              </a:rPr>
              <a:t>ined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5796788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by:-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22487" y="5431407"/>
            <a:ext cx="1371906" cy="53249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94981" y="33655"/>
            <a:ext cx="458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Sigmoid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curve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looks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S-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shape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391" y="1197355"/>
            <a:ext cx="4620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 is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differentiable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.That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means,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find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slope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sigmoid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curve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two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points.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monotonic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886" y="5906820"/>
            <a:ext cx="598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monotonic</a:t>
            </a:r>
            <a:r>
              <a:rPr sz="110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function</a:t>
            </a:r>
            <a:r>
              <a:rPr sz="11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sz="11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a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function</a:t>
            </a:r>
            <a:r>
              <a:rPr sz="1100" b="1" spc="-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which</a:t>
            </a:r>
            <a:r>
              <a:rPr sz="1100" b="1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is</a:t>
            </a:r>
            <a:r>
              <a:rPr sz="1100" b="1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either</a:t>
            </a:r>
            <a:r>
              <a:rPr sz="1100" b="1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entirely</a:t>
            </a:r>
            <a:r>
              <a:rPr sz="1100" b="1" spc="-4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F2023"/>
                </a:solidFill>
                <a:latin typeface="Arial"/>
                <a:cs typeface="Arial"/>
              </a:rPr>
              <a:t>nonincreasing</a:t>
            </a:r>
            <a:r>
              <a:rPr sz="1100" b="1" spc="-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023"/>
                </a:solidFill>
                <a:latin typeface="Arial"/>
                <a:cs typeface="Arial"/>
              </a:rPr>
              <a:t>or</a:t>
            </a:r>
            <a:r>
              <a:rPr sz="1100" b="1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F2023"/>
                </a:solidFill>
                <a:latin typeface="Arial"/>
                <a:cs typeface="Arial"/>
              </a:rPr>
              <a:t>nondecreasing</a:t>
            </a:r>
            <a:r>
              <a:rPr sz="1800" spc="-10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430" y="1372615"/>
            <a:ext cx="647573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0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exists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(0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1).</a:t>
            </a:r>
            <a:r>
              <a:rPr sz="1800" b="1" spc="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especially</a:t>
            </a:r>
            <a:r>
              <a:rPr sz="180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used</a:t>
            </a:r>
            <a:r>
              <a:rPr sz="180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models</a:t>
            </a:r>
            <a:r>
              <a:rPr sz="180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where</a:t>
            </a:r>
            <a:r>
              <a:rPr sz="18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F2023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have</a:t>
            </a:r>
            <a:r>
              <a:rPr sz="180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predict</a:t>
            </a:r>
            <a:r>
              <a:rPr sz="180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probability</a:t>
            </a:r>
            <a:r>
              <a:rPr sz="18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an</a:t>
            </a:r>
            <a:r>
              <a:rPr sz="180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  <a:p>
            <a:pPr marL="2178685">
              <a:lnSpc>
                <a:spcPct val="100000"/>
              </a:lnSpc>
              <a:spcBef>
                <a:spcPts val="800"/>
              </a:spcBef>
              <a:tabLst>
                <a:tab pos="4893945" algn="l"/>
              </a:tabLst>
            </a:pPr>
            <a:r>
              <a:rPr sz="2700" baseline="1543" dirty="0">
                <a:latin typeface="Calibri"/>
                <a:cs typeface="Calibri"/>
              </a:rPr>
              <a:t>Step</a:t>
            </a:r>
            <a:r>
              <a:rPr sz="2700" spc="-60" baseline="1543" dirty="0">
                <a:latin typeface="Calibri"/>
                <a:cs typeface="Calibri"/>
              </a:rPr>
              <a:t> </a:t>
            </a:r>
            <a:r>
              <a:rPr sz="2700" spc="-15" baseline="1543" dirty="0">
                <a:latin typeface="Calibri"/>
                <a:cs typeface="Calibri"/>
              </a:rPr>
              <a:t>function</a:t>
            </a:r>
            <a:r>
              <a:rPr sz="2700" baseline="1543" dirty="0"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Sigmoid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64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Sigmoid</a:t>
            </a:r>
            <a:r>
              <a:rPr spc="-90" dirty="0"/>
              <a:t> </a:t>
            </a:r>
            <a:r>
              <a:rPr spc="-20" dirty="0"/>
              <a:t>-</a:t>
            </a:r>
            <a:r>
              <a:rPr spc="-355" dirty="0"/>
              <a:t>2D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2608" y="1085578"/>
            <a:ext cx="3550616" cy="26985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5100" y="0"/>
            <a:ext cx="3457575" cy="764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5" y="1518847"/>
            <a:ext cx="3087030" cy="22714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786" y="4226666"/>
            <a:ext cx="2533942" cy="14855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0732" y="1260841"/>
            <a:ext cx="3436178" cy="25269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4105" y="3979164"/>
            <a:ext cx="2618377" cy="20830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54088" y="4011237"/>
            <a:ext cx="2617301" cy="20603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04199" y="3935055"/>
            <a:ext cx="2557984" cy="2083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45123" y="2133600"/>
            <a:ext cx="4344670" cy="1694180"/>
            <a:chOff x="5945123" y="2133600"/>
            <a:chExt cx="4344670" cy="1694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5123" y="3294094"/>
              <a:ext cx="4344120" cy="5331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3363" y="2133600"/>
              <a:ext cx="2772155" cy="11902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8208" y="4141470"/>
            <a:ext cx="2133940" cy="1790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1323" y="2094315"/>
            <a:ext cx="3314700" cy="27424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942" y="2133600"/>
            <a:ext cx="2514945" cy="9902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60092" y="1988820"/>
            <a:ext cx="3476625" cy="2848610"/>
            <a:chOff x="2260092" y="1988820"/>
            <a:chExt cx="3476625" cy="28486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6" y="2094315"/>
              <a:ext cx="3314700" cy="2742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0092" y="1988820"/>
              <a:ext cx="3476244" cy="2839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073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Function-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Sigmoid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942" y="2133600"/>
            <a:ext cx="2514945" cy="9902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35707" y="2010155"/>
            <a:ext cx="3505200" cy="2845435"/>
            <a:chOff x="2235707" y="2010155"/>
            <a:chExt cx="3505200" cy="2845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9235" y="2094315"/>
              <a:ext cx="3314700" cy="2742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5707" y="2010155"/>
              <a:ext cx="3457955" cy="2837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707" y="2046731"/>
              <a:ext cx="3505200" cy="2808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595</Words>
  <Application>Microsoft Office PowerPoint</Application>
  <PresentationFormat>Widescreen</PresentationFormat>
  <Paragraphs>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PowerPoint Presentation</vt:lpstr>
      <vt:lpstr>PowerPoint Presentation</vt:lpstr>
      <vt:lpstr>Limitations of Perceptron 1D</vt:lpstr>
      <vt:lpstr>XOR Function — Can’t Do!- Non Linearly separated data</vt:lpstr>
      <vt:lpstr>Sigmoid Neuron-</vt:lpstr>
      <vt:lpstr>Sigmoid -2D</vt:lpstr>
      <vt:lpstr>Loss Function-Sigmoid</vt:lpstr>
      <vt:lpstr>Loss Function-Sigmoid</vt:lpstr>
      <vt:lpstr>Loss Function-Sigmoid</vt:lpstr>
      <vt:lpstr>Loss Function-Sigmoid</vt:lpstr>
      <vt:lpstr>Loss Function-Sigmoid</vt:lpstr>
      <vt:lpstr>Loss Function-Sigmoid</vt:lpstr>
      <vt:lpstr>Loss Function-Sigmoid</vt:lpstr>
      <vt:lpstr>Loss Function-Sigmoid</vt:lpstr>
      <vt:lpstr>Learning Algorithm</vt:lpstr>
      <vt:lpstr>Learning Algorithm</vt:lpstr>
      <vt:lpstr>Gradient descent optimization</vt:lpstr>
      <vt:lpstr>To find the local minimum of a function using gradient descent, we must take steps proportional to the negative of the gradient (move away from the gradient) of the function at the current point</vt:lpstr>
      <vt:lpstr>Gradient descent optimization</vt:lpstr>
      <vt:lpstr>Gradient descent optimization</vt:lpstr>
      <vt:lpstr>Gradient descent optimization –</vt:lpstr>
      <vt:lpstr>PowerPoint Presentation</vt:lpstr>
      <vt:lpstr>Calculation of</vt:lpstr>
      <vt:lpstr>Non linearly separated data</vt:lpstr>
      <vt:lpstr>Non linearly separated data</vt:lpstr>
      <vt:lpstr>Will Sigmoid work ??</vt:lpstr>
      <vt:lpstr>Will Sigmoid work ??</vt:lpstr>
      <vt:lpstr>Will Sigmoid work ??</vt:lpstr>
      <vt:lpstr>A complex function like this works</vt:lpstr>
      <vt:lpstr>Need of DEEP ML models- complex real world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saraths</cp:lastModifiedBy>
  <cp:revision>39</cp:revision>
  <dcterms:created xsi:type="dcterms:W3CDTF">2025-01-30T11:06:30Z</dcterms:created>
  <dcterms:modified xsi:type="dcterms:W3CDTF">2025-08-14T08:43:10Z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2025-01-30T00:00:00Z</vt:filetime>
  </property>
  <property fmtid="{D5CDD505-2E9C-101B-9397-08002B2CF9AE}" pid="5" name="Producer">
    <vt:lpwstr>Microsoft® PowerPoint® for Microsoft 365</vt:lpwstr>
  </property>
</Properties>
</file>