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877" r:id="rId5"/>
    <p:sldId id="770" r:id="rId6"/>
    <p:sldId id="880" r:id="rId7"/>
    <p:sldId id="887" r:id="rId8"/>
    <p:sldId id="881" r:id="rId9"/>
    <p:sldId id="882" r:id="rId10"/>
    <p:sldId id="883" r:id="rId11"/>
    <p:sldId id="879" r:id="rId12"/>
    <p:sldId id="8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tha M" initials="GM" lastIdx="1" clrIdx="0">
    <p:extLst>
      <p:ext uri="{19B8F6BF-5375-455C-9EA6-DF929625EA0E}">
        <p15:presenceInfo xmlns:p15="http://schemas.microsoft.com/office/powerpoint/2012/main" userId="Geetha 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8FE"/>
    <a:srgbClr val="FDD9FB"/>
    <a:srgbClr val="FDDAFE"/>
    <a:srgbClr val="FE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830912-6670-555F-8E0B-52CC4D1464D6}" v="1" dt="2024-03-14T14:22:03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78E88-302C-457E-BDC4-2DC4E135B8E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E30E6-9EB3-46B3-B453-23E1904BD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3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C7B1-3372-48B0-BF9A-E8B0D66A9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9325F-848E-4674-8D14-AA3DA16C8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4100-98DF-4A28-9BF8-E86A1F56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7BDE-1137-4A98-9219-707F2079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8E49A-5440-4FE1-ABC5-11FC4190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60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F787-CF72-4AD9-A2E9-4BCE3AE4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2738F-6BE8-40A6-91A4-84C9E66F2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BFD6E-B51C-4B6D-8974-650D504E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54563-0E79-4042-B36B-F0899591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B683-83FB-43F1-924F-C37D43EE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28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15FDF-F601-41FD-8F1B-59A9F5EE3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A3654-1792-4F83-B64D-233B5E88E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986C-C991-4F3D-9CBA-F6544A8B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8F46D-1102-469C-8ADF-2CF3A74C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B3704-AEE5-43AD-99BA-0AFCAC4C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57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1B5E-9785-4FD7-B155-7D3ADCFE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1AD12-433F-482B-92DA-90AD36D07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5F635-AD31-49AF-8FCA-EF5F0AC0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AFEA-B36F-47E4-A744-9D16E14B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7B23C-846F-4701-98E1-2AA30C0D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4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DC06-3088-42D2-8F40-6F480CF9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B074A-999D-4600-B4D0-6055B1583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FD8D0-4BD8-4161-9F83-D5FFB51B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A84EC-C363-4961-BCB0-1E75C981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0A75-1335-4BC4-ADE6-3D6153CC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30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FFD6-2DBE-4606-BC7E-6ECC83E0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FD17-4941-45D0-A94B-825AEA8AE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85B78-E08B-4674-BA2D-C6D0AD958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DB4DE-C6E0-43C0-9C5C-5CBAFA9C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DF757-A17B-4E7E-95EC-C3D1684A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9B607-D2B7-4A58-889B-3D7FE1C3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41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72F9-2F59-4973-B3FF-FD6DCE55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2186A-852B-49CE-80A8-CEB575536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9C702-86B5-4E2F-A57A-E860E2EE8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A572B-349B-4A78-AAE0-D48A5298D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CCFEC-E740-4761-88D9-107254DA4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83EEB-A8CC-4F87-A568-4AA732FB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8D871-7F1F-474C-BE07-B566FE46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8DB53-8474-4095-AA09-B4C2F48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18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1209376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2"/>
            <a:ext cx="11209376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3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09624-20AB-4018-936C-C64A1B46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54839-3857-4F43-8B7C-D63BB44A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E522D-D444-4666-9DD4-01033EC3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33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1D9F-4466-4F53-9AAB-E3E81514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A21C-A89D-4EEA-B9E4-6F3FDC765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C4D00-53E7-4681-9B2D-2952E2657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450E1-7C11-4EC1-A8C1-117BC4E6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CD824-36FA-4CFB-97E7-23693B10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33C2F-7EAC-4ACD-A23F-E2373740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6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9157-5C58-4242-A86F-98463F57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5E7F4-367D-4208-B3DC-182274CDE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56A5B-B6AD-4097-932C-3E8E77F3F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D7ED9-C05E-47C0-8B7E-E2B1DF5B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5CA0B-359F-4C2E-AD7C-45E2CBB1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F037C-C980-4AF7-9C32-929CBBF0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84A66-1229-4ED6-A9D1-8F02E8148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B1AC7-8752-4D00-B2A2-8AB4F1C01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92777"/>
            <a:ext cx="10515600" cy="518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8661F-0625-4389-83BE-42947615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141DB-7750-451B-A040-0A3D20C5A8E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2604A-DE26-4FC2-8337-AF8A963C9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BA0C0-1904-41CE-9E06-BC9E5A69A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03A67-7610-4F30-9DA1-29E339510F0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4CC57E-CE71-4F72-B89D-034E1FBAC5C9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1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pgrad.com/blog/top-deep-learning-frameworks/#6_Swift_for_TensorFlow" TargetMode="External"/><Relationship Id="rId3" Type="http://schemas.openxmlformats.org/officeDocument/2006/relationships/hyperlink" Target="https://www.upgrad.com/blog/top-deep-learning-frameworks/#1_TensorFlow" TargetMode="External"/><Relationship Id="rId7" Type="http://schemas.openxmlformats.org/officeDocument/2006/relationships/hyperlink" Target="https://www.upgrad.com/blog/top-deep-learning-frameworks/#5_MXNet" TargetMode="External"/><Relationship Id="rId12" Type="http://schemas.openxmlformats.org/officeDocument/2006/relationships/hyperlink" Target="https://www.upgrad.com/blog/top-deep-learning-frameworks/#10_Chainer" TargetMode="External"/><Relationship Id="rId2" Type="http://schemas.openxmlformats.org/officeDocument/2006/relationships/hyperlink" Target="https://www.upgrad.com/blog/top-deep-learning-frameworks/#Top_Deep_Learning_Framework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upgrad.com/blog/top-deep-learning-frameworks/#4_Sonnet" TargetMode="External"/><Relationship Id="rId11" Type="http://schemas.openxmlformats.org/officeDocument/2006/relationships/hyperlink" Target="https://www.upgrad.com/blog/top-deep-learning-frameworks/#9_ONNX" TargetMode="External"/><Relationship Id="rId5" Type="http://schemas.openxmlformats.org/officeDocument/2006/relationships/hyperlink" Target="https://www.upgrad.com/blog/top-deep-learning-frameworks/#3_Keras" TargetMode="External"/><Relationship Id="rId10" Type="http://schemas.openxmlformats.org/officeDocument/2006/relationships/hyperlink" Target="https://www.upgrad.com/blog/top-deep-learning-frameworks/#8_DL4J" TargetMode="External"/><Relationship Id="rId4" Type="http://schemas.openxmlformats.org/officeDocument/2006/relationships/hyperlink" Target="https://www.upgrad.com/blog/top-deep-learning-frameworks/#2_PyTorch" TargetMode="External"/><Relationship Id="rId9" Type="http://schemas.openxmlformats.org/officeDocument/2006/relationships/hyperlink" Target="https://www.upgrad.com/blog/top-deep-learning-frameworks/#7_Glu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ytorch.org/" TargetMode="External"/><Relationship Id="rId2" Type="http://schemas.openxmlformats.org/officeDocument/2006/relationships/hyperlink" Target="https://stanfordmlgroup.github.io/projects/chexnet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horizonrl.com/" TargetMode="External"/><Relationship Id="rId4" Type="http://schemas.openxmlformats.org/officeDocument/2006/relationships/hyperlink" Target="https://pyro.ai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genta.tensorflow.org/" TargetMode="External"/><Relationship Id="rId2" Type="http://schemas.openxmlformats.org/officeDocument/2006/relationships/hyperlink" Target="https://builtin.com/data-science/introduction-to-machine-learning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uber.github.io/ludwig/" TargetMode="External"/><Relationship Id="rId4" Type="http://schemas.openxmlformats.org/officeDocument/2006/relationships/hyperlink" Target="https://sonnet.dev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B804-1F07-4BEE-9EF3-242F6526B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D1E86-6AC3-4B83-85F5-4B9DBDA3F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9BEA63-6D42-4045-A1CE-EECC4791E94E}"/>
              </a:ext>
            </a:extLst>
          </p:cNvPr>
          <p:cNvSpPr/>
          <p:nvPr/>
        </p:nvSpPr>
        <p:spPr>
          <a:xfrm>
            <a:off x="64545" y="-6230"/>
            <a:ext cx="12159727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3B45BB-FAE8-433F-8A1C-39CBD0DB4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044" y="2195680"/>
            <a:ext cx="3443174" cy="1104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9019EF-39C4-4A72-8DBB-45712BDC02E5}"/>
              </a:ext>
            </a:extLst>
          </p:cNvPr>
          <p:cNvSpPr txBox="1"/>
          <p:nvPr/>
        </p:nvSpPr>
        <p:spPr>
          <a:xfrm>
            <a:off x="6964005" y="1722790"/>
            <a:ext cx="5394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Segoe UI" panose="020B0502040204020203" pitchFamily="34" charset="0"/>
              </a:rPr>
              <a:t>Deep Learning Frameworks</a:t>
            </a:r>
            <a:endParaRPr lang="en-US" sz="2000" b="0" i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E7993D-50A7-4079-A22E-A3E4FEFA102A}"/>
              </a:ext>
            </a:extLst>
          </p:cNvPr>
          <p:cNvCxnSpPr>
            <a:cxnSpLocks/>
          </p:cNvCxnSpPr>
          <p:nvPr/>
        </p:nvCxnSpPr>
        <p:spPr>
          <a:xfrm>
            <a:off x="6553910" y="1871975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" descr="A person in a white shirt&#10;&#10;Description automatically generated">
            <a:extLst>
              <a:ext uri="{FF2B5EF4-FFF2-40B4-BE49-F238E27FC236}">
                <a16:creationId xmlns:a16="http://schemas.microsoft.com/office/drawing/2014/main" id="{4B50A742-4204-487A-9558-6A05025FB6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827" y="280527"/>
            <a:ext cx="2639345" cy="263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Amritapuri Campus | Amrita Vishwa Vidyapeetham">
            <a:extLst>
              <a:ext uri="{FF2B5EF4-FFF2-40B4-BE49-F238E27FC236}">
                <a16:creationId xmlns:a16="http://schemas.microsoft.com/office/drawing/2014/main" id="{D9708715-13EC-4C66-A09A-A0E399FC6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72" y="3300579"/>
            <a:ext cx="12192000" cy="35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98F41B23-F7BD-48D8-A3F3-DF74F0796B5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2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24"/>
    </mc:Choice>
    <mc:Fallback xmlns="">
      <p:transition spd="slow" advTm="198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3B5A3-172D-4C33-8831-0D13095B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E7FF48-9121-4FE7-9F31-63E6D5C19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5019E6-2BD9-4F92-A543-21D90A1A90AC}"/>
              </a:ext>
            </a:extLst>
          </p:cNvPr>
          <p:cNvSpPr/>
          <p:nvPr/>
        </p:nvSpPr>
        <p:spPr>
          <a:xfrm>
            <a:off x="2920654" y="1676224"/>
            <a:ext cx="8860221" cy="3830145"/>
          </a:xfrm>
          <a:prstGeom prst="rect">
            <a:avLst/>
          </a:prstGeom>
          <a:solidFill>
            <a:srgbClr val="FDD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Deep Learning Frameworks</a:t>
            </a:r>
            <a:endParaRPr lang="en-US" sz="2400" b="1">
              <a:solidFill>
                <a:schemeClr val="tx1"/>
              </a:solidFill>
            </a:endParaRPr>
          </a:p>
        </p:txBody>
      </p:sp>
      <p:pic>
        <p:nvPicPr>
          <p:cNvPr id="8" name="Picture 1" descr="A person in a white shirt&#10;&#10;Description automatically generated">
            <a:extLst>
              <a:ext uri="{FF2B5EF4-FFF2-40B4-BE49-F238E27FC236}">
                <a16:creationId xmlns:a16="http://schemas.microsoft.com/office/drawing/2014/main" id="{6BAD591A-0906-43A5-80FC-D586D3DF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006" y="80502"/>
            <a:ext cx="2639345" cy="263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99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7"/>
    </mc:Choice>
    <mc:Fallback xmlns="">
      <p:transition spd="slow" advTm="550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B7F952-8BA1-4711-8E03-F6B32820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E9C3C-3752-4420-B09D-0F53F032C55A}"/>
              </a:ext>
            </a:extLst>
          </p:cNvPr>
          <p:cNvSpPr txBox="1"/>
          <p:nvPr/>
        </p:nvSpPr>
        <p:spPr>
          <a:xfrm>
            <a:off x="3123271" y="536138"/>
            <a:ext cx="610583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u="sng">
                <a:solidFill>
                  <a:srgbClr val="444444"/>
                </a:solidFill>
                <a:effectLst/>
                <a:latin typeface="proxima_novaregular"/>
                <a:hlinkClick r:id="rId2" tooltip="Top Deep Learning Frameworks"/>
              </a:rPr>
              <a:t>Top Deep Learning Frameworks</a:t>
            </a:r>
            <a:endParaRPr lang="en-IN" sz="3200" b="0" i="0">
              <a:solidFill>
                <a:srgbClr val="303133"/>
              </a:solidFill>
              <a:effectLst/>
              <a:latin typeface="proxima_novaregula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3200" b="0" i="0" u="none" strike="noStrike">
                <a:solidFill>
                  <a:srgbClr val="444444"/>
                </a:solidFill>
                <a:effectLst/>
                <a:latin typeface="proxima_novaregular"/>
                <a:hlinkClick r:id="rId3" tooltip="1. TensorFlow"/>
              </a:rPr>
              <a:t>1. TensorFlow</a:t>
            </a:r>
            <a:endParaRPr lang="en-IN" sz="3200" b="0" i="0">
              <a:solidFill>
                <a:srgbClr val="303133"/>
              </a:solidFill>
              <a:effectLst/>
              <a:latin typeface="proxima_novaregula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3200" b="0" i="0" u="none" strike="noStrike">
                <a:solidFill>
                  <a:srgbClr val="444444"/>
                </a:solidFill>
                <a:effectLst/>
                <a:latin typeface="proxima_novaregular"/>
                <a:hlinkClick r:id="rId4" tooltip="2. PyTorch"/>
              </a:rPr>
              <a:t>2. </a:t>
            </a:r>
            <a:r>
              <a:rPr lang="en-IN" sz="3200" b="0" i="0" u="none" strike="noStrike" err="1">
                <a:solidFill>
                  <a:srgbClr val="444444"/>
                </a:solidFill>
                <a:effectLst/>
                <a:latin typeface="proxima_novaregular"/>
                <a:hlinkClick r:id="rId4" tooltip="2. PyTorch"/>
              </a:rPr>
              <a:t>PyTorch</a:t>
            </a:r>
            <a:endParaRPr lang="en-IN" sz="3200" b="0" i="0">
              <a:solidFill>
                <a:srgbClr val="303133"/>
              </a:solidFill>
              <a:effectLst/>
              <a:latin typeface="proxima_novaregula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3200" b="0" i="0" u="none" strike="noStrike">
                <a:solidFill>
                  <a:srgbClr val="444444"/>
                </a:solidFill>
                <a:effectLst/>
                <a:latin typeface="proxima_novaregular"/>
                <a:hlinkClick r:id="rId5" tooltip="3. Keras"/>
              </a:rPr>
              <a:t>3. </a:t>
            </a:r>
            <a:r>
              <a:rPr lang="en-IN" sz="3200" b="0" i="0" u="none" strike="noStrike" err="1">
                <a:solidFill>
                  <a:srgbClr val="444444"/>
                </a:solidFill>
                <a:effectLst/>
                <a:latin typeface="proxima_novaregular"/>
                <a:hlinkClick r:id="rId5" tooltip="3. Keras"/>
              </a:rPr>
              <a:t>Keras</a:t>
            </a:r>
            <a:endParaRPr lang="en-IN" sz="3200" b="0" i="0">
              <a:solidFill>
                <a:srgbClr val="303133"/>
              </a:solidFill>
              <a:effectLst/>
              <a:latin typeface="proxima_novaregula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3200" b="0" i="0" u="none" strike="noStrike">
                <a:solidFill>
                  <a:srgbClr val="444444"/>
                </a:solidFill>
                <a:effectLst/>
                <a:latin typeface="proxima_novaregular"/>
                <a:hlinkClick r:id="rId6" tooltip="4. Sonnet"/>
              </a:rPr>
              <a:t>4. Sonnet</a:t>
            </a:r>
            <a:endParaRPr lang="en-IN" sz="3200" b="0" i="0">
              <a:solidFill>
                <a:srgbClr val="303133"/>
              </a:solidFill>
              <a:effectLst/>
              <a:latin typeface="proxima_novaregula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3200" b="0" i="0" u="none" strike="noStrike">
                <a:solidFill>
                  <a:srgbClr val="444444"/>
                </a:solidFill>
                <a:effectLst/>
                <a:latin typeface="proxima_novaregular"/>
                <a:hlinkClick r:id="rId7" tooltip="5. MXNet"/>
              </a:rPr>
              <a:t>5. </a:t>
            </a:r>
            <a:r>
              <a:rPr lang="en-IN" sz="3200" b="0" i="0" u="none" strike="noStrike" err="1">
                <a:solidFill>
                  <a:srgbClr val="444444"/>
                </a:solidFill>
                <a:effectLst/>
                <a:latin typeface="proxima_novaregular"/>
                <a:hlinkClick r:id="rId7" tooltip="5. MXNet"/>
              </a:rPr>
              <a:t>MXNet</a:t>
            </a:r>
            <a:endParaRPr lang="en-IN" sz="3200" b="0" i="0">
              <a:solidFill>
                <a:srgbClr val="303133"/>
              </a:solidFill>
              <a:effectLst/>
              <a:latin typeface="proxima_novaregula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3200" b="0" i="0" u="none" strike="noStrike">
                <a:solidFill>
                  <a:srgbClr val="444444"/>
                </a:solidFill>
                <a:effectLst/>
                <a:latin typeface="proxima_novaregular"/>
                <a:hlinkClick r:id="rId8" tooltip="6. Swift for TensorFlow"/>
              </a:rPr>
              <a:t>6. Swift for TensorFlow</a:t>
            </a:r>
            <a:endParaRPr lang="en-IN" sz="3200" b="0" i="0">
              <a:solidFill>
                <a:srgbClr val="303133"/>
              </a:solidFill>
              <a:effectLst/>
              <a:latin typeface="proxima_novaregula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3200" b="0" i="0" u="none" strike="noStrike">
                <a:solidFill>
                  <a:srgbClr val="444444"/>
                </a:solidFill>
                <a:effectLst/>
                <a:latin typeface="proxima_novaregular"/>
                <a:hlinkClick r:id="rId9" tooltip="7. Gluon"/>
              </a:rPr>
              <a:t>7. Gluon</a:t>
            </a:r>
            <a:endParaRPr lang="en-IN" sz="3200" b="0" i="0">
              <a:solidFill>
                <a:srgbClr val="303133"/>
              </a:solidFill>
              <a:effectLst/>
              <a:latin typeface="proxima_novaregula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3200" b="0" i="0" u="none" strike="noStrike">
                <a:solidFill>
                  <a:srgbClr val="444444"/>
                </a:solidFill>
                <a:effectLst/>
                <a:latin typeface="proxima_novaregular"/>
                <a:hlinkClick r:id="rId10" tooltip="8. DL4J"/>
              </a:rPr>
              <a:t>8. DL4J</a:t>
            </a:r>
            <a:endParaRPr lang="en-IN" sz="3200" b="0" i="0">
              <a:solidFill>
                <a:srgbClr val="303133"/>
              </a:solidFill>
              <a:effectLst/>
              <a:latin typeface="proxima_novaregula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3200" b="0" i="0" u="none" strike="noStrike">
                <a:solidFill>
                  <a:srgbClr val="444444"/>
                </a:solidFill>
                <a:effectLst/>
                <a:latin typeface="proxima_novaregular"/>
                <a:hlinkClick r:id="rId11" tooltip="9. ONNX"/>
              </a:rPr>
              <a:t>9. ONNX</a:t>
            </a:r>
            <a:endParaRPr lang="en-IN" sz="3200" b="0" i="0">
              <a:solidFill>
                <a:srgbClr val="303133"/>
              </a:solidFill>
              <a:effectLst/>
              <a:latin typeface="proxima_novaregula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3200" b="0" i="0" u="none" strike="noStrike">
                <a:solidFill>
                  <a:srgbClr val="444444"/>
                </a:solidFill>
                <a:effectLst/>
                <a:latin typeface="proxima_novaregular"/>
                <a:hlinkClick r:id="rId12" tooltip="10. Chainer"/>
              </a:rPr>
              <a:t>10. Chainer</a:t>
            </a:r>
            <a:endParaRPr lang="en-IN" sz="3200" b="0" i="0">
              <a:solidFill>
                <a:srgbClr val="303133"/>
              </a:solidFill>
              <a:effectLst/>
              <a:latin typeface="proxima_nova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5070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496"/>
    </mc:Choice>
    <mc:Fallback xmlns="">
      <p:transition spd="slow" advTm="7649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CB3DB2-76F8-4419-A190-BFE1FD9F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IN" b="1" i="0">
                <a:solidFill>
                  <a:srgbClr val="000000"/>
                </a:solidFill>
                <a:effectLst/>
                <a:latin typeface="proxima_novaregular"/>
              </a:rPr>
              <a:t>Google’s open-source platform TensorFlow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proxima_novaregular"/>
              </a:rPr>
              <a:t>TensorFlow is JavaScript-based and comes equipped with a wide range of tools and community resources that facilitate easy training and deploying ML/DL models</a:t>
            </a:r>
            <a:endParaRPr lang="en-IN">
              <a:solidFill>
                <a:srgbClr val="000000"/>
              </a:solidFill>
              <a:latin typeface="proxima_novaregular"/>
            </a:endParaRP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proxima_novaregular"/>
              </a:rPr>
              <a:t>TensorFlow Lite to deploy models on mobile or embedded devices.</a:t>
            </a:r>
            <a:endParaRPr lang="en-IN" b="0" i="0">
              <a:solidFill>
                <a:srgbClr val="000000"/>
              </a:solidFill>
              <a:effectLst/>
              <a:latin typeface="proxima_novaregular"/>
            </a:endParaRPr>
          </a:p>
          <a:p>
            <a:r>
              <a:rPr lang="en-US" b="1">
                <a:solidFill>
                  <a:srgbClr val="000000"/>
                </a:solidFill>
                <a:latin typeface="proxima_novaregular"/>
              </a:rPr>
              <a:t>Keras</a:t>
            </a:r>
            <a:endParaRPr lang="en-US" b="1" i="0">
              <a:solidFill>
                <a:srgbClr val="000000"/>
              </a:solidFill>
              <a:effectLst/>
              <a:latin typeface="proxima_novaregular"/>
            </a:endParaRPr>
          </a:p>
          <a:p>
            <a:pPr lvl="1"/>
            <a:r>
              <a:rPr lang="en-US" b="0" i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was developed and maintained by </a:t>
            </a:r>
            <a:r>
              <a:rPr lang="en-US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François Chollet</a:t>
            </a: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 Google engineer</a:t>
            </a:r>
            <a:endParaRPr lang="en-US" b="0" i="0">
              <a:solidFill>
                <a:srgbClr val="000000"/>
              </a:solidFill>
              <a:effectLst/>
              <a:latin typeface="proxima_novaregular"/>
            </a:endParaRP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proxima_novaregular"/>
              </a:rPr>
              <a:t>Another open-source Deep Learning framework on our list is </a:t>
            </a:r>
            <a:r>
              <a:rPr lang="en-US" b="0" i="0" err="1">
                <a:solidFill>
                  <a:srgbClr val="000000"/>
                </a:solidFill>
                <a:effectLst/>
                <a:latin typeface="proxima_novaregular"/>
              </a:rPr>
              <a:t>Keras</a:t>
            </a:r>
            <a:r>
              <a:rPr lang="en-US" b="0" i="0">
                <a:solidFill>
                  <a:srgbClr val="000000"/>
                </a:solidFill>
                <a:effectLst/>
                <a:latin typeface="proxima_novaregular"/>
              </a:rPr>
              <a:t>. This nifty tool can run on top of TensorFlow, Theano, Microsoft Cognitive Toolkit, and </a:t>
            </a:r>
            <a:r>
              <a:rPr lang="en-US" b="0" i="0" err="1">
                <a:solidFill>
                  <a:srgbClr val="000000"/>
                </a:solidFill>
                <a:effectLst/>
                <a:latin typeface="proxima_novaregular"/>
              </a:rPr>
              <a:t>PlaidML</a:t>
            </a:r>
            <a:r>
              <a:rPr lang="en-US" b="0" i="0">
                <a:solidFill>
                  <a:srgbClr val="000000"/>
                </a:solidFill>
                <a:effectLst/>
                <a:latin typeface="proxima_novaregular"/>
              </a:rPr>
              <a:t>.</a:t>
            </a:r>
          </a:p>
          <a:p>
            <a:pPr lvl="1"/>
            <a:r>
              <a:rPr lang="en-US" b="0" i="0" err="1">
                <a:solidFill>
                  <a:srgbClr val="303133"/>
                </a:solidFill>
                <a:effectLst/>
                <a:latin typeface="proxima_novaregular"/>
              </a:rPr>
              <a:t>Keras</a:t>
            </a:r>
            <a:r>
              <a:rPr lang="en-US" b="0" i="0">
                <a:solidFill>
                  <a:srgbClr val="303133"/>
                </a:solidFill>
                <a:effectLst/>
                <a:latin typeface="proxima_novaregular"/>
              </a:rPr>
              <a:t> performs brilliantly for high-level computations, low-level computation isn’t its strong suit.</a:t>
            </a:r>
          </a:p>
          <a:p>
            <a:pPr lvl="1"/>
            <a:r>
              <a:rPr lang="en-US" b="0" i="0">
                <a:solidFill>
                  <a:srgbClr val="303133"/>
                </a:solidFill>
                <a:effectLst/>
                <a:latin typeface="proxima_novaregular"/>
              </a:rPr>
              <a:t>excellent for beginners who have just started their journey in this field. It allows for easy learning and prototyping simple concepts</a:t>
            </a:r>
            <a:endParaRPr lang="en-US" b="0" i="0">
              <a:solidFill>
                <a:srgbClr val="000000"/>
              </a:solidFill>
              <a:effectLst/>
              <a:latin typeface="proxima_novaregular"/>
            </a:endParaRPr>
          </a:p>
          <a:p>
            <a:r>
              <a:rPr lang="en-US" b="1" i="0" err="1">
                <a:solidFill>
                  <a:srgbClr val="000000"/>
                </a:solidFill>
                <a:effectLst/>
                <a:latin typeface="proxima_novaregular"/>
              </a:rPr>
              <a:t>PyTorch</a:t>
            </a:r>
            <a:r>
              <a:rPr lang="en-US" b="1" i="0">
                <a:solidFill>
                  <a:srgbClr val="000000"/>
                </a:solidFill>
                <a:effectLst/>
                <a:latin typeface="proxima_novaregular"/>
              </a:rPr>
              <a:t> is an open-source Deep Learning framework developed by Facebook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proxima_novaregular"/>
              </a:rPr>
              <a:t>C++ frontend atop a Python interface.</a:t>
            </a:r>
          </a:p>
          <a:p>
            <a:pPr lvl="1"/>
            <a:r>
              <a:rPr lang="en-US" b="0" i="0">
                <a:solidFill>
                  <a:srgbClr val="000000"/>
                </a:solidFill>
                <a:effectLst/>
                <a:latin typeface="proxima_novaregular"/>
              </a:rPr>
              <a:t>based on the Torch library</a:t>
            </a:r>
            <a:r>
              <a:rPr lang="en-US">
                <a:solidFill>
                  <a:srgbClr val="000000"/>
                </a:solidFill>
                <a:latin typeface="proxima_novaregular"/>
              </a:rPr>
              <a:t>-</a:t>
            </a:r>
            <a:r>
              <a:rPr lang="en-US" b="0" i="0">
                <a:solidFill>
                  <a:srgbClr val="000000"/>
                </a:solidFill>
                <a:effectLst/>
                <a:latin typeface="proxima_novaregular"/>
              </a:rPr>
              <a:t>to expedite the entire process from research prototyping to production deployment.</a:t>
            </a:r>
            <a:endParaRPr lang="en-US" b="0" i="0">
              <a:solidFill>
                <a:srgbClr val="303133"/>
              </a:solidFill>
              <a:effectLst/>
              <a:latin typeface="proxima_novaregular"/>
            </a:endParaRPr>
          </a:p>
          <a:p>
            <a:pPr lvl="1"/>
            <a:r>
              <a:rPr lang="en-US" b="0" i="0">
                <a:solidFill>
                  <a:srgbClr val="303133"/>
                </a:solidFill>
                <a:effectLst/>
                <a:latin typeface="proxima_novaregular"/>
              </a:rPr>
              <a:t>It is excellent for training, building, deploying small projects and prototypes.</a:t>
            </a:r>
          </a:p>
          <a:p>
            <a:pPr lvl="1"/>
            <a:r>
              <a:rPr lang="en-US" b="0" i="0">
                <a:solidFill>
                  <a:srgbClr val="303133"/>
                </a:solidFill>
                <a:effectLst/>
                <a:latin typeface="proxima_novaregular"/>
              </a:rPr>
              <a:t>It is extensively used for Deep Learning applications like natural language processing and computer vision.</a:t>
            </a:r>
          </a:p>
          <a:p>
            <a:pPr lvl="1"/>
            <a:endParaRPr lang="en-US" b="0" i="0">
              <a:solidFill>
                <a:srgbClr val="303133"/>
              </a:solidFill>
              <a:effectLst/>
              <a:latin typeface="proxima_novaregular"/>
            </a:endParaRPr>
          </a:p>
          <a:p>
            <a:pPr lvl="1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034BEF-18CE-4058-B620-8A2A4F3D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Popular Frameworks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17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476"/>
    </mc:Choice>
    <mc:Fallback xmlns="">
      <p:transition spd="slow" advTm="24147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D1A258-8399-4365-9DAC-8BDD749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Torch : </a:t>
            </a:r>
            <a:r>
              <a:rPr lang="en-US" err="1"/>
              <a:t>PyTorch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D1BD0-44C4-4A85-BE88-E962161399BF}"/>
              </a:ext>
            </a:extLst>
          </p:cNvPr>
          <p:cNvSpPr txBox="1"/>
          <p:nvPr/>
        </p:nvSpPr>
        <p:spPr>
          <a:xfrm>
            <a:off x="1873045" y="3591297"/>
            <a:ext cx="891294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err="1">
                <a:latin typeface="Arial Nova"/>
              </a:rPr>
              <a:t>PyTorch</a:t>
            </a:r>
            <a:r>
              <a:rPr lang="en-US">
                <a:latin typeface="Arial Nova"/>
              </a:rPr>
              <a:t> is an open-source machine learning library based on the Torch library, used for applications such as computer vision and natural language processing, primarily developed by </a:t>
            </a:r>
            <a:r>
              <a:rPr lang="en-US" b="1" i="0">
                <a:solidFill>
                  <a:srgbClr val="202124"/>
                </a:solidFill>
                <a:effectLst/>
                <a:latin typeface="arial"/>
                <a:cs typeface="arial"/>
              </a:rPr>
              <a:t>Facebook's AI Research lab (FAIR)</a:t>
            </a:r>
            <a:r>
              <a:rPr lang="en-US" b="0" i="0">
                <a:solidFill>
                  <a:srgbClr val="202124"/>
                </a:solidFill>
                <a:effectLst/>
                <a:latin typeface="arial"/>
                <a:cs typeface="arial"/>
              </a:rPr>
              <a:t>.</a:t>
            </a:r>
            <a:endParaRPr lang="en-IN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135E3-9FDF-4EF8-84B2-B48969B9CF60}"/>
              </a:ext>
            </a:extLst>
          </p:cNvPr>
          <p:cNvSpPr txBox="1"/>
          <p:nvPr/>
        </p:nvSpPr>
        <p:spPr>
          <a:xfrm>
            <a:off x="1828222" y="1403041"/>
            <a:ext cx="884411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Arial Nova" panose="020B0504020202020204" pitchFamily="34" charset="0"/>
              </a:rPr>
              <a:t>Torch is an open-source machine learning library, a scientific computing framework, and a script language based on the Lua programming language. It provides a wide range of algorithms for deep learning, and uses the scripting language </a:t>
            </a:r>
            <a:r>
              <a:rPr lang="en-US" err="1">
                <a:latin typeface="Arial Nova" panose="020B0504020202020204" pitchFamily="34" charset="0"/>
              </a:rPr>
              <a:t>LuaJIT</a:t>
            </a:r>
            <a:r>
              <a:rPr lang="en-US">
                <a:latin typeface="Arial Nova" panose="020B0504020202020204" pitchFamily="34" charset="0"/>
              </a:rPr>
              <a:t>, and an underlying C implementation. As of 2018, Torch is no longer in active development. However </a:t>
            </a:r>
            <a:r>
              <a:rPr lang="en-US" err="1">
                <a:latin typeface="Arial Nova" panose="020B0504020202020204" pitchFamily="34" charset="0"/>
              </a:rPr>
              <a:t>PyTorch</a:t>
            </a:r>
            <a:r>
              <a:rPr lang="en-US">
                <a:latin typeface="Arial Nova" panose="020B0504020202020204" pitchFamily="34" charset="0"/>
              </a:rPr>
              <a:t>, which is based on the Torch library, is actively developed as of June 2021</a:t>
            </a:r>
            <a:endParaRPr lang="en-IN">
              <a:latin typeface="Arial Nova" panose="020B05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8D9D8-81C9-4BDB-AFA6-7EFC5424FB25}"/>
              </a:ext>
            </a:extLst>
          </p:cNvPr>
          <p:cNvSpPr txBox="1"/>
          <p:nvPr/>
        </p:nvSpPr>
        <p:spPr>
          <a:xfrm>
            <a:off x="1873045" y="4956817"/>
            <a:ext cx="891294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err="1">
                <a:latin typeface="Arial Nova" panose="020B0504020202020204" pitchFamily="34" charset="0"/>
              </a:rPr>
              <a:t>PyTorch</a:t>
            </a:r>
            <a:r>
              <a:rPr lang="en-US">
                <a:latin typeface="Arial Nova" panose="020B0504020202020204" pitchFamily="34" charset="0"/>
              </a:rPr>
              <a:t> is gaining popularity for its simplicity, ease of use, dynamic computational graph and efficient memory usage</a:t>
            </a:r>
            <a:endParaRPr lang="en-IN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06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16"/>
    </mc:Choice>
    <mc:Fallback xmlns="">
      <p:transition spd="slow" advTm="7541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E83EA8-E3D3-43FE-B52B-0E1FF049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b="1" i="0" err="1">
                <a:solidFill>
                  <a:srgbClr val="3A3B41"/>
                </a:solidFill>
                <a:effectLst/>
                <a:latin typeface="Arial Nova" panose="020B0504020202020204" pitchFamily="34" charset="0"/>
              </a:rPr>
              <a:t>CheXNet</a:t>
            </a:r>
            <a:r>
              <a:rPr lang="en-US" sz="2400" b="1" i="0">
                <a:solidFill>
                  <a:srgbClr val="3A3B41"/>
                </a:solidFill>
                <a:effectLst/>
                <a:latin typeface="Arial Nova" panose="020B0504020202020204" pitchFamily="34" charset="0"/>
              </a:rPr>
              <a:t>:</a:t>
            </a:r>
            <a:r>
              <a:rPr lang="en-US" sz="2400" b="0" i="0">
                <a:solidFill>
                  <a:srgbClr val="3A3B41"/>
                </a:solidFill>
                <a:effectLst/>
                <a:latin typeface="Arial Nova" panose="020B0504020202020204" pitchFamily="34" charset="0"/>
              </a:rPr>
              <a:t> Radiologist-level pneumonia detection on chest X-rays with deep learning. (</a:t>
            </a:r>
            <a:r>
              <a:rPr lang="en-US" sz="2400" b="0" i="0" u="none" strike="noStrike">
                <a:solidFill>
                  <a:srgbClr val="3A3B41"/>
                </a:solidFill>
                <a:effectLst/>
                <a:latin typeface="Arial Nova" panose="020B0504020202020204" pitchFamily="34" charset="0"/>
                <a:hlinkClick r:id="rId2"/>
              </a:rPr>
              <a:t>https://stanfordmlgroup.github.io/projects/chexnet/</a:t>
            </a:r>
            <a:r>
              <a:rPr lang="en-US" sz="2400" b="0" i="0">
                <a:solidFill>
                  <a:srgbClr val="3A3B41"/>
                </a:solidFill>
                <a:effectLst/>
                <a:latin typeface="Arial Nova" panose="020B0504020202020204" pitchFamily="34" charset="0"/>
              </a:rPr>
              <a:t>)</a:t>
            </a:r>
          </a:p>
          <a:p>
            <a:pPr algn="l" rtl="0"/>
            <a:r>
              <a:rPr lang="en-US" sz="2400" b="1" i="0">
                <a:solidFill>
                  <a:srgbClr val="3A3B41"/>
                </a:solidFill>
                <a:effectLst/>
                <a:latin typeface="Arial Nova" panose="020B0504020202020204" pitchFamily="34" charset="0"/>
              </a:rPr>
              <a:t>PYRO</a:t>
            </a:r>
            <a:r>
              <a:rPr lang="en-US" sz="2400" b="0" i="0">
                <a:solidFill>
                  <a:srgbClr val="3A3B41"/>
                </a:solidFill>
                <a:effectLst/>
                <a:latin typeface="Arial Nova" panose="020B0504020202020204" pitchFamily="34" charset="0"/>
              </a:rPr>
              <a:t>: Pyro is a universal probabilistic programming language (PPL) written in Python and supported by</a:t>
            </a:r>
            <a:r>
              <a:rPr lang="en-US" sz="2400" b="0" i="0" u="none" strike="noStrike">
                <a:solidFill>
                  <a:srgbClr val="3A3B41"/>
                </a:solidFill>
                <a:effectLst/>
                <a:latin typeface="Arial Nova" panose="020B0504020202020204" pitchFamily="34" charset="0"/>
                <a:hlinkClick r:id="rId3"/>
              </a:rPr>
              <a:t> </a:t>
            </a:r>
            <a:r>
              <a:rPr lang="en-US" sz="2400" b="0" i="0" u="none" strike="noStrike" err="1">
                <a:solidFill>
                  <a:srgbClr val="3A3B41"/>
                </a:solidFill>
                <a:effectLst/>
                <a:latin typeface="Arial Nova" panose="020B0504020202020204" pitchFamily="34" charset="0"/>
                <a:hlinkClick r:id="rId3"/>
              </a:rPr>
              <a:t>PyTorch</a:t>
            </a:r>
            <a:r>
              <a:rPr lang="en-US" sz="2400" b="0" i="0">
                <a:solidFill>
                  <a:srgbClr val="3A3B41"/>
                </a:solidFill>
                <a:effectLst/>
                <a:latin typeface="Arial Nova" panose="020B0504020202020204" pitchFamily="34" charset="0"/>
              </a:rPr>
              <a:t> on the backend. (</a:t>
            </a:r>
            <a:r>
              <a:rPr lang="en-US" sz="2400" b="0" i="0" u="none" strike="noStrike">
                <a:solidFill>
                  <a:srgbClr val="3A3B41"/>
                </a:solidFill>
                <a:effectLst/>
                <a:latin typeface="Arial Nova" panose="020B0504020202020204" pitchFamily="34" charset="0"/>
                <a:hlinkClick r:id="rId4"/>
              </a:rPr>
              <a:t>https://pyro.ai/</a:t>
            </a:r>
            <a:r>
              <a:rPr lang="en-US" sz="2400" b="0" i="0">
                <a:solidFill>
                  <a:srgbClr val="3A3B41"/>
                </a:solidFill>
                <a:effectLst/>
                <a:latin typeface="Arial Nova" panose="020B0504020202020204" pitchFamily="34" charset="0"/>
              </a:rPr>
              <a:t>) </a:t>
            </a:r>
          </a:p>
          <a:p>
            <a:pPr algn="l" rtl="0"/>
            <a:r>
              <a:rPr lang="en-US" sz="2400" b="1" i="0">
                <a:solidFill>
                  <a:srgbClr val="3A3B41"/>
                </a:solidFill>
                <a:effectLst/>
                <a:latin typeface="Arial Nova" panose="020B0504020202020204" pitchFamily="34" charset="0"/>
              </a:rPr>
              <a:t>Horizon:</a:t>
            </a:r>
            <a:r>
              <a:rPr lang="en-US" sz="2400" b="0" i="0">
                <a:solidFill>
                  <a:srgbClr val="3A3B41"/>
                </a:solidFill>
                <a:effectLst/>
                <a:latin typeface="Arial Nova" panose="020B0504020202020204" pitchFamily="34" charset="0"/>
              </a:rPr>
              <a:t> A platform for applied reinforcement learning (Applied RL) (</a:t>
            </a:r>
            <a:r>
              <a:rPr lang="en-US" sz="2400" b="0" i="0" u="none" strike="noStrike">
                <a:solidFill>
                  <a:srgbClr val="3A3B41"/>
                </a:solidFill>
                <a:effectLst/>
                <a:latin typeface="Arial Nova" panose="020B0504020202020204" pitchFamily="34" charset="0"/>
                <a:hlinkClick r:id="rId5"/>
              </a:rPr>
              <a:t>https://horizonrl.com</a:t>
            </a:r>
            <a:r>
              <a:rPr lang="en-US" sz="2400" b="0" i="0">
                <a:solidFill>
                  <a:srgbClr val="3A3B41"/>
                </a:solidFill>
                <a:effectLst/>
                <a:latin typeface="Arial Nova" panose="020B0504020202020204" pitchFamily="34" charset="0"/>
              </a:rPr>
              <a:t>)</a:t>
            </a:r>
          </a:p>
          <a:p>
            <a:pPr algn="l" rtl="0"/>
            <a:r>
              <a:rPr lang="en-US" sz="2400" b="0" i="0">
                <a:solidFill>
                  <a:srgbClr val="3A3B41"/>
                </a:solidFill>
                <a:effectLst/>
                <a:latin typeface="Arial Nova" panose="020B0504020202020204" pitchFamily="34" charset="0"/>
              </a:rPr>
              <a:t>These are a few frameworks and projects that are built on top of TensorFlow and </a:t>
            </a:r>
            <a:r>
              <a:rPr lang="en-US" sz="2400" b="0" i="0" err="1">
                <a:solidFill>
                  <a:srgbClr val="3A3B41"/>
                </a:solidFill>
                <a:effectLst/>
                <a:latin typeface="Arial Nova" panose="020B0504020202020204" pitchFamily="34" charset="0"/>
              </a:rPr>
              <a:t>PyTorch</a:t>
            </a:r>
            <a:r>
              <a:rPr lang="en-US" sz="2400" b="0" i="0">
                <a:solidFill>
                  <a:srgbClr val="3A3B41"/>
                </a:solidFill>
                <a:effectLst/>
                <a:latin typeface="Arial Nova" panose="020B0504020202020204" pitchFamily="34" charset="0"/>
              </a:rPr>
              <a:t>. You can find more on </a:t>
            </a:r>
            <a:r>
              <a:rPr lang="en-US" sz="2400" b="0" i="0" err="1">
                <a:solidFill>
                  <a:srgbClr val="3A3B41"/>
                </a:solidFill>
                <a:effectLst/>
                <a:latin typeface="Arial Nova" panose="020B0504020202020204" pitchFamily="34" charset="0"/>
              </a:rPr>
              <a:t>Github</a:t>
            </a:r>
            <a:r>
              <a:rPr lang="en-US" sz="2400" b="0" i="0">
                <a:solidFill>
                  <a:srgbClr val="3A3B41"/>
                </a:solidFill>
                <a:effectLst/>
                <a:latin typeface="Arial Nova" panose="020B0504020202020204" pitchFamily="34" charset="0"/>
              </a:rPr>
              <a:t> and the official websites of TF and </a:t>
            </a:r>
            <a:r>
              <a:rPr lang="en-US" sz="2400" b="0" i="0" err="1">
                <a:solidFill>
                  <a:srgbClr val="3A3B41"/>
                </a:solidFill>
                <a:effectLst/>
                <a:latin typeface="Arial Nova" panose="020B0504020202020204" pitchFamily="34" charset="0"/>
              </a:rPr>
              <a:t>PyTorch</a:t>
            </a:r>
            <a:r>
              <a:rPr lang="en-US" sz="2400" b="0" i="0">
                <a:solidFill>
                  <a:srgbClr val="3A3B41"/>
                </a:solidFill>
                <a:effectLst/>
                <a:latin typeface="Arial Nova" panose="020B0504020202020204" pitchFamily="34" charset="0"/>
              </a:rPr>
              <a:t>.</a:t>
            </a:r>
          </a:p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60891C-47DE-465D-A1B2-3B82DB08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12" y="673256"/>
            <a:ext cx="11209376" cy="464000"/>
          </a:xfrm>
        </p:spPr>
        <p:txBody>
          <a:bodyPr/>
          <a:lstStyle/>
          <a:p>
            <a:r>
              <a:rPr lang="en-US"/>
              <a:t>TOP PYTORCH PROJECTS </a:t>
            </a:r>
            <a:br>
              <a:rPr lang="en-US"/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20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27"/>
    </mc:Choice>
    <mc:Fallback xmlns="">
      <p:transition spd="slow" advTm="1152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3DC494-D4C6-4C31-8E68-536128C66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rtl="0"/>
            <a:r>
              <a:rPr lang="en-US" b="1" i="0">
                <a:solidFill>
                  <a:srgbClr val="3A3B41"/>
                </a:solidFill>
                <a:effectLst/>
                <a:latin typeface="Arial Nova Cond"/>
                <a:ea typeface="UD Digi Kyokasho NK-R"/>
              </a:rPr>
              <a:t>Magenta</a:t>
            </a:r>
            <a:r>
              <a:rPr lang="en-US" b="0" i="0">
                <a:solidFill>
                  <a:srgbClr val="3A3B41"/>
                </a:solidFill>
                <a:effectLst/>
                <a:latin typeface="Arial Nova Cond"/>
                <a:ea typeface="UD Digi Kyokasho NK-R"/>
              </a:rPr>
              <a:t>: An </a:t>
            </a:r>
            <a:r>
              <a:rPr lang="en-US">
                <a:solidFill>
                  <a:srgbClr val="3A3B41"/>
                </a:solidFill>
                <a:latin typeface="Arial Nova Cond"/>
                <a:ea typeface="UD Digi Kyokasho NK-R"/>
              </a:rPr>
              <a:t>open-source</a:t>
            </a:r>
            <a:r>
              <a:rPr lang="en-US" b="0" i="0">
                <a:solidFill>
                  <a:srgbClr val="3A3B41"/>
                </a:solidFill>
                <a:effectLst/>
                <a:latin typeface="Arial Nova Cond"/>
                <a:ea typeface="UD Digi Kyokasho NK-R"/>
              </a:rPr>
              <a:t> research project exploring the role of </a:t>
            </a:r>
            <a:r>
              <a:rPr lang="en-US" b="0" i="0" u="none" strike="noStrike">
                <a:solidFill>
                  <a:srgbClr val="3A3B41"/>
                </a:solidFill>
                <a:effectLst/>
                <a:latin typeface="Arial Nova Cond"/>
                <a:ea typeface="UD Digi Kyokasho NK-R"/>
                <a:hlinkClick r:id="rId2"/>
              </a:rPr>
              <a:t>machine learning</a:t>
            </a:r>
            <a:r>
              <a:rPr lang="en-US" b="0" i="0">
                <a:solidFill>
                  <a:srgbClr val="3A3B41"/>
                </a:solidFill>
                <a:effectLst/>
                <a:latin typeface="Arial Nova Cond"/>
                <a:ea typeface="UD Digi Kyokasho NK-R"/>
              </a:rPr>
              <a:t> as a tool in the creative process. (</a:t>
            </a:r>
            <a:r>
              <a:rPr lang="en-US" b="0" i="0" u="none" strike="noStrike">
                <a:solidFill>
                  <a:srgbClr val="3A3B41"/>
                </a:solidFill>
                <a:effectLst/>
                <a:latin typeface="Arial Nova Cond"/>
                <a:ea typeface="UD Digi Kyokasho NK-R"/>
                <a:hlinkClick r:id="rId3"/>
              </a:rPr>
              <a:t>https://magenta.tensorflow.org/</a:t>
            </a:r>
            <a:r>
              <a:rPr lang="en-US" b="0" i="0">
                <a:solidFill>
                  <a:srgbClr val="3A3B41"/>
                </a:solidFill>
                <a:effectLst/>
                <a:latin typeface="Arial Nova Cond"/>
                <a:ea typeface="UD Digi Kyokasho NK-R"/>
              </a:rPr>
              <a:t>) </a:t>
            </a:r>
          </a:p>
          <a:p>
            <a:pPr algn="l" rtl="0"/>
            <a:r>
              <a:rPr lang="en-US" b="1" i="0">
                <a:solidFill>
                  <a:srgbClr val="3A3B41"/>
                </a:solidFill>
                <a:effectLst/>
                <a:latin typeface="Arial Nova Cond" panose="020B0506020202020204" pitchFamily="34" charset="0"/>
                <a:ea typeface="UD Digi Kyokasho NK-R" panose="020B0400000000000000" pitchFamily="18" charset="-128"/>
              </a:rPr>
              <a:t>Sonnet</a:t>
            </a:r>
            <a:r>
              <a:rPr lang="en-US" b="0" i="0">
                <a:solidFill>
                  <a:srgbClr val="3A3B41"/>
                </a:solidFill>
                <a:effectLst/>
                <a:latin typeface="Arial Nova Cond" panose="020B0506020202020204" pitchFamily="34" charset="0"/>
                <a:ea typeface="UD Digi Kyokasho NK-R" panose="020B0400000000000000" pitchFamily="18" charset="-128"/>
              </a:rPr>
              <a:t>: Sonnet is a library built on top of TensorFlow for building complex neural networks. (</a:t>
            </a:r>
            <a:r>
              <a:rPr lang="en-US" b="0" i="0" u="none" strike="noStrike">
                <a:solidFill>
                  <a:srgbClr val="3A3B41"/>
                </a:solidFill>
                <a:effectLst/>
                <a:latin typeface="Arial Nova Cond" panose="020B0506020202020204" pitchFamily="34" charset="0"/>
                <a:ea typeface="UD Digi Kyokasho NK-R" panose="020B0400000000000000" pitchFamily="18" charset="-128"/>
                <a:hlinkClick r:id="rId4"/>
              </a:rPr>
              <a:t>https://sonnet.dev/</a:t>
            </a:r>
            <a:r>
              <a:rPr lang="en-US" b="0" i="0">
                <a:solidFill>
                  <a:srgbClr val="3A3B41"/>
                </a:solidFill>
                <a:effectLst/>
                <a:latin typeface="Arial Nova Cond" panose="020B0506020202020204" pitchFamily="34" charset="0"/>
                <a:ea typeface="UD Digi Kyokasho NK-R" panose="020B0400000000000000" pitchFamily="18" charset="-128"/>
              </a:rPr>
              <a:t>)</a:t>
            </a:r>
          </a:p>
          <a:p>
            <a:pPr algn="l" rtl="0"/>
            <a:r>
              <a:rPr lang="en-US" b="1" i="0">
                <a:solidFill>
                  <a:srgbClr val="3A3B41"/>
                </a:solidFill>
                <a:effectLst/>
                <a:latin typeface="Arial Nova Cond" panose="020B0506020202020204" pitchFamily="34" charset="0"/>
                <a:ea typeface="UD Digi Kyokasho NK-R" panose="020B0400000000000000" pitchFamily="18" charset="-128"/>
              </a:rPr>
              <a:t>Ludwig:</a:t>
            </a:r>
            <a:r>
              <a:rPr lang="en-US" b="0" i="0">
                <a:solidFill>
                  <a:srgbClr val="3A3B41"/>
                </a:solidFill>
                <a:effectLst/>
                <a:latin typeface="Arial Nova Cond" panose="020B0506020202020204" pitchFamily="34" charset="0"/>
                <a:ea typeface="UD Digi Kyokasho NK-R" panose="020B0400000000000000" pitchFamily="18" charset="-128"/>
              </a:rPr>
              <a:t> Ludwig is a toolbox to train and test deep learning models without the need to write code. (</a:t>
            </a:r>
            <a:r>
              <a:rPr lang="en-US" b="0" i="0" u="none" strike="noStrike">
                <a:solidFill>
                  <a:srgbClr val="3A3B41"/>
                </a:solidFill>
                <a:effectLst/>
                <a:latin typeface="Arial Nova Cond" panose="020B0506020202020204" pitchFamily="34" charset="0"/>
                <a:ea typeface="UD Digi Kyokasho NK-R" panose="020B0400000000000000" pitchFamily="18" charset="-128"/>
                <a:hlinkClick r:id="rId5"/>
              </a:rPr>
              <a:t>https://uber.github.io/ludwig/</a:t>
            </a:r>
            <a:r>
              <a:rPr lang="en-US" b="0" i="0">
                <a:solidFill>
                  <a:srgbClr val="3A3B41"/>
                </a:solidFill>
                <a:effectLst/>
                <a:latin typeface="Arial Nova Cond" panose="020B0506020202020204" pitchFamily="34" charset="0"/>
                <a:ea typeface="UD Digi Kyokasho NK-R" panose="020B0400000000000000" pitchFamily="18" charset="-128"/>
              </a:rPr>
              <a:t>)</a:t>
            </a:r>
          </a:p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E033A9-C09E-49B4-AD98-39CB1F81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580662"/>
            <a:ext cx="11209376" cy="464000"/>
          </a:xfrm>
        </p:spPr>
        <p:txBody>
          <a:bodyPr/>
          <a:lstStyle/>
          <a:p>
            <a:r>
              <a:rPr lang="en-US"/>
              <a:t>TOP TENSORFLOW PROJECTS</a:t>
            </a:r>
            <a:br>
              <a:rPr lang="en-US" b="1" i="0" cap="all">
                <a:solidFill>
                  <a:srgbClr val="04003F"/>
                </a:solidFill>
                <a:effectLst/>
                <a:latin typeface="Montserrat" panose="00000500000000000000" pitchFamily="2" charset="0"/>
              </a:rPr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96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99"/>
    </mc:Choice>
    <mc:Fallback xmlns="">
      <p:transition spd="slow" advTm="2459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356EF0-77FE-44C9-9F3C-7FA89711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Tensors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C04A3-A17A-4431-97CA-62582AEBDD1A}"/>
              </a:ext>
            </a:extLst>
          </p:cNvPr>
          <p:cNvSpPr txBox="1"/>
          <p:nvPr/>
        </p:nvSpPr>
        <p:spPr>
          <a:xfrm>
            <a:off x="2748116" y="740609"/>
            <a:ext cx="6105832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/>
              <a:t>What are Tensors?</a:t>
            </a:r>
          </a:p>
          <a:p>
            <a:r>
              <a:rPr lang="en-US"/>
              <a:t>A tensor is a generalization of vectors and matrices and is easily understood as a multidimensional array.</a:t>
            </a:r>
          </a:p>
          <a:p>
            <a:endParaRPr lang="en-US"/>
          </a:p>
          <a:p>
            <a:r>
              <a:rPr lang="en-US"/>
              <a:t>In the general case, an array of numbers arranged on a regular grid with a variable number of axes is known as a tensor.</a:t>
            </a: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49CB5A-F805-40C3-AADC-E0629D0047F1}"/>
              </a:ext>
            </a:extLst>
          </p:cNvPr>
          <p:cNvSpPr txBox="1"/>
          <p:nvPr/>
        </p:nvSpPr>
        <p:spPr>
          <a:xfrm>
            <a:off x="1787013" y="3184841"/>
            <a:ext cx="861797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/>
              <a:t>Tensors</a:t>
            </a:r>
            <a:endParaRPr lang="en-US"/>
          </a:p>
          <a:p>
            <a:r>
              <a:rPr lang="en-US"/>
              <a:t>Tensors are a specialized data structure that are very similar to arrays and matrices. In </a:t>
            </a:r>
            <a:r>
              <a:rPr lang="en-US" err="1"/>
              <a:t>PyTorch</a:t>
            </a:r>
            <a:r>
              <a:rPr lang="en-US"/>
              <a:t>, we use tensors to encode the inputs and outputs of a model, as well as the model’s parameters. Tensors are similar to NumPy’s </a:t>
            </a:r>
            <a:r>
              <a:rPr lang="en-US" err="1"/>
              <a:t>ndarrays</a:t>
            </a:r>
            <a:r>
              <a:rPr lang="en-US"/>
              <a:t>, except that tensors can run on GPUs or other specialized hardware to accelerate computing. </a:t>
            </a:r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BB0840-C9BC-4AC5-AE1F-CBFC19A23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76" y="4951420"/>
            <a:ext cx="8956772" cy="10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321"/>
    </mc:Choice>
    <mc:Fallback xmlns="">
      <p:transition spd="slow" advTm="9932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rom Scalar to Tensor: Fundamental Mathematics for Machine Learning with  Intuitive Examples Part 1/3 | by Alina Zhang | DataDrivenInvestor">
            <a:extLst>
              <a:ext uri="{FF2B5EF4-FFF2-40B4-BE49-F238E27FC236}">
                <a16:creationId xmlns:a16="http://schemas.microsoft.com/office/drawing/2014/main" id="{C214A31C-5619-4D4B-B19B-FAD344638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" y="651448"/>
            <a:ext cx="7223211" cy="479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E3E626-103B-4C33-A84D-D132B2685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04" y="5326202"/>
            <a:ext cx="6686550" cy="952500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528865-C96C-4672-A228-583CB87E6C4D}"/>
              </a:ext>
            </a:extLst>
          </p:cNvPr>
          <p:cNvSpPr txBox="1">
            <a:spLocks/>
          </p:cNvSpPr>
          <p:nvPr/>
        </p:nvSpPr>
        <p:spPr>
          <a:xfrm>
            <a:off x="723899" y="501062"/>
            <a:ext cx="11209376" cy="46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A4123F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Tensors</a:t>
            </a:r>
            <a:endParaRPr lang="en-IN"/>
          </a:p>
        </p:txBody>
      </p:sp>
      <p:pic>
        <p:nvPicPr>
          <p:cNvPr id="3076" name="Picture 4" descr="WTF is a Tensor?!? - KDnuggets">
            <a:extLst>
              <a:ext uri="{FF2B5EF4-FFF2-40B4-BE49-F238E27FC236}">
                <a16:creationId xmlns:a16="http://schemas.microsoft.com/office/drawing/2014/main" id="{C6331939-800D-4923-B61D-A3C6945F3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216" y="2534996"/>
            <a:ext cx="4469296" cy="158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07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81"/>
    </mc:Choice>
    <mc:Fallback xmlns="">
      <p:transition spd="slow" advTm="6478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38840D8A81004CB84EA38744F385B0" ma:contentTypeVersion="11" ma:contentTypeDescription="Create a new document." ma:contentTypeScope="" ma:versionID="c97121b1ca5ef0da0423742973a5d32c">
  <xsd:schema xmlns:xsd="http://www.w3.org/2001/XMLSchema" xmlns:xs="http://www.w3.org/2001/XMLSchema" xmlns:p="http://schemas.microsoft.com/office/2006/metadata/properties" xmlns:ns2="6e83e52e-2375-4547-bae2-e5681a8b1741" xmlns:ns3="8031aeef-3bb7-49e5-9782-31d64f9af48f" targetNamespace="http://schemas.microsoft.com/office/2006/metadata/properties" ma:root="true" ma:fieldsID="f3b371b88a02dbd5489086b671081f5f" ns2:_="" ns3:_="">
    <xsd:import namespace="6e83e52e-2375-4547-bae2-e5681a8b1741"/>
    <xsd:import namespace="8031aeef-3bb7-49e5-9782-31d64f9af4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83e52e-2375-4547-bae2-e5681a8b17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1aeef-3bb7-49e5-9782-31d64f9af48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2D3C32-21B0-4D8D-A510-97988556C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83e52e-2375-4547-bae2-e5681a8b1741"/>
    <ds:schemaRef ds:uri="8031aeef-3bb7-49e5-9782-31d64f9af4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383863-EC96-4686-96DD-3EC67477B3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EC9EE-1A3A-4824-A63A-DE30C80EDC5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Widescreen</PresentationFormat>
  <Paragraphs>49</Paragraphs>
  <Slides>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2025</vt:lpstr>
      <vt:lpstr>Popular Frameworks</vt:lpstr>
      <vt:lpstr>Torch : PyTorch</vt:lpstr>
      <vt:lpstr>TOP PYTORCH PROJECTS  </vt:lpstr>
      <vt:lpstr>TOP TENSORFLOW PROJECTS </vt:lpstr>
      <vt:lpstr>Tensors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saraths</cp:lastModifiedBy>
  <cp:revision>19</cp:revision>
  <dcterms:created xsi:type="dcterms:W3CDTF">2020-09-22T05:47:20Z</dcterms:created>
  <dcterms:modified xsi:type="dcterms:W3CDTF">2025-07-25T06:54:44Z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0x010100FA38840D8A81004CB84EA38744F385B0</vt:lpwstr>
  </property>
</Properties>
</file>