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2" r:id="rId2"/>
    <p:sldId id="530" r:id="rId3"/>
    <p:sldId id="529" r:id="rId4"/>
    <p:sldId id="283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38B2-E605-452B-A7A8-9E29ADDDC8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FA19-BDD5-4E16-AB66-624995C9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 , evaluating print 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B76EBE-2150-4285-9685-AF51C38A94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87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 , evaluating print 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B76EBE-2150-4285-9685-AF51C38A94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0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printing parameters from study 2.1, composite colloidal ink scaffolds are fabricated according to the levels in the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B76EBE-2150-4285-9685-AF51C38A94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26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printing parameters from study 2.1, composite colloidal ink scaffolds are fabricated according to the levels in the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B76EBE-2150-4285-9685-AF51C38A94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9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Cormorant Garamond" panose="00000500000000000000" pitchFamily="2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740CC-2E95-4DA2-B261-714BB9E8D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969" y="5793665"/>
            <a:ext cx="1673896" cy="867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2EF209-17C7-4004-B2CB-E88137E2A3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" y="6528676"/>
            <a:ext cx="1243584" cy="299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A0C2F-67B4-4310-A733-41BD53B31182}"/>
              </a:ext>
            </a:extLst>
          </p:cNvPr>
          <p:cNvCxnSpPr/>
          <p:nvPr userDrawn="1"/>
        </p:nvCxnSpPr>
        <p:spPr bwMode="auto">
          <a:xfrm>
            <a:off x="110854" y="6538919"/>
            <a:ext cx="11338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07777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23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9688"/>
            <a:ext cx="2590800" cy="6056312"/>
          </a:xfrm>
        </p:spPr>
        <p:txBody>
          <a:bodyPr vert="eaVert"/>
          <a:lstStyle>
            <a:lvl1pPr>
              <a:defRPr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3" y="39688"/>
            <a:ext cx="7569200" cy="6056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9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690"/>
            <a:ext cx="10363200" cy="984250"/>
          </a:xfrm>
        </p:spPr>
        <p:txBody>
          <a:bodyPr/>
          <a:lstStyle>
            <a:lvl1pPr>
              <a:defRPr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76340"/>
            <a:ext cx="5080000" cy="49196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176340"/>
            <a:ext cx="508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3" y="3690940"/>
            <a:ext cx="5079997" cy="2405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45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75656"/>
            <a:ext cx="10363200" cy="49203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13BB9F-BFC6-4E34-9226-72E829580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969" y="5793665"/>
            <a:ext cx="1673896" cy="867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88EEF-1160-49F4-9F72-E4E3198E2E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" y="6528676"/>
            <a:ext cx="1243584" cy="29992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5DA283-E77C-46EA-8CDF-FCD84829DE10}"/>
              </a:ext>
            </a:extLst>
          </p:cNvPr>
          <p:cNvCxnSpPr/>
          <p:nvPr userDrawn="1"/>
        </p:nvCxnSpPr>
        <p:spPr bwMode="auto">
          <a:xfrm>
            <a:off x="110854" y="6538919"/>
            <a:ext cx="11338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705461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000" b="0" cap="all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0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9" indent="0">
              <a:buNone/>
              <a:defRPr sz="1400"/>
            </a:lvl4pPr>
            <a:lvl5pPr marL="1828665" indent="0">
              <a:buNone/>
              <a:defRPr sz="1400"/>
            </a:lvl5pPr>
            <a:lvl6pPr marL="2285831" indent="0">
              <a:buNone/>
              <a:defRPr sz="1400"/>
            </a:lvl6pPr>
            <a:lvl7pPr marL="2742997" indent="0">
              <a:buNone/>
              <a:defRPr sz="1400"/>
            </a:lvl7pPr>
            <a:lvl8pPr marL="3200160" indent="0">
              <a:buNone/>
              <a:defRPr sz="1400"/>
            </a:lvl8pPr>
            <a:lvl9pPr marL="365732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1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76340"/>
            <a:ext cx="5080000" cy="491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176340"/>
            <a:ext cx="5080000" cy="491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42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"/>
            <a:ext cx="10360152" cy="987552"/>
          </a:xfrm>
        </p:spPr>
        <p:txBody>
          <a:bodyPr/>
          <a:lstStyle>
            <a:lvl1pPr>
              <a:defRPr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344" y="1179576"/>
            <a:ext cx="5082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974786"/>
            <a:ext cx="5082117" cy="41513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179576"/>
            <a:ext cx="5081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1974786"/>
            <a:ext cx="5081175" cy="414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70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2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31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73053"/>
            <a:ext cx="3706292" cy="1162050"/>
          </a:xfrm>
        </p:spPr>
        <p:txBody>
          <a:bodyPr anchor="b"/>
          <a:lstStyle>
            <a:lvl1pPr algn="l">
              <a:defRPr sz="2000"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5108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9" y="1557330"/>
            <a:ext cx="3706291" cy="4568836"/>
          </a:xfrm>
        </p:spPr>
        <p:txBody>
          <a:bodyPr/>
          <a:lstStyle>
            <a:lvl1pPr marL="0" indent="0"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0" indent="0">
              <a:buNone/>
              <a:defRPr sz="900"/>
            </a:lvl8pPr>
            <a:lvl9pPr marL="36573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485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>
                <a:latin typeface="Cormorant Garamond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9" indent="0">
              <a:buNone/>
              <a:defRPr sz="2000"/>
            </a:lvl4pPr>
            <a:lvl5pPr marL="1828665" indent="0">
              <a:buNone/>
              <a:defRPr sz="2000"/>
            </a:lvl5pPr>
            <a:lvl6pPr marL="2285831" indent="0">
              <a:buNone/>
              <a:defRPr sz="2000"/>
            </a:lvl6pPr>
            <a:lvl7pPr marL="2742997" indent="0">
              <a:buNone/>
              <a:defRPr sz="2000"/>
            </a:lvl7pPr>
            <a:lvl8pPr marL="3200160" indent="0">
              <a:buNone/>
              <a:defRPr sz="2000"/>
            </a:lvl8pPr>
            <a:lvl9pPr marL="3657325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0" indent="0">
              <a:buNone/>
              <a:defRPr sz="900"/>
            </a:lvl8pPr>
            <a:lvl9pPr marL="365732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19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9690"/>
            <a:ext cx="103632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6" rIns="91436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80730"/>
            <a:ext cx="10363200" cy="491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6" rIns="91436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6" rIns="91436" bIns="4571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600">
                <a:effectLst/>
                <a:latin typeface="Cormorant Garamond" panose="00000500000000000000" pitchFamily="2" charset="0"/>
                <a:ea typeface="+mn-ea"/>
              </a:defRPr>
            </a:lvl1pPr>
          </a:lstStyle>
          <a:p>
            <a:fld id="{891DAABD-F720-4B69-BD35-1F3669A0714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7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6" rIns="91436" bIns="45716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600">
                <a:effectLst/>
                <a:latin typeface="Cormorant Garamond" panose="00000500000000000000" pitchFamily="2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6" rIns="91436" bIns="4571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600">
                <a:effectLst/>
                <a:latin typeface="Cormorant Garamond" panose="00000500000000000000" pitchFamily="2" charset="0"/>
                <a:ea typeface="ＭＳ Ｐゴシック" pitchFamily="-107" charset="-128"/>
              </a:defRPr>
            </a:lvl1pPr>
          </a:lstStyle>
          <a:p>
            <a:fld id="{37635338-299B-44E1-9861-B408397DA29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94623-4904-4ADD-AD5F-0AB06E8C67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6091" y="5806779"/>
            <a:ext cx="2287156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4006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2">
              <a:lumMod val="20000"/>
              <a:lumOff val="80000"/>
            </a:schemeClr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499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665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 b="0">
          <a:solidFill>
            <a:schemeClr val="tx1"/>
          </a:solidFill>
          <a:latin typeface="Lato Medium" panose="020F0502020204030203" pitchFamily="34" charset="0"/>
          <a:ea typeface="Lato Medium" panose="020F0502020204030203" pitchFamily="34" charset="0"/>
          <a:cs typeface="Lato Medium" panose="020F0502020204030203" pitchFamily="34" charset="0"/>
        </a:defRPr>
      </a:lvl1pPr>
      <a:lvl2pPr marL="742893" indent="-285728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2914" indent="-22858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080" indent="-228582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 b="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246" indent="-228582" algn="l" rtl="0" eaLnBrk="1" fontAlgn="base" hangingPunct="1">
        <a:spcBef>
          <a:spcPct val="20000"/>
        </a:spcBef>
        <a:spcAft>
          <a:spcPct val="0"/>
        </a:spcAft>
        <a:buChar char="»"/>
        <a:defRPr sz="1600" b="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412" indent="-22858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578" indent="-22858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8742" indent="-22858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5908" indent="-228582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1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5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371B-7CB7-8525-EB07-140AF1AC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90"/>
            <a:ext cx="12192000" cy="1329172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Specific Aim 2: Fabrication of cdECM-NP Scaffolds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9FAD-E54D-1FD5-2FA3-01E9EB28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10024"/>
            <a:ext cx="10363200" cy="5085975"/>
          </a:xfrm>
        </p:spPr>
        <p:txBody>
          <a:bodyPr/>
          <a:lstStyle/>
          <a:p>
            <a:pPr marL="0" indent="0">
              <a:buNone/>
            </a:pPr>
            <a:r>
              <a:rPr lang="en-US" sz="2200" u="sng" dirty="0"/>
              <a:t>Objective</a:t>
            </a:r>
            <a:r>
              <a:rPr lang="en-US" sz="2200" dirty="0"/>
              <a:t>: Investigating the effects of </a:t>
            </a:r>
          </a:p>
          <a:p>
            <a:pPr lvl="1"/>
            <a:r>
              <a:rPr lang="en-US" sz="2200" dirty="0"/>
              <a:t>The printing parameters (speed, pressure, and needle gauge) impact on 3D printed cdECM-NP scaffolds’ print quality as enabled by machine learning </a:t>
            </a:r>
          </a:p>
          <a:p>
            <a:pPr lvl="1"/>
            <a:r>
              <a:rPr lang="en-US" sz="2200" dirty="0"/>
              <a:t>cdECM-NP/GNP ratio and interparticle crosslinking density impacts their swelling and degradative properties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Hypothesis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/>
              <a:t>A 3D printer parameter tuning method will be successfully developed that relates user-controlled parameters for 3D printing the composite colloidal inks and the resulting scaffold print quality. </a:t>
            </a:r>
          </a:p>
          <a:p>
            <a:pPr lvl="1"/>
            <a:r>
              <a:rPr lang="en-US" sz="2200" dirty="0"/>
              <a:t>This composite colloidal ink platform will provide control over swelling behavior and degradation kinetics of the printed composite colloidal scaffolds by tuning the ink composition and scaffold crosslinking intensity. </a:t>
            </a:r>
          </a:p>
        </p:txBody>
      </p:sp>
    </p:spTree>
    <p:extLst>
      <p:ext uri="{BB962C8B-B14F-4D97-AF65-F5344CB8AC3E}">
        <p14:creationId xmlns:p14="http://schemas.microsoft.com/office/powerpoint/2010/main" val="24999001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83F17D-AF86-E291-BB5C-6A35731365B6}"/>
              </a:ext>
            </a:extLst>
          </p:cNvPr>
          <p:cNvSpPr/>
          <p:nvPr/>
        </p:nvSpPr>
        <p:spPr bwMode="auto">
          <a:xfrm>
            <a:off x="2761208" y="5150195"/>
            <a:ext cx="6669584" cy="14821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0E2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F371B-7CB7-8525-EB07-140AF1AC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90"/>
            <a:ext cx="12192000" cy="1329172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Specific Aim 2: Fabrication of cdECM-NP Scaffolds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9FAD-E54D-1FD5-2FA3-01E9EB28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9788"/>
            <a:ext cx="10363200" cy="5026211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2400" dirty="0"/>
              <a:t>Study 2.1 | The combination method of partial factorials and </a:t>
            </a:r>
            <a:r>
              <a:rPr lang="en-US" sz="2400" dirty="0" err="1"/>
              <a:t>bayesian</a:t>
            </a:r>
            <a:r>
              <a:rPr lang="en-US" sz="2400" dirty="0"/>
              <a:t> optimization to optimize the 3D printing parameters of cdECM-NP/GNP composite colloidal ink and common tissue engineering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57795F-4317-5B88-1595-B249D80D21EB}"/>
              </a:ext>
            </a:extLst>
          </p:cNvPr>
          <p:cNvGraphicFramePr>
            <a:graphicFrameLocks noGrp="1"/>
          </p:cNvGraphicFramePr>
          <p:nvPr/>
        </p:nvGraphicFramePr>
        <p:xfrm>
          <a:off x="7279341" y="2584793"/>
          <a:ext cx="4772212" cy="23637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92291">
                  <a:extLst>
                    <a:ext uri="{9D8B030D-6E8A-4147-A177-3AD203B41FA5}">
                      <a16:colId xmlns:a16="http://schemas.microsoft.com/office/drawing/2014/main" val="2931041049"/>
                    </a:ext>
                  </a:extLst>
                </a:gridCol>
                <a:gridCol w="957045">
                  <a:extLst>
                    <a:ext uri="{9D8B030D-6E8A-4147-A177-3AD203B41FA5}">
                      <a16:colId xmlns:a16="http://schemas.microsoft.com/office/drawing/2014/main" val="1179653126"/>
                    </a:ext>
                  </a:extLst>
                </a:gridCol>
                <a:gridCol w="1213593">
                  <a:extLst>
                    <a:ext uri="{9D8B030D-6E8A-4147-A177-3AD203B41FA5}">
                      <a16:colId xmlns:a16="http://schemas.microsoft.com/office/drawing/2014/main" val="2757461640"/>
                    </a:ext>
                  </a:extLst>
                </a:gridCol>
                <a:gridCol w="1609283">
                  <a:extLst>
                    <a:ext uri="{9D8B030D-6E8A-4147-A177-3AD203B41FA5}">
                      <a16:colId xmlns:a16="http://schemas.microsoft.com/office/drawing/2014/main" val="1238083690"/>
                    </a:ext>
                  </a:extLst>
                </a:gridCol>
              </a:tblGrid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Groups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Speed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Pressure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Needle Gauge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385779578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3679812147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3318668168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953815862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4187545404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297245973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1412465773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1755094142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11891665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57817C-D83B-D886-5508-9239053DDFAE}"/>
              </a:ext>
            </a:extLst>
          </p:cNvPr>
          <p:cNvSpPr txBox="1"/>
          <p:nvPr/>
        </p:nvSpPr>
        <p:spPr>
          <a:xfrm>
            <a:off x="914400" y="2398960"/>
            <a:ext cx="628127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85" marR="0" lvl="0" indent="-3429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Composite colloidal inks per SA1</a:t>
            </a:r>
          </a:p>
          <a:p>
            <a:pPr marL="685763" marR="0" lvl="1" indent="-3429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E0E2E6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285741" marR="0" lvl="0" indent="-3429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Each material will be 3D printed on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Bioassembly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Bot (BAB) into 2 layered 10 x 10 mm scaffolds 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D3D28FF-7E7C-09D5-D017-6C7FE0D4B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33" y="5499004"/>
            <a:ext cx="6502734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233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E4F9-8D53-463D-B0FD-32B672196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14519"/>
                <a:ext cx="10363200" cy="492034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Print quality is evaluated by material accuracy (MA):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𝑀𝑒𝑎𝑛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𝐹𝑖𝑏𝑒𝑟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𝐷𝑖𝑎𝑚𝑒𝑡𝑒𝑟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𝑁𝑒𝑒𝑑𝑙𝑒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𝐼𝑛𝑛𝑒𝑟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𝐷𝑖𝑎𝑚𝑒𝑡𝑒𝑟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𝑁𝑒𝑒𝑑𝑙𝑒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𝐼𝑛𝑛𝑒𝑟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𝐷𝑖𝑎𝑚𝑒𝑡𝑒𝑟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∗100%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Target print quality: &lt; 20% MA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E4F9-8D53-463D-B0FD-32B672196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14519"/>
                <a:ext cx="10363200" cy="4920343"/>
              </a:xfrm>
              <a:blipFill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90E34B5-ADC8-4247-AA13-4B411BAFD375}"/>
              </a:ext>
            </a:extLst>
          </p:cNvPr>
          <p:cNvSpPr/>
          <p:nvPr/>
        </p:nvSpPr>
        <p:spPr bwMode="auto">
          <a:xfrm>
            <a:off x="0" y="5965530"/>
            <a:ext cx="1395367" cy="907500"/>
          </a:xfrm>
          <a:prstGeom prst="rect">
            <a:avLst/>
          </a:prstGeom>
          <a:solidFill>
            <a:srgbClr val="0020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0E2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9AD9-1DB0-4388-88A8-56672C05E408}"/>
              </a:ext>
            </a:extLst>
          </p:cNvPr>
          <p:cNvSpPr/>
          <p:nvPr/>
        </p:nvSpPr>
        <p:spPr>
          <a:xfrm>
            <a:off x="0" y="6419280"/>
            <a:ext cx="5621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Trachtenberg JE et al.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J Biomed Mater Res 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. 2014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E0E2E6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686B94-FF72-EF73-CFA1-B2EA2266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90"/>
            <a:ext cx="12192000" cy="1329172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Specific Aim 2: Fabrication of cdECM-NP Scaffolds</a:t>
            </a:r>
          </a:p>
        </p:txBody>
      </p:sp>
    </p:spTree>
    <p:extLst>
      <p:ext uri="{BB962C8B-B14F-4D97-AF65-F5344CB8AC3E}">
        <p14:creationId xmlns:p14="http://schemas.microsoft.com/office/powerpoint/2010/main" val="12450553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83F17D-AF86-E291-BB5C-6A35731365B6}"/>
              </a:ext>
            </a:extLst>
          </p:cNvPr>
          <p:cNvSpPr/>
          <p:nvPr/>
        </p:nvSpPr>
        <p:spPr bwMode="auto">
          <a:xfrm>
            <a:off x="2761208" y="5150195"/>
            <a:ext cx="6669584" cy="14821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0E2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F371B-7CB7-8525-EB07-140AF1AC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90"/>
            <a:ext cx="12192000" cy="1329172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Specific Aim 2: Fabrication of cdECM-NP Scaffolds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9FAD-E54D-1FD5-2FA3-01E9EB28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9788"/>
            <a:ext cx="10363200" cy="5026211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2400" dirty="0"/>
              <a:t>Study 2.1 | The combination method of partial factorials and </a:t>
            </a:r>
            <a:r>
              <a:rPr lang="en-US" sz="2400" dirty="0" err="1"/>
              <a:t>bayesian</a:t>
            </a:r>
            <a:r>
              <a:rPr lang="en-US" sz="2400" dirty="0"/>
              <a:t> optimization to optimize the 3D printing parameters of cdECM-NP/GNP composite colloidal ink and common tissue engineering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57795F-4317-5B88-1595-B249D80D21EB}"/>
              </a:ext>
            </a:extLst>
          </p:cNvPr>
          <p:cNvGraphicFramePr>
            <a:graphicFrameLocks noGrp="1"/>
          </p:cNvGraphicFramePr>
          <p:nvPr/>
        </p:nvGraphicFramePr>
        <p:xfrm>
          <a:off x="7279341" y="2584793"/>
          <a:ext cx="4772212" cy="23637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92291">
                  <a:extLst>
                    <a:ext uri="{9D8B030D-6E8A-4147-A177-3AD203B41FA5}">
                      <a16:colId xmlns:a16="http://schemas.microsoft.com/office/drawing/2014/main" val="2931041049"/>
                    </a:ext>
                  </a:extLst>
                </a:gridCol>
                <a:gridCol w="957045">
                  <a:extLst>
                    <a:ext uri="{9D8B030D-6E8A-4147-A177-3AD203B41FA5}">
                      <a16:colId xmlns:a16="http://schemas.microsoft.com/office/drawing/2014/main" val="1179653126"/>
                    </a:ext>
                  </a:extLst>
                </a:gridCol>
                <a:gridCol w="1213593">
                  <a:extLst>
                    <a:ext uri="{9D8B030D-6E8A-4147-A177-3AD203B41FA5}">
                      <a16:colId xmlns:a16="http://schemas.microsoft.com/office/drawing/2014/main" val="2757461640"/>
                    </a:ext>
                  </a:extLst>
                </a:gridCol>
                <a:gridCol w="1609283">
                  <a:extLst>
                    <a:ext uri="{9D8B030D-6E8A-4147-A177-3AD203B41FA5}">
                      <a16:colId xmlns:a16="http://schemas.microsoft.com/office/drawing/2014/main" val="1238083690"/>
                    </a:ext>
                  </a:extLst>
                </a:gridCol>
              </a:tblGrid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Groups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Speed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Pressure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Needle Gauge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385779578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3679812147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3318668168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953815862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4187545404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297245973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1412465773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1755094142"/>
                  </a:ext>
                </a:extLst>
              </a:tr>
              <a:tr h="258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17" marR="93517" marT="0" marB="0"/>
                </a:tc>
                <a:extLst>
                  <a:ext uri="{0D108BD9-81ED-4DB2-BD59-A6C34878D82A}">
                    <a16:rowId xmlns:a16="http://schemas.microsoft.com/office/drawing/2014/main" val="11891665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57817C-D83B-D886-5508-9239053DDFAE}"/>
              </a:ext>
            </a:extLst>
          </p:cNvPr>
          <p:cNvSpPr txBox="1"/>
          <p:nvPr/>
        </p:nvSpPr>
        <p:spPr>
          <a:xfrm>
            <a:off x="914400" y="2398960"/>
            <a:ext cx="628127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85" marR="0" lvl="0" indent="-3429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Composite colloidal inks per SA1</a:t>
            </a:r>
          </a:p>
          <a:p>
            <a:pPr marL="685763" marR="0" lvl="1" indent="-3429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E0E2E6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285741" marR="0" lvl="0" indent="-3429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Each material will be 3D printed on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Bioassembly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0E2E6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Bot (BAB) into 2 layered 10 x 10 mm scaffolds 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D3D28FF-7E7C-09D5-D017-6C7FE0D4B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33" y="5499004"/>
            <a:ext cx="6502734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63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371B-7CB7-8525-EB07-140AF1AC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90"/>
            <a:ext cx="12192000" cy="1329172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Specific Aim 2: Fabrication of cdECM-NP Scaffolds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9FAD-E54D-1FD5-2FA3-01E9EB28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9788"/>
            <a:ext cx="10363200" cy="5026211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2400" dirty="0"/>
              <a:t>Study 2.2 | Investigating the effects of interparticle crosslinking density on the physicochemical properties of 3D-printed GNP scaffolds</a:t>
            </a:r>
          </a:p>
          <a:p>
            <a:pPr marL="0" indent="0">
              <a:spcAft>
                <a:spcPts val="800"/>
              </a:spcAft>
              <a:buNone/>
            </a:pPr>
            <a:endParaRPr lang="en-US" sz="2400" dirty="0"/>
          </a:p>
          <a:p>
            <a:pPr marL="0" indent="0">
              <a:spcAft>
                <a:spcPts val="800"/>
              </a:spcAft>
              <a:buNone/>
            </a:pPr>
            <a:endParaRPr lang="en-US" sz="2400" dirty="0"/>
          </a:p>
          <a:p>
            <a:pPr marL="0" indent="0">
              <a:spcAft>
                <a:spcPts val="800"/>
              </a:spcAft>
              <a:buNone/>
            </a:pPr>
            <a:endParaRPr lang="en-US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/>
              <a:t>Degradation/Swelling Study:</a:t>
            </a:r>
          </a:p>
          <a:p>
            <a:pPr lvl="1">
              <a:spcAft>
                <a:spcPts val="800"/>
              </a:spcAft>
            </a:pPr>
            <a:r>
              <a:rPr lang="en-US" sz="2000" dirty="0"/>
              <a:t>Scaffolds mass and mechanical properties will be determined at 1d, 14d, 28d, and 35d</a:t>
            </a:r>
          </a:p>
          <a:p>
            <a:pPr lvl="1">
              <a:spcAft>
                <a:spcPts val="800"/>
              </a:spcAft>
            </a:pPr>
            <a:r>
              <a:rPr lang="en-US" sz="2000" dirty="0"/>
              <a:t>Non-porous and porous area determined at each time point: 1d, 14d, 28d and 35d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109E10F-51CF-E6B9-A4D2-ECC5963740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55906" y="2043276"/>
              <a:ext cx="8080188" cy="1238442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3628766">
                      <a:extLst>
                        <a:ext uri="{9D8B030D-6E8A-4147-A177-3AD203B41FA5}">
                          <a16:colId xmlns:a16="http://schemas.microsoft.com/office/drawing/2014/main" val="3898230274"/>
                        </a:ext>
                      </a:extLst>
                    </a:gridCol>
                    <a:gridCol w="1113330">
                      <a:extLst>
                        <a:ext uri="{9D8B030D-6E8A-4147-A177-3AD203B41FA5}">
                          <a16:colId xmlns:a16="http://schemas.microsoft.com/office/drawing/2014/main" val="2766857423"/>
                        </a:ext>
                      </a:extLst>
                    </a:gridCol>
                    <a:gridCol w="3338092">
                      <a:extLst>
                        <a:ext uri="{9D8B030D-6E8A-4147-A177-3AD203B41FA5}">
                          <a16:colId xmlns:a16="http://schemas.microsoft.com/office/drawing/2014/main" val="733282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Factors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Levels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Description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00393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UV Dosage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445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0,</a:t>
                          </a:r>
                          <a:r>
                            <a:rPr lang="en-US" sz="2000" baseline="0" dirty="0">
                              <a:effectLst/>
                            </a:rPr>
                            <a:t> .240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0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, 3 J/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sz="20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20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0885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Environment Conditions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PBS and PBS + Collagenase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731814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889250" algn="l"/>
                            </a:tabLst>
                          </a:pPr>
                          <a:r>
                            <a:rPr lang="en-US" sz="2000" dirty="0">
                              <a:effectLst/>
                            </a:rPr>
                            <a:t>Total Combinations Tested           6	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4235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109E10F-51CF-E6B9-A4D2-ECC5963740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55906" y="2043276"/>
              <a:ext cx="8080188" cy="1238442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3628766">
                      <a:extLst>
                        <a:ext uri="{9D8B030D-6E8A-4147-A177-3AD203B41FA5}">
                          <a16:colId xmlns:a16="http://schemas.microsoft.com/office/drawing/2014/main" val="3898230274"/>
                        </a:ext>
                      </a:extLst>
                    </a:gridCol>
                    <a:gridCol w="1113330">
                      <a:extLst>
                        <a:ext uri="{9D8B030D-6E8A-4147-A177-3AD203B41FA5}">
                          <a16:colId xmlns:a16="http://schemas.microsoft.com/office/drawing/2014/main" val="2766857423"/>
                        </a:ext>
                      </a:extLst>
                    </a:gridCol>
                    <a:gridCol w="3338092">
                      <a:extLst>
                        <a:ext uri="{9D8B030D-6E8A-4147-A177-3AD203B41FA5}">
                          <a16:colId xmlns:a16="http://schemas.microsoft.com/office/drawing/2014/main" val="73328241"/>
                        </a:ext>
                      </a:extLst>
                    </a:gridCol>
                  </a:tblGrid>
                  <a:tr h="30892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Factors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Levels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Description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0039303"/>
                      </a:ext>
                    </a:extLst>
                  </a:tr>
                  <a:tr h="31165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UV Dosage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1971" t="-127451" r="-182" b="-245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885201"/>
                      </a:ext>
                    </a:extLst>
                  </a:tr>
                  <a:tr h="30892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Environment Conditions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PBS and PBS + Collagenase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731814"/>
                      </a:ext>
                    </a:extLst>
                  </a:tr>
                  <a:tr h="308928">
                    <a:tc gridSpan="3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889250" algn="l"/>
                            </a:tabLst>
                          </a:pPr>
                          <a:r>
                            <a:rPr lang="en-US" sz="2000" dirty="0">
                              <a:effectLst/>
                            </a:rPr>
                            <a:t>Total Combinations Tested           6	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4235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58584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371B-7CB7-8525-EB07-140AF1AC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90"/>
            <a:ext cx="12192000" cy="1329172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Specific Aim 2: Fabrication of cdECM-NP Scaffolds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9FAD-E54D-1FD5-2FA3-01E9EB28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9788"/>
            <a:ext cx="10363200" cy="5026211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2400" dirty="0"/>
              <a:t>Study 2.3 | Investigating the effects of interparticle crosslinking density and cdECM-NP/GNP ratio (cdECM dose) on the physicochemical properties of 3D printed cdECM-NP/GNP composite scaffolds</a:t>
            </a:r>
          </a:p>
          <a:p>
            <a:pPr marL="0" indent="0">
              <a:spcAft>
                <a:spcPts val="800"/>
              </a:spcAft>
              <a:buNone/>
            </a:pPr>
            <a:endParaRPr lang="en-US" sz="2400" dirty="0"/>
          </a:p>
          <a:p>
            <a:pPr marL="0" indent="0">
              <a:spcAft>
                <a:spcPts val="800"/>
              </a:spcAft>
              <a:buNone/>
            </a:pPr>
            <a:endParaRPr lang="en-US" sz="2400" dirty="0"/>
          </a:p>
          <a:p>
            <a:pPr marL="0" indent="0">
              <a:spcAft>
                <a:spcPts val="800"/>
              </a:spcAft>
              <a:buNone/>
            </a:pPr>
            <a:endParaRPr lang="en-US" sz="2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2200" dirty="0"/>
              <a:t>Degradation/Swelling Study:</a:t>
            </a:r>
          </a:p>
          <a:p>
            <a:pPr lvl="1">
              <a:spcAft>
                <a:spcPts val="800"/>
              </a:spcAft>
            </a:pPr>
            <a:r>
              <a:rPr lang="en-US" sz="2000" dirty="0"/>
              <a:t>Scaffolds mass and mechanical properties will be determined at 1d, 14d, 28d, and 35d</a:t>
            </a:r>
          </a:p>
          <a:p>
            <a:pPr lvl="1">
              <a:spcAft>
                <a:spcPts val="800"/>
              </a:spcAft>
            </a:pPr>
            <a:r>
              <a:rPr lang="en-US" sz="2000" dirty="0"/>
              <a:t>Scaffold biochemical properties will be determined at 1d and 35 d</a:t>
            </a:r>
          </a:p>
          <a:p>
            <a:pPr lvl="1">
              <a:spcAft>
                <a:spcPts val="800"/>
              </a:spcAft>
            </a:pPr>
            <a:r>
              <a:rPr lang="en-US" sz="2000" dirty="0"/>
              <a:t>Non-porous and porous area determined at each time point: 1d, 14d, 28d and 35d</a:t>
            </a:r>
          </a:p>
          <a:p>
            <a:pPr marL="0" indent="0">
              <a:spcAft>
                <a:spcPts val="800"/>
              </a:spcAft>
              <a:buNone/>
            </a:pPr>
            <a:endParaRPr lang="en-US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F02343-D086-2DEC-32A2-7CF2FB3CA904}"/>
              </a:ext>
            </a:extLst>
          </p:cNvPr>
          <p:cNvGraphicFramePr>
            <a:graphicFrameLocks noGrp="1"/>
          </p:cNvGraphicFramePr>
          <p:nvPr/>
        </p:nvGraphicFramePr>
        <p:xfrm>
          <a:off x="2055906" y="2338347"/>
          <a:ext cx="8732021" cy="15446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921502">
                  <a:extLst>
                    <a:ext uri="{9D8B030D-6E8A-4147-A177-3AD203B41FA5}">
                      <a16:colId xmlns:a16="http://schemas.microsoft.com/office/drawing/2014/main" val="3898230274"/>
                    </a:ext>
                  </a:extLst>
                </a:gridCol>
                <a:gridCol w="848119">
                  <a:extLst>
                    <a:ext uri="{9D8B030D-6E8A-4147-A177-3AD203B41FA5}">
                      <a16:colId xmlns:a16="http://schemas.microsoft.com/office/drawing/2014/main" val="276685742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73328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Factors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Levels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3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GNP:cdECM-NP Ratio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45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100:0, 90:10, 80:20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85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UV Dosage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445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Values from Study 2.2</a:t>
                      </a:r>
                      <a:endParaRPr lang="en-US" sz="2000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3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Environment Conditions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PBS and PBS + Collagenase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44594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89250" algn="l"/>
                        </a:tabLst>
                      </a:pPr>
                      <a:r>
                        <a:rPr lang="en-US" sz="2000" dirty="0">
                          <a:effectLst/>
                        </a:rPr>
                        <a:t>Total Combinations Tested           6	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2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149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ikos_16-9_unconventional">
  <a:themeElements>
    <a:clrScheme name="Rice">
      <a:dk1>
        <a:srgbClr val="000000"/>
      </a:dk1>
      <a:lt1>
        <a:srgbClr val="E0E2E6"/>
      </a:lt1>
      <a:dk2>
        <a:srgbClr val="13133E"/>
      </a:dk2>
      <a:lt2>
        <a:srgbClr val="ADC7DC"/>
      </a:lt2>
      <a:accent1>
        <a:srgbClr val="C04829"/>
      </a:accent1>
      <a:accent2>
        <a:srgbClr val="359245"/>
      </a:accent2>
      <a:accent3>
        <a:srgbClr val="7C7E7F"/>
      </a:accent3>
      <a:accent4>
        <a:srgbClr val="E9A139"/>
      </a:accent4>
      <a:accent5>
        <a:srgbClr val="68132E"/>
      </a:accent5>
      <a:accent6>
        <a:srgbClr val="362E52"/>
      </a:accent6>
      <a:hlink>
        <a:srgbClr val="0A509E"/>
      </a:hlink>
      <a:folHlink>
        <a:srgbClr val="4D9AD4"/>
      </a:folHlink>
    </a:clrScheme>
    <a:fontScheme name="Rice">
      <a:majorFont>
        <a:latin typeface="Lato Semi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rice 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 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 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kos_16-9_unconventional" id="{597C1577-7267-4CAE-B447-E9FA5EBFD8A5}" vid="{CC4B236D-5231-47C2-B592-1805BB517A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634</Words>
  <Application>Microsoft Office PowerPoint</Application>
  <PresentationFormat>Widescreen</PresentationFormat>
  <Paragraphs>145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 Math</vt:lpstr>
      <vt:lpstr>Cormorant Garamond</vt:lpstr>
      <vt:lpstr>Cormorant Garamond SemiBold</vt:lpstr>
      <vt:lpstr>Courier New</vt:lpstr>
      <vt:lpstr>Lato</vt:lpstr>
      <vt:lpstr>Lato Medium</vt:lpstr>
      <vt:lpstr>Lato Semibold</vt:lpstr>
      <vt:lpstr>Wingdings</vt:lpstr>
      <vt:lpstr>Mikos_16-9_unconventional</vt:lpstr>
      <vt:lpstr>Specific Aim 2: Fabrication of cdECM-NP Scaffolds</vt:lpstr>
      <vt:lpstr>Specific Aim 2: Fabrication of cdECM-NP Scaffolds</vt:lpstr>
      <vt:lpstr>Specific Aim 2: Fabrication of cdECM-NP Scaffolds</vt:lpstr>
      <vt:lpstr>Specific Aim 2: Fabrication of cdECM-NP Scaffolds</vt:lpstr>
      <vt:lpstr>Specific Aim 2: Fabrication of cdECM-NP Scaffolds</vt:lpstr>
      <vt:lpstr>Specific Aim 2: Fabrication of cdECM-NP Scaffolds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Aim 2: Fabrication of cdECM-NP Scaffolds</dc:title>
  <dc:creator>Marissa Perez</dc:creator>
  <cp:lastModifiedBy>Marissa Perez</cp:lastModifiedBy>
  <cp:revision>1</cp:revision>
  <dcterms:created xsi:type="dcterms:W3CDTF">2022-09-19T19:25:39Z</dcterms:created>
  <dcterms:modified xsi:type="dcterms:W3CDTF">2022-09-19T19:27:14Z</dcterms:modified>
</cp:coreProperties>
</file>