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
  </p:notesMasterIdLst>
  <p:sldIdLst>
    <p:sldId id="282" r:id="rId2"/>
    <p:sldId id="277" r:id="rId3"/>
    <p:sldId id="262" r:id="rId4"/>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 M. Suidan" initials="TM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7" autoAdjust="0"/>
    <p:restoredTop sz="65255" autoAdjust="0"/>
  </p:normalViewPr>
  <p:slideViewPr>
    <p:cSldViewPr>
      <p:cViewPr varScale="1">
        <p:scale>
          <a:sx n="82" d="100"/>
          <a:sy n="82" d="100"/>
        </p:scale>
        <p:origin x="-1098" y="-90"/>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9" d="100"/>
          <a:sy n="69" d="100"/>
        </p:scale>
        <p:origin x="210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F1EC4-0AE9-4ABA-827F-84879B727577}" type="datetimeFigureOut">
              <a:rPr lang="en-US" smtClean="0"/>
              <a:t>4/4/2016</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BF1C4-A8A4-46A4-960B-68980B6D50C1}" type="slidenum">
              <a:rPr lang="en-US" smtClean="0"/>
              <a:t>‹#›</a:t>
            </a:fld>
            <a:endParaRPr lang="en-US"/>
          </a:p>
        </p:txBody>
      </p:sp>
    </p:spTree>
    <p:extLst>
      <p:ext uri="{BB962C8B-B14F-4D97-AF65-F5344CB8AC3E}">
        <p14:creationId xmlns:p14="http://schemas.microsoft.com/office/powerpoint/2010/main" val="297640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Python’s </a:t>
            </a:r>
            <a:r>
              <a:rPr lang="en-US" dirty="0" err="1" smtClean="0"/>
              <a:t>unittest</a:t>
            </a:r>
            <a:r>
              <a:rPr lang="en-US" baseline="0" dirty="0" smtClean="0"/>
              <a:t> module was used to automate testing.  Test suites have been developed for all of RADVs main modules.  The test cases currently cover 68% of lines of code.  We anticipate code coverage of approximately 85% in the final version of the tool.</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1</a:t>
            </a:fld>
            <a:endParaRPr lang="en-US"/>
          </a:p>
        </p:txBody>
      </p:sp>
    </p:spTree>
    <p:extLst>
      <p:ext uri="{BB962C8B-B14F-4D97-AF65-F5344CB8AC3E}">
        <p14:creationId xmlns:p14="http://schemas.microsoft.com/office/powerpoint/2010/main" val="77065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RADV application makes many calls to the FHIR server.  We are exploring ways to</a:t>
            </a:r>
            <a:r>
              <a:rPr lang="en-US" baseline="0" dirty="0" smtClean="0"/>
              <a:t> use caching to reduce this network traffic.  We are also implementing a Google </a:t>
            </a:r>
            <a:r>
              <a:rPr lang="en-US" baseline="0" dirty="0" err="1" smtClean="0"/>
              <a:t>DataStore</a:t>
            </a:r>
            <a:r>
              <a:rPr lang="en-US" baseline="0" dirty="0" smtClean="0"/>
              <a:t>, which will allow us to store lookup tables and other persistent data.  Finally, we are in the process of connecting the charts in the web application to live data from the database system. </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2</a:t>
            </a:fld>
            <a:endParaRPr lang="en-US"/>
          </a:p>
        </p:txBody>
      </p:sp>
    </p:spTree>
    <p:extLst>
      <p:ext uri="{BB962C8B-B14F-4D97-AF65-F5344CB8AC3E}">
        <p14:creationId xmlns:p14="http://schemas.microsoft.com/office/powerpoint/2010/main" val="424963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final slide shows</a:t>
            </a:r>
            <a:r>
              <a:rPr lang="en-US" baseline="0" dirty="0" smtClean="0"/>
              <a:t> the web address of the RADV tool.  You can use this username and password to view the beta version of the software.</a:t>
            </a:r>
            <a:endParaRPr lang="en-US" dirty="0"/>
          </a:p>
        </p:txBody>
      </p:sp>
      <p:sp>
        <p:nvSpPr>
          <p:cNvPr id="4" name="Slide Number Placeholder 3"/>
          <p:cNvSpPr>
            <a:spLocks noGrp="1"/>
          </p:cNvSpPr>
          <p:nvPr>
            <p:ph type="sldNum" sz="quarter" idx="10"/>
          </p:nvPr>
        </p:nvSpPr>
        <p:spPr/>
        <p:txBody>
          <a:bodyPr/>
          <a:lstStyle/>
          <a:p>
            <a:fld id="{64DBF1C4-A8A4-46A4-960B-68980B6D50C1}" type="slidenum">
              <a:rPr lang="en-US" smtClean="0"/>
              <a:t>3</a:t>
            </a:fld>
            <a:endParaRPr lang="en-US"/>
          </a:p>
        </p:txBody>
      </p:sp>
    </p:spTree>
    <p:extLst>
      <p:ext uri="{BB962C8B-B14F-4D97-AF65-F5344CB8AC3E}">
        <p14:creationId xmlns:p14="http://schemas.microsoft.com/office/powerpoint/2010/main" val="3969157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295400" y="2667000"/>
            <a:ext cx="6400800" cy="13335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EAEFB75-4DE4-4DFC-B956-52D01254B927}" type="datetimeFigureOut">
              <a:rPr lang="en-US" smtClean="0"/>
              <a:t>4/4/2016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AF141AA-43C2-494C-A2D0-12408B6C831A}" type="slidenum">
              <a:rPr lang="en-US" smtClean="0"/>
              <a:t>‹#›</a:t>
            </a:fld>
            <a:endParaRPr lang="en-US"/>
          </a:p>
        </p:txBody>
      </p:sp>
      <p:sp>
        <p:nvSpPr>
          <p:cNvPr id="7" name="Rectangle 6"/>
          <p:cNvSpPr/>
          <p:nvPr/>
        </p:nvSpPr>
        <p:spPr>
          <a:xfrm>
            <a:off x="62933" y="1207753"/>
            <a:ext cx="9021537" cy="127279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2933" y="1163934"/>
            <a:ext cx="9021537" cy="1004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62933" y="2480542"/>
            <a:ext cx="9021537" cy="9211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457200" y="1254943"/>
            <a:ext cx="8229600" cy="1225021"/>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8"/>
            <a:ext cx="2011680" cy="487627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28867"/>
            <a:ext cx="5562600" cy="48762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EAEFB75-4DE4-4DFC-B956-52D01254B927}" type="datetimeFigureOut">
              <a:rPr lang="en-US" smtClean="0"/>
              <a:t>4/4/2016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141AA-43C2-494C-A2D0-12408B6C831A}" type="slidenum">
              <a:rPr lang="en-US" smtClean="0"/>
              <a:t>‹#›</a:t>
            </a:fld>
            <a:endParaRPr lang="en-US"/>
          </a:p>
        </p:txBody>
      </p:sp>
      <p:sp>
        <p:nvSpPr>
          <p:cNvPr id="8" name="Content Placeholder 7"/>
          <p:cNvSpPr>
            <a:spLocks noGrp="1"/>
          </p:cNvSpPr>
          <p:nvPr>
            <p:ph sz="quarter" idx="1"/>
          </p:nvPr>
        </p:nvSpPr>
        <p:spPr>
          <a:xfrm>
            <a:off x="914400" y="1206500"/>
            <a:ext cx="777240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65313" y="58131"/>
            <a:ext cx="9013372" cy="5576834"/>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722313" y="793751"/>
            <a:ext cx="7772400" cy="1135062"/>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123282"/>
            <a:ext cx="7772400" cy="1115219"/>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AEFB75-4DE4-4DFC-B956-52D01254B927}" type="datetimeFigureOut">
              <a:rPr lang="en-US" smtClean="0"/>
              <a:t>4/4/2016</a:t>
            </a:fld>
            <a:endParaRPr lang="en-US"/>
          </a:p>
        </p:txBody>
      </p:sp>
      <p:sp>
        <p:nvSpPr>
          <p:cNvPr id="5" name="Footer Placeholder 4"/>
          <p:cNvSpPr>
            <a:spLocks noGrp="1"/>
          </p:cNvSpPr>
          <p:nvPr>
            <p:ph type="ftr" sz="quarter" idx="11"/>
          </p:nvPr>
        </p:nvSpPr>
        <p:spPr>
          <a:xfrm>
            <a:off x="800100" y="5143500"/>
            <a:ext cx="4000500" cy="381000"/>
          </a:xfrm>
        </p:spPr>
        <p:txBody>
          <a:bodyPr/>
          <a:lstStyle/>
          <a:p>
            <a:endParaRPr lang="en-US"/>
          </a:p>
        </p:txBody>
      </p:sp>
      <p:sp>
        <p:nvSpPr>
          <p:cNvPr id="7" name="Rectangle 6"/>
          <p:cNvSpPr/>
          <p:nvPr/>
        </p:nvSpPr>
        <p:spPr>
          <a:xfrm flipV="1">
            <a:off x="69414" y="1980692"/>
            <a:ext cx="9013515"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69148" y="1951231"/>
            <a:ext cx="9013781"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68308" y="2057400"/>
            <a:ext cx="9014621" cy="381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AEFB75-4DE4-4DFC-B956-52D01254B927}"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9" name="Content Placeholder 8"/>
          <p:cNvSpPr>
            <a:spLocks noGrp="1"/>
          </p:cNvSpPr>
          <p:nvPr>
            <p:ph sz="quarter" idx="1"/>
          </p:nvPr>
        </p:nvSpPr>
        <p:spPr>
          <a:xfrm>
            <a:off x="91440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206500"/>
            <a:ext cx="3749040" cy="3810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27542"/>
            <a:ext cx="7772400" cy="9525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206500"/>
            <a:ext cx="3733800" cy="635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EAEFB75-4DE4-4DFC-B956-52D01254B927}" type="datetimeFigureOut">
              <a:rPr lang="en-US" smtClean="0"/>
              <a:t>4/4/2016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half" idx="2"/>
          </p:nvPr>
        </p:nvSpPr>
        <p:spPr>
          <a:xfrm>
            <a:off x="9144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873250"/>
            <a:ext cx="3733800" cy="3238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AEFB75-4DE4-4DFC-B956-52D01254B927}" type="datetimeFigureOut">
              <a:rPr lang="en-US" smtClean="0"/>
              <a:t>4/4/2016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EFB75-4DE4-4DFC-B956-52D01254B927}" type="datetimeFigureOut">
              <a:rPr lang="en-US" smtClean="0"/>
              <a:t>4/4/2016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141AA-43C2-494C-A2D0-12408B6C83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715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14400" y="227542"/>
            <a:ext cx="7772400" cy="9525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333500"/>
            <a:ext cx="1905000" cy="37465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141AA-43C2-494C-A2D0-12408B6C831A}" type="slidenum">
              <a:rPr lang="en-US" smtClean="0"/>
              <a:t>‹#›</a:t>
            </a:fld>
            <a:endParaRPr lang="en-US"/>
          </a:p>
        </p:txBody>
      </p:sp>
      <p:sp>
        <p:nvSpPr>
          <p:cNvPr id="11" name="Content Placeholder 10"/>
          <p:cNvSpPr>
            <a:spLocks noGrp="1"/>
          </p:cNvSpPr>
          <p:nvPr>
            <p:ph sz="quarter" idx="1"/>
          </p:nvPr>
        </p:nvSpPr>
        <p:spPr>
          <a:xfrm>
            <a:off x="2971800" y="1333500"/>
            <a:ext cx="5715000" cy="37465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083792"/>
            <a:ext cx="7315200" cy="435240"/>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538188"/>
            <a:ext cx="7315200" cy="5715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AEFB75-4DE4-4DFC-B956-52D01254B927}" type="datetimeFigureOut">
              <a:rPr lang="en-US" smtClean="0"/>
              <a:t>4/4/2016</a:t>
            </a:fld>
            <a:endParaRPr lang="en-US"/>
          </a:p>
        </p:txBody>
      </p:sp>
      <p:sp>
        <p:nvSpPr>
          <p:cNvPr id="6" name="Footer Placeholder 5"/>
          <p:cNvSpPr>
            <a:spLocks noGrp="1"/>
          </p:cNvSpPr>
          <p:nvPr>
            <p:ph type="ftr" sz="quarter" idx="11"/>
          </p:nvPr>
        </p:nvSpPr>
        <p:spPr>
          <a:xfrm>
            <a:off x="914400" y="5143500"/>
            <a:ext cx="3886200" cy="381000"/>
          </a:xfrm>
        </p:spPr>
        <p:txBody>
          <a:bodyPr/>
          <a:lstStyle/>
          <a:p>
            <a:endParaRPr lang="en-US"/>
          </a:p>
        </p:txBody>
      </p:sp>
      <p:sp>
        <p:nvSpPr>
          <p:cNvPr id="7" name="Slide Number Placeholder 6"/>
          <p:cNvSpPr>
            <a:spLocks noGrp="1"/>
          </p:cNvSpPr>
          <p:nvPr>
            <p:ph type="sldNum" sz="quarter" idx="12"/>
          </p:nvPr>
        </p:nvSpPr>
        <p:spPr>
          <a:xfrm>
            <a:off x="146304" y="5173980"/>
            <a:ext cx="457200" cy="381000"/>
          </a:xfrm>
        </p:spPr>
        <p:txBody>
          <a:bodyPr/>
          <a:lstStyle/>
          <a:p>
            <a:fld id="{CAF141AA-43C2-494C-A2D0-12408B6C831A}" type="slidenum">
              <a:rPr lang="en-US" smtClean="0"/>
              <a:t>‹#›</a:t>
            </a:fld>
            <a:endParaRPr lang="en-US"/>
          </a:p>
        </p:txBody>
      </p:sp>
      <p:sp>
        <p:nvSpPr>
          <p:cNvPr id="11" name="Rectangle 10"/>
          <p:cNvSpPr/>
          <p:nvPr/>
        </p:nvSpPr>
        <p:spPr>
          <a:xfrm flipV="1">
            <a:off x="68307" y="3902962"/>
            <a:ext cx="9006840" cy="762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68510" y="3875396"/>
            <a:ext cx="9006639" cy="3809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68512" y="3977688"/>
            <a:ext cx="9006637" cy="4067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68310" y="55563"/>
            <a:ext cx="9001873" cy="3817938"/>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715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64008" y="58129"/>
            <a:ext cx="9013372" cy="557784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914400" y="228866"/>
            <a:ext cx="7772400" cy="9525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206500"/>
            <a:ext cx="7772400" cy="3810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5159374"/>
            <a:ext cx="2476500" cy="396876"/>
          </a:xfrm>
          <a:prstGeom prst="rect">
            <a:avLst/>
          </a:prstGeom>
        </p:spPr>
        <p:txBody>
          <a:bodyPr anchor="ctr" anchorCtr="0"/>
          <a:lstStyle>
            <a:lvl1pPr algn="r" eaLnBrk="1" latinLnBrk="0" hangingPunct="1">
              <a:defRPr kumimoji="0" sz="1400">
                <a:solidFill>
                  <a:schemeClr val="tx2"/>
                </a:solidFill>
              </a:defRPr>
            </a:lvl1pPr>
          </a:lstStyle>
          <a:p>
            <a:fld id="{3EAEFB75-4DE4-4DFC-B956-52D01254B927}" type="datetimeFigureOut">
              <a:rPr lang="en-US" smtClean="0"/>
              <a:t>4/4/2016</a:t>
            </a:fld>
            <a:endParaRPr lang="en-US"/>
          </a:p>
        </p:txBody>
      </p:sp>
      <p:sp>
        <p:nvSpPr>
          <p:cNvPr id="3" name="Footer Placeholder 2"/>
          <p:cNvSpPr>
            <a:spLocks noGrp="1"/>
          </p:cNvSpPr>
          <p:nvPr>
            <p:ph type="ftr" sz="quarter" idx="3"/>
          </p:nvPr>
        </p:nvSpPr>
        <p:spPr>
          <a:xfrm>
            <a:off x="914400" y="5143500"/>
            <a:ext cx="3962400" cy="3810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5175250"/>
            <a:ext cx="457200" cy="3810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F141AA-43C2-494C-A2D0-12408B6C83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6" Type="http://schemas.openxmlformats.org/officeDocument/2006/relationships/image" Target="../media/image3.png"/><Relationship Id="rId5" Type="http://schemas.openxmlformats.org/officeDocument/2006/relationships/hyperlink" Target="https://focus-appliance-122323.appspot.com/login" TargetMode="External"/><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 y="800100"/>
            <a:ext cx="8744004" cy="4724400"/>
          </a:xfrm>
          <a:prstGeom prst="rect">
            <a:avLst/>
          </a:prstGeom>
        </p:spPr>
      </p:pic>
      <p:sp>
        <p:nvSpPr>
          <p:cNvPr id="6" name="Title 1"/>
          <p:cNvSpPr txBox="1">
            <a:spLocks/>
          </p:cNvSpPr>
          <p:nvPr/>
        </p:nvSpPr>
        <p:spPr>
          <a:xfrm>
            <a:off x="3219504" y="168797"/>
            <a:ext cx="2609796"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QA Testing</a:t>
            </a:r>
            <a:endParaRPr lang="en-US" sz="3200" dirty="0"/>
          </a:p>
        </p:txBody>
      </p:sp>
      <p:pic>
        <p:nvPicPr>
          <p:cNvPr id="2" name="Slide #1.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601200" y="4994476"/>
            <a:ext cx="609600" cy="609600"/>
          </a:xfrm>
          <a:prstGeom prst="rect">
            <a:avLst/>
          </a:prstGeom>
        </p:spPr>
      </p:pic>
    </p:spTree>
    <p:extLst>
      <p:ext uri="{BB962C8B-B14F-4D97-AF65-F5344CB8AC3E}">
        <p14:creationId xmlns:p14="http://schemas.microsoft.com/office/powerpoint/2010/main" val="1949008584"/>
      </p:ext>
    </p:extLst>
  </p:cSld>
  <p:clrMapOvr>
    <a:masterClrMapping/>
  </p:clrMapOvr>
  <mc:AlternateContent xmlns:mc="http://schemas.openxmlformats.org/markup-compatibility/2006">
    <mc:Choice xmlns:p14="http://schemas.microsoft.com/office/powerpoint/2010/main" Requires="p14">
      <p:transition spd="slow" p14:dur="2000" advTm="20537"/>
    </mc:Choice>
    <mc:Fallback>
      <p:transition spd="slow" advTm="205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66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0" objId="2"/>
        <p14:stopEvt time="20537"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Application speed</a:t>
            </a:r>
          </a:p>
          <a:p>
            <a:r>
              <a:rPr lang="en-US" dirty="0" smtClean="0"/>
              <a:t>Persistent data</a:t>
            </a:r>
          </a:p>
          <a:p>
            <a:r>
              <a:rPr lang="en-US" dirty="0" smtClean="0"/>
              <a:t>Connecting the frontend web application to the backend database tier</a:t>
            </a:r>
          </a:p>
        </p:txBody>
      </p:sp>
      <p:sp>
        <p:nvSpPr>
          <p:cNvPr id="4" name="Title 1"/>
          <p:cNvSpPr txBox="1">
            <a:spLocks/>
          </p:cNvSpPr>
          <p:nvPr/>
        </p:nvSpPr>
        <p:spPr>
          <a:xfrm>
            <a:off x="762000" y="190500"/>
            <a:ext cx="8153400" cy="609600"/>
          </a:xfrm>
          <a:prstGeom prst="rect">
            <a:avLst/>
          </a:prstGeom>
          <a:solidFill>
            <a:schemeClr val="bg1"/>
          </a:solidFill>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600" dirty="0" smtClean="0"/>
              <a:t>Concerns</a:t>
            </a:r>
            <a:r>
              <a:rPr lang="en-US" sz="3200" dirty="0" smtClean="0"/>
              <a:t> &amp; Other Issues</a:t>
            </a:r>
            <a:endParaRPr lang="en-US" sz="3200" dirty="0"/>
          </a:p>
        </p:txBody>
      </p:sp>
      <p:pic>
        <p:nvPicPr>
          <p:cNvPr id="2" name="Slide #2.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601200" y="5105400"/>
            <a:ext cx="609600" cy="609600"/>
          </a:xfrm>
          <a:prstGeom prst="rect">
            <a:avLst/>
          </a:prstGeom>
        </p:spPr>
      </p:pic>
    </p:spTree>
    <p:extLst>
      <p:ext uri="{BB962C8B-B14F-4D97-AF65-F5344CB8AC3E}">
        <p14:creationId xmlns:p14="http://schemas.microsoft.com/office/powerpoint/2010/main" val="1514684713"/>
      </p:ext>
    </p:extLst>
  </p:cSld>
  <p:clrMapOvr>
    <a:masterClrMapping/>
  </p:clrMapOvr>
  <mc:AlternateContent xmlns:mc="http://schemas.openxmlformats.org/markup-compatibility/2006">
    <mc:Choice xmlns:p14="http://schemas.microsoft.com/office/powerpoint/2010/main" Requires="p14">
      <p:transition p14:dur="250" advTm="18917"/>
    </mc:Choice>
    <mc:Fallback>
      <p:transition advTm="189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26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0" objId="2"/>
        <p14:stopEvt time="18917" objId="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866"/>
            <a:ext cx="7772400" cy="723634"/>
          </a:xfrm>
        </p:spPr>
        <p:txBody>
          <a:bodyPr>
            <a:normAutofit/>
          </a:bodyPr>
          <a:lstStyle/>
          <a:p>
            <a:r>
              <a:rPr lang="en-US" sz="3600" dirty="0" smtClean="0"/>
              <a:t>Beta Version of the RADV Tool</a:t>
            </a:r>
            <a:endParaRPr lang="en-US" dirty="0"/>
          </a:p>
        </p:txBody>
      </p:sp>
      <p:sp>
        <p:nvSpPr>
          <p:cNvPr id="3" name="Content Placeholder 2"/>
          <p:cNvSpPr>
            <a:spLocks noGrp="1"/>
          </p:cNvSpPr>
          <p:nvPr>
            <p:ph sz="quarter" idx="1"/>
          </p:nvPr>
        </p:nvSpPr>
        <p:spPr/>
        <p:txBody>
          <a:bodyPr>
            <a:normAutofit/>
          </a:bodyPr>
          <a:lstStyle/>
          <a:p>
            <a:pPr lvl="1"/>
            <a:endParaRPr lang="en-US" sz="1600" dirty="0" smtClean="0">
              <a:hlinkClick r:id="rId5"/>
            </a:endParaRPr>
          </a:p>
          <a:p>
            <a:pPr lvl="1"/>
            <a:r>
              <a:rPr lang="en-US" dirty="0" smtClean="0">
                <a:hlinkClick r:id="rId5"/>
              </a:rPr>
              <a:t>https</a:t>
            </a:r>
            <a:r>
              <a:rPr lang="en-US" dirty="0">
                <a:hlinkClick r:id="rId5"/>
              </a:rPr>
              <a:t>://</a:t>
            </a:r>
            <a:r>
              <a:rPr lang="en-US" dirty="0" smtClean="0">
                <a:hlinkClick r:id="rId5"/>
              </a:rPr>
              <a:t>focus-appliance-122323.appspot.com/login</a:t>
            </a:r>
            <a:endParaRPr lang="en-US" dirty="0" smtClean="0"/>
          </a:p>
          <a:p>
            <a:pPr lvl="1"/>
            <a:r>
              <a:rPr lang="en-US" dirty="0" smtClean="0"/>
              <a:t>Login</a:t>
            </a:r>
            <a:r>
              <a:rPr lang="en-US" dirty="0"/>
              <a:t>:  </a:t>
            </a:r>
            <a:r>
              <a:rPr lang="en-US" dirty="0" err="1" smtClean="0"/>
              <a:t>FHIRedUp</a:t>
            </a:r>
            <a:endParaRPr lang="en-US" dirty="0" smtClean="0"/>
          </a:p>
          <a:p>
            <a:pPr lvl="1"/>
            <a:r>
              <a:rPr lang="en-US" dirty="0" smtClean="0"/>
              <a:t>Password: </a:t>
            </a:r>
            <a:r>
              <a:rPr lang="en-US" dirty="0"/>
              <a:t> PjV7kGTD</a:t>
            </a:r>
          </a:p>
          <a:p>
            <a:endParaRPr lang="en-US" dirty="0"/>
          </a:p>
        </p:txBody>
      </p:sp>
      <p:pic>
        <p:nvPicPr>
          <p:cNvPr id="4" name="Slide #3.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601200" y="5105400"/>
            <a:ext cx="609600" cy="609600"/>
          </a:xfrm>
          <a:prstGeom prst="rect">
            <a:avLst/>
          </a:prstGeom>
        </p:spPr>
      </p:pic>
    </p:spTree>
    <p:extLst>
      <p:ext uri="{BB962C8B-B14F-4D97-AF65-F5344CB8AC3E}">
        <p14:creationId xmlns:p14="http://schemas.microsoft.com/office/powerpoint/2010/main" val="2216108734"/>
      </p:ext>
    </p:extLst>
  </p:cSld>
  <p:clrMapOvr>
    <a:masterClrMapping/>
  </p:clrMapOvr>
  <mc:AlternateContent xmlns:mc="http://schemas.openxmlformats.org/markup-compatibility/2006">
    <mc:Choice xmlns:p14="http://schemas.microsoft.com/office/powerpoint/2010/main" Requires="p14">
      <p:transition p14:dur="250" advTm="8358"/>
    </mc:Choice>
    <mc:Fallback>
      <p:transition advTm="83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94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0" objId="4"/>
        <p14:stopEvt time="8107" objId="4"/>
      </p14:showEvt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763</TotalTime>
  <Words>182</Words>
  <Application>Microsoft Office PowerPoint</Application>
  <PresentationFormat>On-screen Show (16:10)</PresentationFormat>
  <Paragraphs>16</Paragraphs>
  <Slides>3</Slides>
  <Notes>3</Notes>
  <HiddenSlides>0</HiddenSlides>
  <MMClips>3</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Equity</vt:lpstr>
      <vt:lpstr>PowerPoint Presentation</vt:lpstr>
      <vt:lpstr>PowerPoint Presentation</vt:lpstr>
      <vt:lpstr>Beta Version of the RADV Tool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 Risk Adjustment  EHR Data Validation Tool</dc:title>
  <dc:creator>Ganas, Spiro</dc:creator>
  <cp:lastModifiedBy>Ganas, Spiro</cp:lastModifiedBy>
  <cp:revision>88</cp:revision>
  <cp:lastPrinted>2016-03-13T23:01:35Z</cp:lastPrinted>
  <dcterms:created xsi:type="dcterms:W3CDTF">2016-03-03T13:39:38Z</dcterms:created>
  <dcterms:modified xsi:type="dcterms:W3CDTF">2016-04-04T12:51:06Z</dcterms:modified>
</cp:coreProperties>
</file>