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7" r:id="rId8"/>
    <p:sldId id="268" r:id="rId9"/>
    <p:sldId id="269" r:id="rId10"/>
    <p:sldId id="263" r:id="rId11"/>
    <p:sldId id="260" r:id="rId12"/>
    <p:sldId id="264" r:id="rId13"/>
    <p:sldId id="262" r:id="rId14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la M. Suidan" initials="TM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26" y="492"/>
      </p:cViewPr>
      <p:guideLst>
        <p:guide orient="horz" pos="180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ocs\GT2\6440\Git\FHIRed_Up\Team%20Deliverable%201\Gantt%20chart%20for%20p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6865992026985587E-2"/>
          <c:y val="3.0128731854286498E-2"/>
          <c:w val="0.96626801594602885"/>
          <c:h val="0.7971743260933796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Sheet1!$A$4</c:f>
              <c:strCache>
                <c:ptCount val="1"/>
                <c:pt idx="0">
                  <c:v>   Scope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   </a:t>
                    </a:r>
                    <a:r>
                      <a:rPr lang="en-US" smtClean="0"/>
                      <a:t>Scope </a:t>
                    </a:r>
                    <a:r>
                      <a:rPr lang="en-US" sz="1200" b="0" i="0" u="none" strike="noStrike" baseline="0" smtClean="0">
                        <a:effectLst/>
                      </a:rPr>
                      <a:t>*</a:t>
                    </a:r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BD6-47AD-B68C-CF16D1E4DC0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BD6-47AD-B68C-CF16D1E4DC04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(Sheet1!$C$4,Sheet1!$E$4)</c:f>
              <c:numCache>
                <c:formatCode>m/d/yyyy</c:formatCode>
                <c:ptCount val="2"/>
                <c:pt idx="0">
                  <c:v>42415</c:v>
                </c:pt>
                <c:pt idx="1">
                  <c:v>42417</c:v>
                </c:pt>
              </c:numCache>
            </c:numRef>
          </c:xVal>
          <c:yVal>
            <c:numRef>
              <c:f>(Sheet1!$D$4,Sheet1!$F$4)</c:f>
              <c:numCache>
                <c:formatCode>0.00</c:formatCode>
                <c:ptCount val="2"/>
                <c:pt idx="0">
                  <c:v>6</c:v>
                </c:pt>
                <c:pt idx="1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BD6-47AD-B68C-CF16D1E4DC04}"/>
            </c:ext>
          </c:extLst>
        </c:ser>
        <c:ser>
          <c:idx val="1"/>
          <c:order val="1"/>
          <c:tx>
            <c:strRef>
              <c:f>Sheet1!$A$5</c:f>
              <c:strCache>
                <c:ptCount val="1"/>
                <c:pt idx="0">
                  <c:v>   Analysis/Software Requirements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2.688984829058284E-2"/>
                  <c:y val="-7.062271627811229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Analysis/Software </a:t>
                    </a:r>
                    <a:r>
                      <a:rPr lang="en-US" dirty="0" smtClean="0"/>
                      <a:t>Requirements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‡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BD6-47AD-B68C-CF16D1E4DC0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BD6-47AD-B68C-CF16D1E4DC04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(Sheet1!$C$5,Sheet1!$E$5)</c:f>
              <c:numCache>
                <c:formatCode>m/d/yyyy</c:formatCode>
                <c:ptCount val="2"/>
                <c:pt idx="0">
                  <c:v>42432</c:v>
                </c:pt>
                <c:pt idx="1">
                  <c:v>42462</c:v>
                </c:pt>
              </c:numCache>
            </c:numRef>
          </c:xVal>
          <c:yVal>
            <c:numRef>
              <c:f>(Sheet1!$D$5,Sheet1!$F$5)</c:f>
              <c:numCache>
                <c:formatCode>0.00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BD6-47AD-B68C-CF16D1E4DC04}"/>
            </c:ext>
          </c:extLst>
        </c:ser>
        <c:ser>
          <c:idx val="3"/>
          <c:order val="2"/>
          <c:tx>
            <c:strRef>
              <c:f>Sheet1!$A$8</c:f>
              <c:strCache>
                <c:ptCount val="1"/>
                <c:pt idx="0">
                  <c:v>   Design, Development, &amp; Testing in four 2-week sprints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BD6-47AD-B68C-CF16D1E4DC04}"/>
                </c:ext>
              </c:extLst>
            </c:dLbl>
            <c:dLbl>
              <c:idx val="1"/>
              <c:layout>
                <c:manualLayout>
                  <c:x val="-0.12975706693517036"/>
                  <c:y val="-8.201404971437396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Design, Development, &amp; Testing in four 2-week </a:t>
                    </a:r>
                    <a:r>
                      <a:rPr lang="en-US" dirty="0" smtClean="0"/>
                      <a:t>sprints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† 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BD6-47AD-B68C-CF16D1E4DC04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(Sheet1!$C$8,Sheet1!$E$8)</c:f>
              <c:numCache>
                <c:formatCode>m/d/yyyy</c:formatCode>
                <c:ptCount val="2"/>
                <c:pt idx="0">
                  <c:v>42440</c:v>
                </c:pt>
                <c:pt idx="1">
                  <c:v>42474</c:v>
                </c:pt>
              </c:numCache>
            </c:numRef>
          </c:xVal>
          <c:yVal>
            <c:numRef>
              <c:f>(Sheet1!$D$8,Sheet1!$F$8)</c:f>
              <c:numCache>
                <c:formatCode>0.00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CBD6-47AD-B68C-CF16D1E4DC04}"/>
            </c:ext>
          </c:extLst>
        </c:ser>
        <c:ser>
          <c:idx val="5"/>
          <c:order val="3"/>
          <c:tx>
            <c:strRef>
              <c:f>Sheet1!$A$11</c:f>
              <c:strCache>
                <c:ptCount val="1"/>
                <c:pt idx="0">
                  <c:v>   Documentation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2.6659736760135951E-2"/>
                  <c:y val="-4.136543326496677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</a:t>
                    </a:r>
                    <a:r>
                      <a:rPr lang="en-US" dirty="0" smtClean="0"/>
                      <a:t>Documentation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‡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BD6-47AD-B68C-CF16D1E4DC0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BD6-47AD-B68C-CF16D1E4DC04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(Sheet1!$C$11,Sheet1!$E$11)</c:f>
              <c:numCache>
                <c:formatCode>m/d/yyyy</c:formatCode>
                <c:ptCount val="2"/>
                <c:pt idx="0">
                  <c:v>42452</c:v>
                </c:pt>
                <c:pt idx="1">
                  <c:v>42478</c:v>
                </c:pt>
              </c:numCache>
            </c:numRef>
          </c:xVal>
          <c:yVal>
            <c:numRef>
              <c:f>(Sheet1!$D$11,Sheet1!$F$11)</c:f>
              <c:numCache>
                <c:formatCode>0.00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CBD6-47AD-B68C-CF16D1E4DC04}"/>
            </c:ext>
          </c:extLst>
        </c:ser>
        <c:ser>
          <c:idx val="7"/>
          <c:order val="4"/>
          <c:tx>
            <c:strRef>
              <c:f>Sheet1!$A$13</c:f>
              <c:strCache>
                <c:ptCount val="1"/>
                <c:pt idx="0">
                  <c:v>   Deployment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4.2797484950995716E-2"/>
                  <c:y val="-3.862645764184981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</a:t>
                    </a:r>
                    <a:r>
                      <a:rPr lang="en-US" dirty="0" smtClean="0"/>
                      <a:t>Deployment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*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BD6-47AD-B68C-CF16D1E4DC0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CBD6-47AD-B68C-CF16D1E4DC04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(Sheet1!$C$13,Sheet1!$E$13)</c:f>
              <c:numCache>
                <c:formatCode>m/d/yyyy</c:formatCode>
                <c:ptCount val="2"/>
                <c:pt idx="0">
                  <c:v>42479</c:v>
                </c:pt>
                <c:pt idx="1">
                  <c:v>42483</c:v>
                </c:pt>
              </c:numCache>
            </c:numRef>
          </c:xVal>
          <c:yVal>
            <c:numRef>
              <c:f>(Sheet1!$D$13,Sheet1!$F$13)</c:f>
              <c:numCache>
                <c:formatCode>0.00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CBD6-47AD-B68C-CF16D1E4DC04}"/>
            </c:ext>
          </c:extLst>
        </c:ser>
        <c:ser>
          <c:idx val="8"/>
          <c:order val="5"/>
          <c:tx>
            <c:strRef>
              <c:f>Sheet1!$A$14</c:f>
              <c:strCache>
                <c:ptCount val="1"/>
                <c:pt idx="0">
                  <c:v>   Post Implementation Review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CBD6-47AD-B68C-CF16D1E4DC0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   Post Implementation </a:t>
                    </a:r>
                    <a:r>
                      <a:rPr lang="en-US" smtClean="0"/>
                      <a:t>Review </a:t>
                    </a:r>
                    <a:r>
                      <a:rPr lang="en-US" sz="1200" b="0" i="0" u="none" strike="noStrike" baseline="0" smtClean="0">
                        <a:effectLst/>
                      </a:rPr>
                      <a:t>*</a:t>
                    </a:r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BD6-47AD-B68C-CF16D1E4DC04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(Sheet1!$C$14,Sheet1!$E$14)</c:f>
              <c:numCache>
                <c:formatCode>m/d/yyyy</c:formatCode>
                <c:ptCount val="2"/>
                <c:pt idx="0">
                  <c:v>42483</c:v>
                </c:pt>
                <c:pt idx="1">
                  <c:v>42486</c:v>
                </c:pt>
              </c:numCache>
            </c:numRef>
          </c:xVal>
          <c:yVal>
            <c:numRef>
              <c:f>(Sheet1!$D$14,Sheet1!$F$14)</c:f>
              <c:numCache>
                <c:formatCode>0.00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1-CBD6-47AD-B68C-CF16D1E4DC04}"/>
            </c:ext>
          </c:extLst>
        </c:ser>
        <c:ser>
          <c:idx val="9"/>
          <c:order val="6"/>
          <c:tx>
            <c:strRef>
              <c:f>Sheet1!$A$15</c:f>
              <c:strCache>
                <c:ptCount val="1"/>
                <c:pt idx="0">
                  <c:v>   Project Due</c:v>
                </c:pt>
              </c:strCache>
            </c:strRef>
          </c:tx>
          <c:spPr>
            <a:ln>
              <a:noFill/>
            </a:ln>
          </c:spPr>
          <c:marker>
            <c:symbol val="diamond"/>
            <c:size val="9"/>
            <c:spPr>
              <a:solidFill>
                <a:srgbClr val="00B050"/>
              </a:solidFill>
            </c:spPr>
          </c:marker>
          <c:dLbls>
            <c:dLbl>
              <c:idx val="0"/>
              <c:layout>
                <c:manualLayout>
                  <c:x val="-6.3857036269730424E-2"/>
                  <c:y val="4.3542811051658803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Project </a:t>
                    </a:r>
                    <a:r>
                      <a:rPr lang="en-US" dirty="0" smtClean="0"/>
                      <a:t>Due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*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CBD6-47AD-B68C-CF16D1E4DC0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BD6-47AD-B68C-CF16D1E4DC04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(Sheet1!$C$15,Sheet1!$E$15)</c:f>
              <c:numCache>
                <c:formatCode>m/d/yyyy</c:formatCode>
                <c:ptCount val="2"/>
                <c:pt idx="0">
                  <c:v>42490</c:v>
                </c:pt>
                <c:pt idx="1">
                  <c:v>42490</c:v>
                </c:pt>
              </c:numCache>
            </c:numRef>
          </c:xVal>
          <c:yVal>
            <c:numRef>
              <c:f>(Sheet1!$D$15,Sheet1!$F$15)</c:f>
              <c:numCache>
                <c:formatCode>0.00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CBD6-47AD-B68C-CF16D1E4DC04}"/>
            </c:ext>
          </c:extLst>
        </c:ser>
        <c:ser>
          <c:idx val="10"/>
          <c:order val="7"/>
          <c:tx>
            <c:strRef>
              <c:f>Sheet1!$A$6</c:f>
              <c:strCache>
                <c:ptCount val="1"/>
                <c:pt idx="0">
                  <c:v>   Analysis/Software Requirements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elete val="1"/>
          </c:dLbls>
          <c:xVal>
            <c:numRef>
              <c:f>(Sheet1!$C$6,Sheet1!$E$6)</c:f>
              <c:numCache>
                <c:formatCode>m/d/yyyy</c:formatCode>
                <c:ptCount val="2"/>
                <c:pt idx="0">
                  <c:v>42418</c:v>
                </c:pt>
                <c:pt idx="1">
                  <c:v>42432</c:v>
                </c:pt>
              </c:numCache>
            </c:numRef>
          </c:xVal>
          <c:yVal>
            <c:numRef>
              <c:f>(Sheet1!$D$7,Sheet1!$F$7)</c:f>
              <c:numCache>
                <c:formatCode>0.00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5-CBD6-47AD-B68C-CF16D1E4DC04}"/>
            </c:ext>
          </c:extLst>
        </c:ser>
        <c:ser>
          <c:idx val="2"/>
          <c:order val="8"/>
          <c:tx>
            <c:strRef>
              <c:f>Sheet1!$A$7</c:f>
              <c:strCache>
                <c:ptCount val="1"/>
                <c:pt idx="0">
                  <c:v>   Project Topic Presentation Due</c:v>
                </c:pt>
              </c:strCache>
            </c:strRef>
          </c:tx>
          <c:marker>
            <c:symbol val="diamond"/>
            <c:size val="11"/>
            <c:spPr>
              <a:solidFill>
                <a:srgbClr val="002060"/>
              </a:solidFill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CBD6-47AD-B68C-CF16D1E4DC04}"/>
                </c:ext>
              </c:extLst>
            </c:dLbl>
            <c:dLbl>
              <c:idx val="1"/>
              <c:layout>
                <c:manualLayout>
                  <c:x val="-8.7960072148295168E-2"/>
                  <c:y val="4.9020762297892713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Project Topic Presentation </a:t>
                    </a:r>
                    <a:r>
                      <a:rPr lang="en-US" dirty="0" smtClean="0"/>
                      <a:t>Due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*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BD6-47AD-B68C-CF16D1E4DC04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(Sheet1!$C$7,Sheet1!$E$7)</c:f>
              <c:numCache>
                <c:formatCode>m/d/yyyy</c:formatCode>
                <c:ptCount val="2"/>
                <c:pt idx="0">
                  <c:v>42421</c:v>
                </c:pt>
                <c:pt idx="1">
                  <c:v>42421</c:v>
                </c:pt>
              </c:numCache>
            </c:numRef>
          </c:xVal>
          <c:yVal>
            <c:numRef>
              <c:f>(Sheet1!$D$7,Sheet1!$F$7)</c:f>
              <c:numCache>
                <c:formatCode>0.00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8-CBD6-47AD-B68C-CF16D1E4DC04}"/>
            </c:ext>
          </c:extLst>
        </c:ser>
        <c:ser>
          <c:idx val="11"/>
          <c:order val="9"/>
          <c:tx>
            <c:strRef>
              <c:f>Sheet1!$A$9</c:f>
              <c:strCache>
                <c:ptCount val="1"/>
                <c:pt idx="0">
                  <c:v>   Design, Development, &amp; Testing in four 2-week sprints - complete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elete val="1"/>
          </c:dLbls>
          <c:xVal>
            <c:numRef>
              <c:f>(Sheet1!$C$9,Sheet1!$E$9)</c:f>
              <c:numCache>
                <c:formatCode>m/d/yyyy</c:formatCode>
                <c:ptCount val="2"/>
                <c:pt idx="0">
                  <c:v>42425</c:v>
                </c:pt>
                <c:pt idx="1">
                  <c:v>42440</c:v>
                </c:pt>
              </c:numCache>
            </c:numRef>
          </c:xVal>
          <c:yVal>
            <c:numRef>
              <c:f>(Sheet1!$D$9,Sheet1!$F$9)</c:f>
              <c:numCache>
                <c:formatCode>0.00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9-CBD6-47AD-B68C-CF16D1E4DC04}"/>
            </c:ext>
          </c:extLst>
        </c:ser>
        <c:ser>
          <c:idx val="4"/>
          <c:order val="10"/>
          <c:tx>
            <c:strRef>
              <c:f>Sheet1!$A$10</c:f>
              <c:strCache>
                <c:ptCount val="1"/>
                <c:pt idx="0">
                  <c:v>   Project Progress Report Due</c:v>
                </c:pt>
              </c:strCache>
            </c:strRef>
          </c:tx>
          <c:marker>
            <c:symbol val="diamond"/>
            <c:size val="11"/>
            <c:spPr>
              <a:solidFill>
                <a:srgbClr val="002060"/>
              </a:solidFill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CBD6-47AD-B68C-CF16D1E4DC04}"/>
                </c:ext>
              </c:extLst>
            </c:dLbl>
            <c:dLbl>
              <c:idx val="1"/>
              <c:layout>
                <c:manualLayout>
                  <c:x val="-8.3176384230719977E-2"/>
                  <c:y val="8.708455560701970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Project Progress Report </a:t>
                    </a:r>
                    <a:r>
                      <a:rPr lang="en-US" dirty="0" smtClean="0"/>
                      <a:t>Due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*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CBD6-47AD-B68C-CF16D1E4DC04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(Sheet1!$C$10,Sheet1!$E$10)</c:f>
              <c:numCache>
                <c:formatCode>m/d/yyyy</c:formatCode>
                <c:ptCount val="2"/>
                <c:pt idx="0">
                  <c:v>42435</c:v>
                </c:pt>
                <c:pt idx="1">
                  <c:v>42435</c:v>
                </c:pt>
              </c:numCache>
            </c:numRef>
          </c:xVal>
          <c:yVal>
            <c:numRef>
              <c:f>(Sheet1!$D$10,Sheet1!$F$10)</c:f>
              <c:numCache>
                <c:formatCode>0.00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C-CBD6-47AD-B68C-CF16D1E4DC04}"/>
            </c:ext>
          </c:extLst>
        </c:ser>
        <c:ser>
          <c:idx val="6"/>
          <c:order val="11"/>
          <c:tx>
            <c:strRef>
              <c:f>Sheet1!$A$12</c:f>
              <c:strCache>
                <c:ptCount val="1"/>
                <c:pt idx="0">
                  <c:v>   Project Progress Report Due</c:v>
                </c:pt>
              </c:strCache>
            </c:strRef>
          </c:tx>
          <c:marker>
            <c:symbol val="diamond"/>
            <c:size val="9"/>
            <c:spPr>
              <a:solidFill>
                <a:srgbClr val="00B050"/>
              </a:solidFill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CBD6-47AD-B68C-CF16D1E4DC04}"/>
                </c:ext>
              </c:extLst>
            </c:dLbl>
            <c:dLbl>
              <c:idx val="1"/>
              <c:layout>
                <c:manualLayout>
                  <c:x val="-8.6243048965705407E-2"/>
                  <c:y val="7.1273223200041175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Project Progress Report </a:t>
                    </a:r>
                    <a:r>
                      <a:rPr lang="en-US" dirty="0" smtClean="0"/>
                      <a:t>Due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*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CBD6-47AD-B68C-CF16D1E4DC04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(Sheet1!$C$12,Sheet1!$E$12)</c:f>
              <c:numCache>
                <c:formatCode>m/d/yyyy</c:formatCode>
                <c:ptCount val="2"/>
                <c:pt idx="0">
                  <c:v>42463</c:v>
                </c:pt>
                <c:pt idx="1">
                  <c:v>42463</c:v>
                </c:pt>
              </c:numCache>
            </c:numRef>
          </c:xVal>
          <c:yVal>
            <c:numRef>
              <c:f>(Sheet1!$D$12,Sheet1!$F$12)</c:f>
              <c:numCache>
                <c:formatCode>0.00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F-CBD6-47AD-B68C-CF16D1E4DC0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173693616"/>
        <c:axId val="1173691440"/>
      </c:scatterChart>
      <c:valAx>
        <c:axId val="117369361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</c:spPr>
        <c:txPr>
          <a:bodyPr rot="5400000" vert="horz"/>
          <a:lstStyle/>
          <a:p>
            <a:pPr>
              <a:defRPr sz="900"/>
            </a:pPr>
            <a:endParaRPr lang="en-US"/>
          </a:p>
        </c:txPr>
        <c:crossAx val="1173691440"/>
        <c:crosses val="autoZero"/>
        <c:crossBetween val="midCat"/>
      </c:valAx>
      <c:valAx>
        <c:axId val="1173691440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0.00" sourceLinked="1"/>
        <c:majorTickMark val="out"/>
        <c:minorTickMark val="none"/>
        <c:tickLblPos val="nextTo"/>
        <c:crossAx val="1173693616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latin typeface="+mj-lt"/>
        </a:defRPr>
      </a:pPr>
      <a:endParaRPr lang="en-US"/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05T11:19:12.546" idx="2">
    <p:pos x="10" y="10"/>
    <p:text>add color to use diagram. I have visio 2013 which disables legacy features. 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58131"/>
            <a:ext cx="9013372" cy="557683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667000"/>
            <a:ext cx="6400800" cy="13335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3" y="1207753"/>
            <a:ext cx="9021537" cy="1272791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2933" y="1163934"/>
            <a:ext cx="9021537" cy="100483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62933" y="2480542"/>
            <a:ext cx="9021537" cy="9211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254943"/>
            <a:ext cx="8229600" cy="1225021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11680" cy="487627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867"/>
            <a:ext cx="5562600" cy="48762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206500"/>
            <a:ext cx="7772400" cy="3810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58131"/>
            <a:ext cx="9013372" cy="557683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93751"/>
            <a:ext cx="7772400" cy="1135062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23282"/>
            <a:ext cx="7772400" cy="1115219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5143500"/>
            <a:ext cx="40005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4" y="1980692"/>
            <a:ext cx="9013515" cy="762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69148" y="1951231"/>
            <a:ext cx="9013781" cy="3809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68308" y="2057400"/>
            <a:ext cx="9014621" cy="3810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5173980"/>
            <a:ext cx="457200" cy="381000"/>
          </a:xfrm>
        </p:spPr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206500"/>
            <a:ext cx="3749040" cy="3810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206500"/>
            <a:ext cx="3749040" cy="3810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7542"/>
            <a:ext cx="7772400" cy="9525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06500"/>
            <a:ext cx="3733800" cy="635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206500"/>
            <a:ext cx="3733800" cy="635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873250"/>
            <a:ext cx="3733800" cy="32385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1873250"/>
            <a:ext cx="3733800" cy="32385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58129"/>
            <a:ext cx="9013372" cy="557784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7542"/>
            <a:ext cx="7772400" cy="9525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333500"/>
            <a:ext cx="1905000" cy="37465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333500"/>
            <a:ext cx="5715000" cy="37465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83792"/>
            <a:ext cx="7315200" cy="435240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538188"/>
            <a:ext cx="7315200" cy="5715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143500"/>
            <a:ext cx="38862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5173980"/>
            <a:ext cx="457200" cy="381000"/>
          </a:xfrm>
        </p:spPr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3902962"/>
            <a:ext cx="9006840" cy="762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8510" y="3875396"/>
            <a:ext cx="9006639" cy="3809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68512" y="3977688"/>
            <a:ext cx="9006637" cy="4067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10" y="55563"/>
            <a:ext cx="9001873" cy="3817938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58129"/>
            <a:ext cx="9013372" cy="557784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28866"/>
            <a:ext cx="7772400" cy="9525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206500"/>
            <a:ext cx="77724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5159374"/>
            <a:ext cx="2476500" cy="396876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EAEFB75-4DE4-4DFC-B956-52D01254B927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5143500"/>
            <a:ext cx="3962400" cy="3810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5175250"/>
            <a:ext cx="457200" cy="3810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piroganas@gmail.com" TargetMode="External"/><Relationship Id="rId7" Type="http://schemas.openxmlformats.org/officeDocument/2006/relationships/hyperlink" Target="mailto:tmsuidan@gatech.edu" TargetMode="External"/><Relationship Id="rId2" Type="http://schemas.openxmlformats.org/officeDocument/2006/relationships/hyperlink" Target="mailto:aburgos3@gatech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stoneburner3@gatech.edu" TargetMode="External"/><Relationship Id="rId5" Type="http://schemas.openxmlformats.org/officeDocument/2006/relationships/hyperlink" Target="mailto:jrichgels3@gatech.edu" TargetMode="External"/><Relationship Id="rId4" Type="http://schemas.openxmlformats.org/officeDocument/2006/relationships/hyperlink" Target="mailto:anjag1993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bertynursingagency.com/" TargetMode="External"/><Relationship Id="rId7" Type="http://schemas.openxmlformats.org/officeDocument/2006/relationships/hyperlink" Target="https://www.python.org/" TargetMode="External"/><Relationship Id="rId2" Type="http://schemas.openxmlformats.org/officeDocument/2006/relationships/hyperlink" Target="http://decompressionprosmarketing.com/blogs/decompression-pros/16891112-how-to-ask-for-referrals-from-medical-docto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l7.org/fhir/" TargetMode="External"/><Relationship Id="rId5" Type="http://schemas.openxmlformats.org/officeDocument/2006/relationships/hyperlink" Target="http://greenfieldcc.3dcartstores.com/Medical-Coding-and-Billing_p_1058.html" TargetMode="External"/><Relationship Id="rId4" Type="http://schemas.openxmlformats.org/officeDocument/2006/relationships/hyperlink" Target="http://allhealthcare.monster.com/training/articles/1822-5-steps-to-becoming-a-medical-assistan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686050"/>
            <a:ext cx="6705600" cy="184785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FHIRed</a:t>
            </a:r>
            <a:r>
              <a:rPr lang="en-US" b="1" dirty="0" smtClean="0"/>
              <a:t> UP</a:t>
            </a:r>
          </a:p>
          <a:p>
            <a:r>
              <a:rPr lang="en-US" dirty="0" smtClean="0"/>
              <a:t>Augusto </a:t>
            </a:r>
            <a:r>
              <a:rPr lang="en-US" dirty="0"/>
              <a:t>Burgos </a:t>
            </a:r>
            <a:r>
              <a:rPr lang="en-US" dirty="0" smtClean="0">
                <a:hlinkClick r:id="rId2"/>
              </a:rPr>
              <a:t>aburgos3@gatech.edu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Spiro </a:t>
            </a:r>
            <a:r>
              <a:rPr lang="en-US" dirty="0"/>
              <a:t>Ganas </a:t>
            </a:r>
            <a:r>
              <a:rPr lang="en-US" dirty="0" smtClean="0">
                <a:hlinkClick r:id="rId3"/>
              </a:rPr>
              <a:t>spiroganas@gmail.com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Anja </a:t>
            </a:r>
            <a:r>
              <a:rPr lang="en-US" dirty="0"/>
              <a:t>Guillory </a:t>
            </a:r>
            <a:r>
              <a:rPr lang="en-US" dirty="0" smtClean="0">
                <a:hlinkClick r:id="rId4"/>
              </a:rPr>
              <a:t>anjag1993@gmail.com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Jamie </a:t>
            </a:r>
            <a:r>
              <a:rPr lang="en-US" dirty="0" err="1"/>
              <a:t>Richgels</a:t>
            </a:r>
            <a:r>
              <a:rPr lang="en-US" dirty="0"/>
              <a:t> </a:t>
            </a:r>
            <a:r>
              <a:rPr lang="en-US" dirty="0" smtClean="0">
                <a:hlinkClick r:id="rId5"/>
              </a:rPr>
              <a:t>jrichgels3@gatech.edu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Daniel </a:t>
            </a:r>
            <a:r>
              <a:rPr lang="en-US" dirty="0" err="1"/>
              <a:t>Stoneburner</a:t>
            </a:r>
            <a:r>
              <a:rPr lang="en-US" dirty="0"/>
              <a:t> </a:t>
            </a:r>
            <a:r>
              <a:rPr lang="en-US" dirty="0" smtClean="0">
                <a:hlinkClick r:id="rId6"/>
              </a:rPr>
              <a:t>dstoneburner3@gatech.edu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Tala </a:t>
            </a:r>
            <a:r>
              <a:rPr lang="en-US" dirty="0" err="1" smtClean="0"/>
              <a:t>Suidan</a:t>
            </a:r>
            <a:r>
              <a:rPr lang="en-US" dirty="0" smtClean="0"/>
              <a:t> </a:t>
            </a:r>
            <a:r>
              <a:rPr lang="en-US" dirty="0" smtClean="0">
                <a:hlinkClick r:id="rId7"/>
              </a:rPr>
              <a:t>tmsuidan@gatech.edu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RADV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Risk Adjustment Data Validation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5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839889"/>
            <a:ext cx="7772400" cy="14080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247900"/>
            <a:ext cx="7772400" cy="17342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000500"/>
            <a:ext cx="7772400" cy="154537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00" y="190500"/>
            <a:ext cx="7772400" cy="6310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Analysis – Charts &amp;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78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4655413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*  All team members involved 	† - Developers and testers involved      ‡ - Business Analysts involved</a:t>
            </a:r>
          </a:p>
          <a:p>
            <a:r>
              <a:rPr lang="en-US" sz="1600" dirty="0">
                <a:latin typeface="+mj-lt"/>
              </a:rPr>
              <a:t>Milestones and tasks in 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purple</a:t>
            </a:r>
            <a:r>
              <a:rPr lang="en-US" sz="1600" dirty="0">
                <a:latin typeface="+mj-lt"/>
              </a:rPr>
              <a:t> and </a:t>
            </a:r>
            <a:r>
              <a:rPr lang="en-US" sz="1600" dirty="0">
                <a:solidFill>
                  <a:srgbClr val="002060"/>
                </a:solidFill>
                <a:latin typeface="+mj-lt"/>
              </a:rPr>
              <a:t>dark blue</a:t>
            </a:r>
            <a:r>
              <a:rPr lang="en-US" sz="1600" dirty="0">
                <a:latin typeface="+mj-lt"/>
              </a:rPr>
              <a:t> are complete. Remainder are in progress or in the future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660164"/>
              </p:ext>
            </p:extLst>
          </p:nvPr>
        </p:nvGraphicFramePr>
        <p:xfrm>
          <a:off x="430530" y="647700"/>
          <a:ext cx="828294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762000" y="190500"/>
            <a:ext cx="8153400" cy="609600"/>
          </a:xfrm>
          <a:prstGeom prst="rect">
            <a:avLst/>
          </a:prstGeom>
          <a:solidFill>
            <a:schemeClr val="bg1"/>
          </a:solidFill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Updated</a:t>
            </a:r>
            <a:r>
              <a:rPr lang="en-US" sz="3200" dirty="0" smtClean="0"/>
              <a:t> Gantt Chart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190500"/>
            <a:ext cx="8153400" cy="609600"/>
          </a:xfrm>
          <a:prstGeom prst="rect">
            <a:avLst/>
          </a:prstGeom>
          <a:solidFill>
            <a:schemeClr val="bg1"/>
          </a:solidFill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Concerns</a:t>
            </a:r>
            <a:r>
              <a:rPr lang="en-US" sz="3200" dirty="0" smtClean="0"/>
              <a:t> &amp; Other Issues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0478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866"/>
            <a:ext cx="7772400" cy="723634"/>
          </a:xfrm>
        </p:spPr>
        <p:txBody>
          <a:bodyPr/>
          <a:lstStyle/>
          <a:p>
            <a:r>
              <a:rPr lang="en-US" sz="3600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Slide 3 images are from: </a:t>
            </a:r>
          </a:p>
          <a:p>
            <a:pPr lvl="1"/>
            <a:r>
              <a:rPr lang="en-US" sz="1600" dirty="0">
                <a:hlinkClick r:id="rId2"/>
              </a:rPr>
              <a:t>http://decompressionprosmarketing.com/blogs/decompression-pros/16891112-how-to-ask-for-referrals-from-medical-doctors</a:t>
            </a:r>
            <a:endParaRPr lang="en-US" sz="1600" dirty="0"/>
          </a:p>
          <a:p>
            <a:pPr lvl="1"/>
            <a:r>
              <a:rPr lang="en-US" sz="1600" dirty="0">
                <a:hlinkClick r:id="rId3"/>
              </a:rPr>
              <a:t>http://www.libertynursingagency.com/</a:t>
            </a:r>
            <a:endParaRPr lang="en-US" sz="1600" dirty="0"/>
          </a:p>
          <a:p>
            <a:pPr lvl="1"/>
            <a:r>
              <a:rPr lang="en-US" sz="1600" dirty="0">
                <a:hlinkClick r:id="rId4"/>
              </a:rPr>
              <a:t>http://allhealthcare.monster.com/training/articles/1822-5-steps-to-becoming-a-medical-assistant</a:t>
            </a:r>
            <a:endParaRPr lang="en-US" sz="1600" dirty="0"/>
          </a:p>
          <a:p>
            <a:pPr lvl="1"/>
            <a:r>
              <a:rPr lang="en-US" sz="1600" dirty="0">
                <a:hlinkClick r:id="rId5"/>
              </a:rPr>
              <a:t>http://greenfieldcc.3dcartstores.com/Medical-Coding-and-Billing_p_1058.html</a:t>
            </a:r>
            <a:endParaRPr lang="en-US" sz="1600" dirty="0"/>
          </a:p>
          <a:p>
            <a:r>
              <a:rPr lang="en-US" sz="1800" dirty="0"/>
              <a:t>Slide 4 Image from:</a:t>
            </a:r>
          </a:p>
          <a:p>
            <a:pPr lvl="1"/>
            <a:r>
              <a:rPr lang="en-US" dirty="0">
                <a:hlinkClick r:id="rId6"/>
              </a:rPr>
              <a:t>https://www.hl7.org/fhir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7"/>
              </a:rPr>
              <a:t>https://www.python.org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57300"/>
            <a:ext cx="32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Goals: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Verify diagnoses </a:t>
            </a:r>
          </a:p>
          <a:p>
            <a:pPr marL="342900" indent="-342900">
              <a:buAutoNum type="arabicPeriod"/>
            </a:pPr>
            <a:r>
              <a:rPr lang="en-US" dirty="0"/>
              <a:t>Identify past conditions that need to be reviewed</a:t>
            </a:r>
          </a:p>
          <a:p>
            <a:pPr marL="342900" indent="-342900">
              <a:buAutoNum type="arabicPeriod"/>
            </a:pPr>
            <a:r>
              <a:rPr lang="en-US" dirty="0"/>
              <a:t>Improve payments from the ACA risk adjustment process</a:t>
            </a:r>
          </a:p>
          <a:p>
            <a:pPr marL="342900" indent="-342900">
              <a:buAutoNum type="arabicPeriod"/>
            </a:pPr>
            <a:r>
              <a:rPr lang="en-US" dirty="0"/>
              <a:t>Improve medical record data quality</a:t>
            </a:r>
          </a:p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2000" y="190500"/>
            <a:ext cx="8153400" cy="609600"/>
          </a:xfrm>
          <a:prstGeom prst="rect">
            <a:avLst/>
          </a:prstGeom>
          <a:solidFill>
            <a:schemeClr val="bg1"/>
          </a:solidFill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Use Case Diagram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894" y="800100"/>
            <a:ext cx="5801606" cy="461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8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1" y="495300"/>
            <a:ext cx="5820965" cy="458779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190500"/>
            <a:ext cx="8153400" cy="6096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600" dirty="0" smtClean="0"/>
              <a:t>RADV Architecture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6750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400840"/>
            <a:ext cx="37396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Tier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GaTech</a:t>
            </a:r>
            <a:r>
              <a:rPr lang="en-US" dirty="0"/>
              <a:t> FHIR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 Tier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Python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Presentation Tier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Google App Engine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HTML5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1400839"/>
            <a:ext cx="16859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141" y="2400301"/>
            <a:ext cx="2209799" cy="670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721" y="3449093"/>
            <a:ext cx="4705350" cy="74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62000" y="190500"/>
            <a:ext cx="8153400" cy="609600"/>
          </a:xfrm>
          <a:prstGeom prst="rect">
            <a:avLst/>
          </a:prstGeom>
          <a:solidFill>
            <a:schemeClr val="bg1"/>
          </a:solidFill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Implementation Tools &amp; Languages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71500"/>
            <a:ext cx="6483426" cy="50292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772400" cy="5334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200" dirty="0" smtClean="0"/>
              <a:t>Wireframes</a:t>
            </a:r>
            <a:r>
              <a:rPr lang="en-US" sz="2800" dirty="0" smtClean="0"/>
              <a:t> – Patient Lookup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71500"/>
            <a:ext cx="6483426" cy="50292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5029200" cy="5334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200" dirty="0" smtClean="0"/>
              <a:t>Wireframes</a:t>
            </a:r>
            <a:r>
              <a:rPr lang="en-US" sz="2800" dirty="0" smtClean="0"/>
              <a:t> – Candidate HCCs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088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71500"/>
            <a:ext cx="6483426" cy="50292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772400" cy="5334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200" dirty="0" smtClean="0"/>
              <a:t>Wireframes</a:t>
            </a:r>
            <a:r>
              <a:rPr lang="en-US" sz="2800" dirty="0" smtClean="0"/>
              <a:t> – Viewing HCCs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088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974" y="571500"/>
            <a:ext cx="6483426" cy="50292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772400" cy="5334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200" dirty="0" smtClean="0"/>
              <a:t>Wireframes</a:t>
            </a:r>
            <a:r>
              <a:rPr lang="en-US" sz="2800" dirty="0" smtClean="0"/>
              <a:t> – Adding an HCC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148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71500"/>
            <a:ext cx="6492117" cy="50292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772400" cy="5334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200" dirty="0" smtClean="0"/>
              <a:t>Wireframes</a:t>
            </a:r>
            <a:r>
              <a:rPr lang="en-US" sz="2800" dirty="0" smtClean="0"/>
              <a:t> – Rejecting an HCC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954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269</TotalTime>
  <Words>183</Words>
  <Application>Microsoft Office PowerPoint</Application>
  <PresentationFormat>On-screen Show (16:10)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Franklin Gothic Book</vt:lpstr>
      <vt:lpstr>Perpetua</vt:lpstr>
      <vt:lpstr>Wingdings 2</vt:lpstr>
      <vt:lpstr>Equity</vt:lpstr>
      <vt:lpstr>RADV Risk Adjustment Data Validation Tool</vt:lpstr>
      <vt:lpstr>PowerPoint Presentation</vt:lpstr>
      <vt:lpstr>RADV Architecture</vt:lpstr>
      <vt:lpstr>PowerPoint Presentation</vt:lpstr>
      <vt:lpstr>Wireframes – Patient Lookup</vt:lpstr>
      <vt:lpstr>Wireframes – Candidate HCCs</vt:lpstr>
      <vt:lpstr>Wireframes – Viewing HCCs</vt:lpstr>
      <vt:lpstr>Wireframes – Adding an HCC</vt:lpstr>
      <vt:lpstr>Wireframes – Rejecting an HCC</vt:lpstr>
      <vt:lpstr>Data Analysis – Charts &amp; Graphs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 Risk Adjustment  EHR Data Validation Tool</dc:title>
  <dc:creator>Ganas, Spiro</dc:creator>
  <cp:lastModifiedBy>Ganas, Spyridon S</cp:lastModifiedBy>
  <cp:revision>27</cp:revision>
  <dcterms:created xsi:type="dcterms:W3CDTF">2016-03-03T13:39:38Z</dcterms:created>
  <dcterms:modified xsi:type="dcterms:W3CDTF">2016-03-11T02:36:21Z</dcterms:modified>
</cp:coreProperties>
</file>