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8" r:id="rId5"/>
    <p:sldId id="261" r:id="rId6"/>
    <p:sldId id="263" r:id="rId7"/>
    <p:sldId id="265" r:id="rId8"/>
    <p:sldId id="260" r:id="rId9"/>
    <p:sldId id="262" r:id="rId10"/>
    <p:sldId id="264" r:id="rId11"/>
    <p:sldId id="267" r:id="rId12"/>
    <p:sldId id="269"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kern="1200">
        <a:solidFill>
          <a:schemeClr val="tx1"/>
        </a:solidFill>
        <a:latin typeface="Book Antiqua" pitchFamily="18" charset="0"/>
        <a:ea typeface="+mn-ea"/>
        <a:cs typeface="+mn-cs"/>
      </a:defRPr>
    </a:lvl5pPr>
    <a:lvl6pPr marL="2286000" algn="l" defTabSz="914400" rtl="0" eaLnBrk="1" latinLnBrk="0" hangingPunct="1">
      <a:defRPr kern="1200">
        <a:solidFill>
          <a:schemeClr val="tx1"/>
        </a:solidFill>
        <a:latin typeface="Book Antiqua" pitchFamily="18" charset="0"/>
        <a:ea typeface="+mn-ea"/>
        <a:cs typeface="+mn-cs"/>
      </a:defRPr>
    </a:lvl6pPr>
    <a:lvl7pPr marL="2743200" algn="l" defTabSz="914400" rtl="0" eaLnBrk="1" latinLnBrk="0" hangingPunct="1">
      <a:defRPr kern="1200">
        <a:solidFill>
          <a:schemeClr val="tx1"/>
        </a:solidFill>
        <a:latin typeface="Book Antiqua" pitchFamily="18" charset="0"/>
        <a:ea typeface="+mn-ea"/>
        <a:cs typeface="+mn-cs"/>
      </a:defRPr>
    </a:lvl7pPr>
    <a:lvl8pPr marL="3200400" algn="l" defTabSz="914400" rtl="0" eaLnBrk="1" latinLnBrk="0" hangingPunct="1">
      <a:defRPr kern="1200">
        <a:solidFill>
          <a:schemeClr val="tx1"/>
        </a:solidFill>
        <a:latin typeface="Book Antiqua" pitchFamily="18" charset="0"/>
        <a:ea typeface="+mn-ea"/>
        <a:cs typeface="+mn-cs"/>
      </a:defRPr>
    </a:lvl8pPr>
    <a:lvl9pPr marL="3657600" algn="l" defTabSz="914400" rtl="0" eaLnBrk="1" latinLnBrk="0" hangingPunct="1">
      <a:defRPr kern="1200">
        <a:solidFill>
          <a:schemeClr val="tx1"/>
        </a:solidFill>
        <a:latin typeface="Book Antiqua"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CDFF"/>
    <a:srgbClr val="A74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67" autoAdjust="0"/>
  </p:normalViewPr>
  <p:slideViewPr>
    <p:cSldViewPr>
      <p:cViewPr varScale="1">
        <p:scale>
          <a:sx n="65" d="100"/>
          <a:sy n="65" d="100"/>
        </p:scale>
        <p:origin x="-19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FFFF00"/>
              </a:solidFill>
            </a:ln>
          </c:spPr>
          <c:marker>
            <c:symbol val="none"/>
          </c:marker>
          <c:dLbls>
            <c:dLbl>
              <c:idx val="0"/>
              <c:layout/>
              <c:tx>
                <c:rich>
                  <a:bodyPr/>
                  <a:lstStyle/>
                  <a:p>
                    <a:r>
                      <a:rPr lang="en-US"/>
                      <a:t>   </a:t>
                    </a:r>
                    <a:r>
                      <a:rPr lang="en-US" smtClean="0"/>
                      <a:t>Scope </a:t>
                    </a:r>
                    <a:r>
                      <a:rPr lang="en-US" sz="1050" b="1" i="0" u="none" strike="noStrike" baseline="0" smtClean="0">
                        <a:effectLst/>
                      </a:rPr>
                      <a:t>*</a:t>
                    </a:r>
                    <a:endParaRPr lang="en-US" dirty="0"/>
                  </a:p>
                </c:rich>
              </c:tx>
              <c:dLblPos val="t"/>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ser>
        <c:ser>
          <c:idx val="1"/>
          <c:order val="1"/>
          <c:tx>
            <c:strRef>
              <c:f>Sheet1!$A$5</c:f>
              <c:strCache>
                <c:ptCount val="1"/>
                <c:pt idx="0">
                  <c:v>   Analysis/Software Requirements</c:v>
                </c:pt>
              </c:strCache>
            </c:strRef>
          </c:tx>
          <c:spPr>
            <a:ln w="50800">
              <a:solidFill>
                <a:srgbClr val="FFFF00"/>
              </a:solidFill>
            </a:ln>
          </c:spPr>
          <c:marker>
            <c:symbol val="none"/>
          </c:marker>
          <c:dLbls>
            <c:dLbl>
              <c:idx val="0"/>
              <c:layout>
                <c:manualLayout>
                  <c:x val="0.17090224002588453"/>
                  <c:y val="-5.5340894631392114E-2"/>
                </c:manualLayout>
              </c:layout>
              <c:tx>
                <c:rich>
                  <a:bodyPr/>
                  <a:lstStyle/>
                  <a:p>
                    <a:r>
                      <a:rPr lang="en-US" dirty="0"/>
                      <a:t>   Analysis/Software </a:t>
                    </a:r>
                    <a:r>
                      <a:rPr lang="en-US" dirty="0" smtClean="0"/>
                      <a:t>Requirements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(Sheet1!$C$5,Sheet1!$E$5)</c:f>
              <c:numCache>
                <c:formatCode>m/d/yyyy</c:formatCode>
                <c:ptCount val="2"/>
                <c:pt idx="0">
                  <c:v>42418</c:v>
                </c:pt>
                <c:pt idx="1">
                  <c:v>42462</c:v>
                </c:pt>
              </c:numCache>
            </c:numRef>
          </c:xVal>
          <c:yVal>
            <c:numRef>
              <c:f>(Sheet1!$D$5,Sheet1!$F$5)</c:f>
              <c:numCache>
                <c:formatCode>0.00</c:formatCode>
                <c:ptCount val="2"/>
                <c:pt idx="0">
                  <c:v>5</c:v>
                </c:pt>
                <c:pt idx="1">
                  <c:v>5</c:v>
                </c:pt>
              </c:numCache>
            </c:numRef>
          </c:yVal>
          <c:smooth val="0"/>
        </c:ser>
        <c:ser>
          <c:idx val="2"/>
          <c:order val="2"/>
          <c:tx>
            <c:strRef>
              <c:f>Sheet1!$A$6</c:f>
              <c:strCache>
                <c:ptCount val="1"/>
                <c:pt idx="0">
                  <c:v>   Project Topic Presentation Due</c:v>
                </c:pt>
              </c:strCache>
            </c:strRef>
          </c:tx>
          <c:marker>
            <c:symbol val="diamond"/>
            <c:size val="9"/>
            <c:spPr>
              <a:solidFill>
                <a:srgbClr val="00B050"/>
              </a:solidFill>
            </c:spPr>
          </c:marker>
          <c:dLbls>
            <c:dLbl>
              <c:idx val="0"/>
              <c:delete val="1"/>
            </c:dLbl>
            <c:dLbl>
              <c:idx val="1"/>
              <c:layout>
                <c:manualLayout>
                  <c:x val="-8.7960072148295168E-2"/>
                  <c:y val="4.9020762297892713E-2"/>
                </c:manualLayout>
              </c:layout>
              <c:tx>
                <c:rich>
                  <a:bodyPr/>
                  <a:lstStyle/>
                  <a:p>
                    <a:r>
                      <a:rPr lang="en-US" dirty="0"/>
                      <a:t>   Project Topic Presentation </a:t>
                    </a:r>
                    <a:r>
                      <a:rPr lang="en-US" dirty="0" smtClean="0"/>
                      <a:t>Due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(Sheet1!$C$6,Sheet1!$E$6)</c:f>
              <c:numCache>
                <c:formatCode>m/d/yyyy</c:formatCode>
                <c:ptCount val="2"/>
                <c:pt idx="0">
                  <c:v>42421</c:v>
                </c:pt>
                <c:pt idx="1">
                  <c:v>42421</c:v>
                </c:pt>
              </c:numCache>
            </c:numRef>
          </c:xVal>
          <c:yVal>
            <c:numRef>
              <c:f>(Sheet1!$D$6,Sheet1!$F$6)</c:f>
              <c:numCache>
                <c:formatCode>0.00</c:formatCode>
                <c:ptCount val="2"/>
                <c:pt idx="0">
                  <c:v>5</c:v>
                </c:pt>
                <c:pt idx="1">
                  <c:v>5</c:v>
                </c:pt>
              </c:numCache>
            </c:numRef>
          </c:yVal>
          <c:smooth val="0"/>
        </c:ser>
        <c:ser>
          <c:idx val="3"/>
          <c:order val="3"/>
          <c:tx>
            <c:strRef>
              <c:f>Sheet1!$A$7</c:f>
              <c:strCache>
                <c:ptCount val="1"/>
                <c:pt idx="0">
                  <c:v>   Design, Development, &amp; Testing in four 2-week sprints</c:v>
                </c:pt>
              </c:strCache>
            </c:strRef>
          </c:tx>
          <c:spPr>
            <a:ln w="50800">
              <a:solidFill>
                <a:srgbClr val="FFFF00"/>
              </a:solidFill>
            </a:ln>
          </c:spPr>
          <c:marker>
            <c:symbol val="none"/>
          </c:marker>
          <c:dLbls>
            <c:dLbl>
              <c:idx val="0"/>
              <c:delete val="1"/>
            </c:dLbl>
            <c:dLbl>
              <c:idx val="1"/>
              <c:layout>
                <c:manualLayout>
                  <c:x val="-0.39961293936693981"/>
                  <c:y val="-5.2602134675647054E-2"/>
                </c:manualLayout>
              </c:layout>
              <c:tx>
                <c:rich>
                  <a:bodyPr/>
                  <a:lstStyle/>
                  <a:p>
                    <a:r>
                      <a:rPr lang="en-US" dirty="0"/>
                      <a:t>   Design, Development, &amp; Testing in four 2-week </a:t>
                    </a:r>
                    <a:r>
                      <a:rPr lang="en-US" dirty="0" smtClean="0"/>
                      <a:t>sprints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(Sheet1!$C$7,Sheet1!$E$7)</c:f>
              <c:numCache>
                <c:formatCode>m/d/yyyy</c:formatCode>
                <c:ptCount val="2"/>
                <c:pt idx="0">
                  <c:v>42425</c:v>
                </c:pt>
                <c:pt idx="1">
                  <c:v>42474</c:v>
                </c:pt>
              </c:numCache>
            </c:numRef>
          </c:xVal>
          <c:yVal>
            <c:numRef>
              <c:f>(Sheet1!$D$7,Sheet1!$F$7)</c:f>
              <c:numCache>
                <c:formatCode>0.00</c:formatCode>
                <c:ptCount val="2"/>
                <c:pt idx="0">
                  <c:v>4</c:v>
                </c:pt>
                <c:pt idx="1">
                  <c:v>4</c:v>
                </c:pt>
              </c:numCache>
            </c:numRef>
          </c:yVal>
          <c:smooth val="0"/>
        </c:ser>
        <c:ser>
          <c:idx val="4"/>
          <c:order val="4"/>
          <c:tx>
            <c:strRef>
              <c:f>Sheet1!$A$8</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8.3176384230719991E-2"/>
                  <c:y val="3.8064859805424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(Sheet1!$C$8,Sheet1!$E$8)</c:f>
              <c:numCache>
                <c:formatCode>m/d/yyyy</c:formatCode>
                <c:ptCount val="2"/>
                <c:pt idx="0">
                  <c:v>42435</c:v>
                </c:pt>
                <c:pt idx="1">
                  <c:v>42435</c:v>
                </c:pt>
              </c:numCache>
            </c:numRef>
          </c:xVal>
          <c:yVal>
            <c:numRef>
              <c:f>(Sheet1!$D$8,Sheet1!$F$8)</c:f>
              <c:numCache>
                <c:formatCode>0.00</c:formatCode>
                <c:ptCount val="2"/>
                <c:pt idx="0">
                  <c:v>4</c:v>
                </c:pt>
                <c:pt idx="1">
                  <c:v>4</c:v>
                </c:pt>
              </c:numCache>
            </c:numRef>
          </c:yVal>
          <c:smooth val="0"/>
        </c:ser>
        <c:ser>
          <c:idx val="5"/>
          <c:order val="5"/>
          <c:tx>
            <c:strRef>
              <c:f>Sheet1!$A$9</c:f>
              <c:strCache>
                <c:ptCount val="1"/>
                <c:pt idx="0">
                  <c:v>   Documentation</c:v>
                </c:pt>
              </c:strCache>
            </c:strRef>
          </c:tx>
          <c:spPr>
            <a:ln w="50800">
              <a:solidFill>
                <a:srgbClr val="FFFF00"/>
              </a:solidFill>
            </a:ln>
          </c:spPr>
          <c:marker>
            <c:symbol val="none"/>
          </c:marker>
          <c:dLbls>
            <c:dLbl>
              <c:idx val="0"/>
              <c:layout>
                <c:manualLayout>
                  <c:x val="2.6659736760135951E-2"/>
                  <c:y val="-4.1365433264966778E-2"/>
                </c:manualLayout>
              </c:layout>
              <c:tx>
                <c:rich>
                  <a:bodyPr/>
                  <a:lstStyle/>
                  <a:p>
                    <a:r>
                      <a:rPr lang="en-US" dirty="0"/>
                      <a:t>   </a:t>
                    </a:r>
                    <a:r>
                      <a:rPr lang="en-US" dirty="0" smtClean="0"/>
                      <a:t>Documentation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(Sheet1!$C$9,Sheet1!$E$9)</c:f>
              <c:numCache>
                <c:formatCode>m/d/yyyy</c:formatCode>
                <c:ptCount val="2"/>
                <c:pt idx="0">
                  <c:v>42452</c:v>
                </c:pt>
                <c:pt idx="1">
                  <c:v>42478</c:v>
                </c:pt>
              </c:numCache>
            </c:numRef>
          </c:xVal>
          <c:yVal>
            <c:numRef>
              <c:f>(Sheet1!$D$9,Sheet1!$F$9)</c:f>
              <c:numCache>
                <c:formatCode>0.00</c:formatCode>
                <c:ptCount val="2"/>
                <c:pt idx="0">
                  <c:v>3</c:v>
                </c:pt>
                <c:pt idx="1">
                  <c:v>3</c:v>
                </c:pt>
              </c:numCache>
            </c:numRef>
          </c:yVal>
          <c:smooth val="0"/>
        </c:ser>
        <c:ser>
          <c:idx val="6"/>
          <c:order val="6"/>
          <c:tx>
            <c:strRef>
              <c:f>Sheet1!$A$10</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0.10157564826015883"/>
                  <c:y val="3.5325884182307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(Sheet1!$C$10,Sheet1!$E$10)</c:f>
              <c:numCache>
                <c:formatCode>m/d/yyyy</c:formatCode>
                <c:ptCount val="2"/>
                <c:pt idx="0">
                  <c:v>42463</c:v>
                </c:pt>
                <c:pt idx="1">
                  <c:v>42463</c:v>
                </c:pt>
              </c:numCache>
            </c:numRef>
          </c:xVal>
          <c:yVal>
            <c:numRef>
              <c:f>(Sheet1!$D$10,Sheet1!$F$10)</c:f>
              <c:numCache>
                <c:formatCode>0.00</c:formatCode>
                <c:ptCount val="2"/>
                <c:pt idx="0">
                  <c:v>3</c:v>
                </c:pt>
                <c:pt idx="1">
                  <c:v>3</c:v>
                </c:pt>
              </c:numCache>
            </c:numRef>
          </c:yVal>
          <c:smooth val="0"/>
        </c:ser>
        <c:ser>
          <c:idx val="7"/>
          <c:order val="7"/>
          <c:tx>
            <c:strRef>
              <c:f>Sheet1!$A$11</c:f>
              <c:strCache>
                <c:ptCount val="1"/>
                <c:pt idx="0">
                  <c:v>   Deployment</c:v>
                </c:pt>
              </c:strCache>
            </c:strRef>
          </c:tx>
          <c:spPr>
            <a:ln w="50800">
              <a:solidFill>
                <a:srgbClr val="FFFF00"/>
              </a:solidFill>
            </a:ln>
          </c:spPr>
          <c:marker>
            <c:symbol val="none"/>
          </c:marker>
          <c:dLbls>
            <c:dLbl>
              <c:idx val="0"/>
              <c:layout>
                <c:manualLayout>
                  <c:x val="-4.2797484950995716E-2"/>
                  <c:y val="-3.8626457641849819E-2"/>
                </c:manualLayout>
              </c:layout>
              <c:tx>
                <c:rich>
                  <a:bodyPr/>
                  <a:lstStyle/>
                  <a:p>
                    <a:r>
                      <a:rPr lang="en-US" dirty="0"/>
                      <a:t>   </a:t>
                    </a:r>
                    <a:r>
                      <a:rPr lang="en-US" dirty="0" smtClean="0"/>
                      <a:t>Deployment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(Sheet1!$C$11,Sheet1!$E$11)</c:f>
              <c:numCache>
                <c:formatCode>m/d/yyyy</c:formatCode>
                <c:ptCount val="2"/>
                <c:pt idx="0">
                  <c:v>42479</c:v>
                </c:pt>
                <c:pt idx="1">
                  <c:v>42483</c:v>
                </c:pt>
              </c:numCache>
            </c:numRef>
          </c:xVal>
          <c:yVal>
            <c:numRef>
              <c:f>(Sheet1!$D$11,Sheet1!$F$11)</c:f>
              <c:numCache>
                <c:formatCode>0.00</c:formatCode>
                <c:ptCount val="2"/>
                <c:pt idx="0">
                  <c:v>2</c:v>
                </c:pt>
                <c:pt idx="1">
                  <c:v>2</c:v>
                </c:pt>
              </c:numCache>
            </c:numRef>
          </c:yVal>
          <c:smooth val="0"/>
        </c:ser>
        <c:ser>
          <c:idx val="8"/>
          <c:order val="8"/>
          <c:tx>
            <c:strRef>
              <c:f>Sheet1!$A$12</c:f>
              <c:strCache>
                <c:ptCount val="1"/>
                <c:pt idx="0">
                  <c:v>   Post Implementation Review</c:v>
                </c:pt>
              </c:strCache>
            </c:strRef>
          </c:tx>
          <c:spPr>
            <a:ln w="50800">
              <a:solidFill>
                <a:srgbClr val="FFFF00"/>
              </a:solidFill>
            </a:ln>
          </c:spPr>
          <c:marker>
            <c:symbol val="none"/>
          </c:marker>
          <c:dLbls>
            <c:dLbl>
              <c:idx val="0"/>
              <c:delete val="1"/>
            </c:dLbl>
            <c:dLbl>
              <c:idx val="1"/>
              <c:layout/>
              <c:tx>
                <c:rich>
                  <a:bodyPr/>
                  <a:lstStyle/>
                  <a:p>
                    <a:r>
                      <a:rPr lang="en-US"/>
                      <a:t>   Post </a:t>
                    </a:r>
                    <a:r>
                      <a:rPr lang="en-US"/>
                      <a:t>Implementation </a:t>
                    </a:r>
                    <a:r>
                      <a:rPr lang="en-US" smtClean="0"/>
                      <a:t>Review </a:t>
                    </a:r>
                    <a:r>
                      <a:rPr lang="en-US" sz="1050" b="1" i="0" u="none" strike="noStrike" baseline="0" smtClean="0">
                        <a:effectLst/>
                      </a:rPr>
                      <a:t>*</a:t>
                    </a:r>
                    <a:endParaRPr lang="en-US"/>
                  </a:p>
                </c:rich>
              </c:tx>
              <c:dLblPos val="t"/>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(Sheet1!$C$12,Sheet1!$E$12)</c:f>
              <c:numCache>
                <c:formatCode>m/d/yyyy</c:formatCode>
                <c:ptCount val="2"/>
                <c:pt idx="0">
                  <c:v>42483</c:v>
                </c:pt>
                <c:pt idx="1">
                  <c:v>42486</c:v>
                </c:pt>
              </c:numCache>
            </c:numRef>
          </c:xVal>
          <c:yVal>
            <c:numRef>
              <c:f>(Sheet1!$D$12,Sheet1!$F$12)</c:f>
              <c:numCache>
                <c:formatCode>0.00</c:formatCode>
                <c:ptCount val="2"/>
                <c:pt idx="0">
                  <c:v>1</c:v>
                </c:pt>
                <c:pt idx="1">
                  <c:v>1</c:v>
                </c:pt>
              </c:numCache>
            </c:numRef>
          </c:yVal>
          <c:smooth val="0"/>
        </c:ser>
        <c:ser>
          <c:idx val="9"/>
          <c:order val="9"/>
          <c:tx>
            <c:strRef>
              <c:f>Sheet1!$A$13</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tx>
                <c:rich>
                  <a:bodyPr/>
                  <a:lstStyle/>
                  <a:p>
                    <a:r>
                      <a:rPr lang="en-US" dirty="0"/>
                      <a:t>   Project </a:t>
                    </a:r>
                    <a:r>
                      <a:rPr lang="en-US" dirty="0" smtClean="0"/>
                      <a:t>Due </a:t>
                    </a:r>
                    <a:r>
                      <a:rPr lang="en-US" sz="1050" b="1" i="0" u="none" strike="noStrike" baseline="0" dirty="0" smtClean="0">
                        <a:effectLst/>
                      </a:rPr>
                      <a:t>*</a:t>
                    </a:r>
                    <a:endParaRPr lang="en-US" dirty="0"/>
                  </a:p>
                </c:rich>
              </c:tx>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(Sheet1!$C$13,Sheet1!$E$13)</c:f>
              <c:numCache>
                <c:formatCode>m/d/yyyy</c:formatCode>
                <c:ptCount val="2"/>
                <c:pt idx="0">
                  <c:v>42490</c:v>
                </c:pt>
                <c:pt idx="1">
                  <c:v>42490</c:v>
                </c:pt>
              </c:numCache>
            </c:numRef>
          </c:xVal>
          <c:yVal>
            <c:numRef>
              <c:f>(Sheet1!$D$13,Sheet1!$F$13)</c:f>
              <c:numCache>
                <c:formatCode>0.00</c:formatCode>
                <c:ptCount val="2"/>
                <c:pt idx="0">
                  <c:v>1</c:v>
                </c:pt>
                <c:pt idx="1">
                  <c:v>1</c:v>
                </c:pt>
              </c:numCache>
            </c:numRef>
          </c:yVal>
          <c:smooth val="0"/>
        </c:ser>
        <c:dLbls>
          <c:dLblPos val="t"/>
          <c:showLegendKey val="0"/>
          <c:showVal val="1"/>
          <c:showCatName val="0"/>
          <c:showSerName val="0"/>
          <c:showPercent val="0"/>
          <c:showBubbleSize val="0"/>
        </c:dLbls>
        <c:axId val="35742848"/>
        <c:axId val="89384064"/>
      </c:scatterChart>
      <c:valAx>
        <c:axId val="35742848"/>
        <c:scaling>
          <c:orientation val="minMax"/>
        </c:scaling>
        <c:delete val="0"/>
        <c:axPos val="b"/>
        <c:numFmt formatCode="m/d/yyyy" sourceLinked="1"/>
        <c:majorTickMark val="out"/>
        <c:minorTickMark val="none"/>
        <c:tickLblPos val="nextTo"/>
        <c:txPr>
          <a:bodyPr rot="5400000" vert="horz"/>
          <a:lstStyle/>
          <a:p>
            <a:pPr>
              <a:defRPr/>
            </a:pPr>
            <a:endParaRPr lang="en-US"/>
          </a:p>
        </c:txPr>
        <c:crossAx val="89384064"/>
        <c:crosses val="autoZero"/>
        <c:crossBetween val="midCat"/>
      </c:valAx>
      <c:valAx>
        <c:axId val="89384064"/>
        <c:scaling>
          <c:orientation val="minMax"/>
        </c:scaling>
        <c:delete val="1"/>
        <c:axPos val="l"/>
        <c:majorGridlines>
          <c:spPr>
            <a:ln>
              <a:noFill/>
            </a:ln>
          </c:spPr>
        </c:majorGridlines>
        <c:numFmt formatCode="0.00" sourceLinked="1"/>
        <c:majorTickMark val="out"/>
        <c:minorTickMark val="none"/>
        <c:tickLblPos val="nextTo"/>
        <c:crossAx val="35742848"/>
        <c:crosses val="autoZero"/>
        <c:crossBetween val="midCat"/>
      </c:valAx>
      <c:spPr>
        <a:noFill/>
        <a:ln>
          <a:noFill/>
        </a:ln>
      </c:spPr>
    </c:plotArea>
    <c:plotVisOnly val="1"/>
    <c:dispBlanksAs val="gap"/>
    <c:showDLblsOverMax val="0"/>
  </c:chart>
  <c:txPr>
    <a:bodyPr/>
    <a:lstStyle/>
    <a:p>
      <a:pPr>
        <a:defRPr sz="1050" b="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F1391-E6CC-42B2-8691-F15B6A25FA6B}" type="datetimeFigureOut">
              <a:rPr lang="en-US" smtClean="0"/>
              <a:t>2/16/2016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8E348-4276-4901-9134-F56B00F67743}" type="slidenum">
              <a:rPr lang="en-US" smtClean="0"/>
              <a:t>‹#›</a:t>
            </a:fld>
            <a:endParaRPr lang="en-US"/>
          </a:p>
        </p:txBody>
      </p:sp>
    </p:spTree>
    <p:extLst>
      <p:ext uri="{BB962C8B-B14F-4D97-AF65-F5344CB8AC3E}">
        <p14:creationId xmlns:p14="http://schemas.microsoft.com/office/powerpoint/2010/main" val="20442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FHIRed</a:t>
            </a:r>
            <a:r>
              <a:rPr lang="en-US" sz="1200" kern="1200" dirty="0" smtClean="0">
                <a:solidFill>
                  <a:schemeClr val="tx1"/>
                </a:solidFill>
                <a:effectLst/>
                <a:latin typeface="+mn-lt"/>
                <a:ea typeface="+mn-ea"/>
                <a:cs typeface="+mn-cs"/>
              </a:rPr>
              <a:t> Up Team is developing an electronic health record data validation tool.  This tool will help providers verify a patient’s current list of diagnoses.  Accurate diagnosis data will insure that providers and health insurance companies are fairly compensated under the </a:t>
            </a:r>
            <a:r>
              <a:rPr lang="en-US" sz="1200" kern="1200" dirty="0" smtClean="0">
                <a:solidFill>
                  <a:schemeClr val="tx1"/>
                </a:solidFill>
                <a:effectLst/>
                <a:latin typeface="+mn-lt"/>
                <a:ea typeface="+mn-ea"/>
                <a:cs typeface="+mn-cs"/>
              </a:rPr>
              <a:t>affordable </a:t>
            </a:r>
            <a:r>
              <a:rPr lang="en-US" sz="1200" kern="1200" dirty="0" smtClean="0">
                <a:solidFill>
                  <a:schemeClr val="tx1"/>
                </a:solidFill>
                <a:effectLst/>
                <a:latin typeface="+mn-lt"/>
                <a:ea typeface="+mn-ea"/>
                <a:cs typeface="+mn-cs"/>
              </a:rPr>
              <a:t>care act’s risk adjustment program.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1</a:t>
            </a:fld>
            <a:endParaRPr lang="en-US"/>
          </a:p>
        </p:txBody>
      </p:sp>
    </p:spTree>
    <p:extLst>
      <p:ext uri="{BB962C8B-B14F-4D97-AF65-F5344CB8AC3E}">
        <p14:creationId xmlns:p14="http://schemas.microsoft.com/office/powerpoint/2010/main" val="303208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Affordable Care Act requires health insurance</a:t>
            </a:r>
            <a:r>
              <a:rPr lang="en-US" baseline="0" dirty="0" smtClean="0"/>
              <a:t> companies to offer insurance to people with pre-existing conditions.  By only offering policies with high co-pays and high-deductibles, insurance companies can discourage ill patients from purchasing their products.  Risk adjustment reduces to incentive to risk select by transferring premiums from insurers with healthy members to those insurers who are caring for a more ill population.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Risk</a:t>
            </a:r>
            <a:r>
              <a:rPr lang="en-US" baseline="0" dirty="0" smtClean="0"/>
              <a:t> </a:t>
            </a:r>
            <a:r>
              <a:rPr lang="en-US" baseline="0" dirty="0" smtClean="0"/>
              <a:t>scores are use to determine the average level of illness in an insurers population.  A diabetic with heart failure will have a risk score substantially higher than someone without any chronic conditions.  While several factors are used in the risk score calculation,  a patient’s recent diagnosis history is the most heavily-weighed factor.</a:t>
            </a:r>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2</a:t>
            </a:fld>
            <a:endParaRPr lang="en-US"/>
          </a:p>
        </p:txBody>
      </p:sp>
    </p:spTree>
    <p:extLst>
      <p:ext uri="{BB962C8B-B14F-4D97-AF65-F5344CB8AC3E}">
        <p14:creationId xmlns:p14="http://schemas.microsoft.com/office/powerpoint/2010/main" val="413062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a member has an illness, but the diagnosis code is not reported to the insurance carrier during the calendar year, their risk score will be artificially low.</a:t>
            </a:r>
          </a:p>
          <a:p>
            <a:r>
              <a:rPr lang="en-US" sz="1200" dirty="0" smtClean="0"/>
              <a:t>This data quality issue can substantially reduce an insured's premiums.  When provider payments are on a percent-of-premium basis, it also reduces payments to hospitals and doctors. </a:t>
            </a:r>
          </a:p>
          <a:p>
            <a:r>
              <a:rPr lang="en-US" sz="1200" dirty="0" smtClean="0"/>
              <a:t>As doctors and hospitals move to a pay-for-performance structure, correct risk assessment and diagnostic codes ensure appropriate payment for treatment of patients with multiple chronic diseases.</a:t>
            </a:r>
            <a:endParaRPr lang="en-US" dirty="0" smtClean="0"/>
          </a:p>
          <a:p>
            <a:endParaRPr lang="en-US" dirty="0" smtClean="0"/>
          </a:p>
          <a:p>
            <a:endParaRPr lang="en-US" dirty="0" smtClean="0"/>
          </a:p>
          <a:p>
            <a:endParaRPr lang="en-US" dirty="0" smtClean="0"/>
          </a:p>
          <a:p>
            <a:endParaRPr lang="en-US" dirty="0" smtClean="0"/>
          </a:p>
          <a:p>
            <a:r>
              <a:rPr lang="en-US" dirty="0" smtClean="0"/>
              <a:t>In </a:t>
            </a:r>
            <a:r>
              <a:rPr lang="en-US" dirty="0" smtClean="0"/>
              <a:t>2015, 61</a:t>
            </a:r>
            <a:r>
              <a:rPr lang="en-US" baseline="0" dirty="0" smtClean="0"/>
              <a:t> million dollars of premium was transferred between Massachusetts insurance companies.  Blue Cross, the states largest health insurance organization, received a 51 million dollars payment.  Many smaller insurance companies argued that better data quality, rather than a sicker population, contributed to this large transfer of fund to blue cross.  Fallon Health, a small insurance company that paid 11 million dollars, is an example of a company that has a strong interest in better data quality.</a:t>
            </a:r>
          </a:p>
          <a:p>
            <a:endParaRPr lang="en-US" baseline="0" dirty="0" smtClean="0"/>
          </a:p>
          <a:p>
            <a:endParaRPr lang="en-US" baseline="0" dirty="0" smtClean="0"/>
          </a:p>
          <a:p>
            <a:r>
              <a:rPr lang="en-US" baseline="0" dirty="0" smtClean="0"/>
              <a:t>Source:  http://www.masslive.com/news/index.ssf/2015/07/health_new_englands_26_million_risk_adjustment_fee_less_than_expected.html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3</a:t>
            </a:fld>
            <a:endParaRPr lang="en-US"/>
          </a:p>
        </p:txBody>
      </p:sp>
    </p:spTree>
    <p:extLst>
      <p:ext uri="{BB962C8B-B14F-4D97-AF65-F5344CB8AC3E}">
        <p14:creationId xmlns:p14="http://schemas.microsoft.com/office/powerpoint/2010/main" val="300401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an example from BCBS of Alabama.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doctor, Holly Lofton, MD,</a:t>
            </a:r>
            <a:r>
              <a:rPr lang="en-US" baseline="0" dirty="0" smtClean="0"/>
              <a:t> </a:t>
            </a:r>
            <a:r>
              <a:rPr lang="en-US" dirty="0" smtClean="0"/>
              <a:t>Director, Medical Weight Management Program at NYU School of Medicine said many of her patients suffer from several chronic diseases due to</a:t>
            </a:r>
            <a:r>
              <a:rPr lang="en-US" baseline="0" dirty="0" smtClean="0"/>
              <a:t> their obesity, but if they don’t receive treatment regularly or are not part of the same medical system, this may not be documented system and, without special attention from the doctors, result in a lower risk score, poor care coordination, and incomplete treatment. </a:t>
            </a:r>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4</a:t>
            </a:fld>
            <a:endParaRPr lang="en-US"/>
          </a:p>
        </p:txBody>
      </p:sp>
    </p:spTree>
    <p:extLst>
      <p:ext uri="{BB962C8B-B14F-4D97-AF65-F5344CB8AC3E}">
        <p14:creationId xmlns:p14="http://schemas.microsoft.com/office/powerpoint/2010/main" val="420286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5</a:t>
            </a:fld>
            <a:endParaRPr lang="en-US"/>
          </a:p>
        </p:txBody>
      </p:sp>
    </p:spTree>
    <p:extLst>
      <p:ext uri="{BB962C8B-B14F-4D97-AF65-F5344CB8AC3E}">
        <p14:creationId xmlns:p14="http://schemas.microsoft.com/office/powerpoint/2010/main" val="422537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process map</a:t>
            </a:r>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7</a:t>
            </a:fld>
            <a:endParaRPr lang="en-US"/>
          </a:p>
        </p:txBody>
      </p:sp>
    </p:spTree>
    <p:extLst>
      <p:ext uri="{BB962C8B-B14F-4D97-AF65-F5344CB8AC3E}">
        <p14:creationId xmlns:p14="http://schemas.microsoft.com/office/powerpoint/2010/main" val="70750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APCD dictionary required if we're only concerning ourselves with the EHR and not insurance carrier systems?</a:t>
            </a:r>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9</a:t>
            </a:fld>
            <a:endParaRPr lang="en-US"/>
          </a:p>
        </p:txBody>
      </p:sp>
    </p:spTree>
    <p:extLst>
      <p:ext uri="{BB962C8B-B14F-4D97-AF65-F5344CB8AC3E}">
        <p14:creationId xmlns:p14="http://schemas.microsoft.com/office/powerpoint/2010/main" val="217882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066" name="Group 18"/>
          <p:cNvGrpSpPr>
            <a:grpSpLocks/>
          </p:cNvGrpSpPr>
          <p:nvPr/>
        </p:nvGrpSpPr>
        <p:grpSpPr bwMode="auto">
          <a:xfrm>
            <a:off x="2166938" y="563563"/>
            <a:ext cx="4800600" cy="6151562"/>
            <a:chOff x="1365" y="355"/>
            <a:chExt cx="3024" cy="3875"/>
          </a:xfrm>
        </p:grpSpPr>
        <p:sp>
          <p:nvSpPr>
            <p:cNvPr id="2050"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2"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7" name="Rectangle 19"/>
          <p:cNvSpPr>
            <a:spLocks noGrp="1" noChangeArrowheads="1"/>
          </p:cNvSpPr>
          <p:nvPr>
            <p:ph type="ctrTitle" sz="quarter"/>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2068" name="Rectangle 20"/>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2069" name="Rectangle 21"/>
          <p:cNvSpPr>
            <a:spLocks noGrp="1" noChangeArrowheads="1"/>
          </p:cNvSpPr>
          <p:nvPr>
            <p:ph type="dt" sz="quarter" idx="2"/>
          </p:nvPr>
        </p:nvSpPr>
        <p:spPr/>
        <p:txBody>
          <a:bodyPr/>
          <a:lstStyle>
            <a:lvl1pPr>
              <a:defRPr/>
            </a:lvl1pPr>
          </a:lstStyle>
          <a:p>
            <a:endParaRPr lang="en-US" altLang="en-US"/>
          </a:p>
        </p:txBody>
      </p:sp>
      <p:sp>
        <p:nvSpPr>
          <p:cNvPr id="2070" name="Rectangle 22"/>
          <p:cNvSpPr>
            <a:spLocks noGrp="1" noChangeArrowheads="1"/>
          </p:cNvSpPr>
          <p:nvPr>
            <p:ph type="ftr" sz="quarter" idx="3"/>
          </p:nvPr>
        </p:nvSpPr>
        <p:spPr/>
        <p:txBody>
          <a:bodyPr/>
          <a:lstStyle>
            <a:lvl1pPr>
              <a:defRPr/>
            </a:lvl1pPr>
          </a:lstStyle>
          <a:p>
            <a:endParaRPr lang="en-US" altLang="en-US"/>
          </a:p>
        </p:txBody>
      </p:sp>
      <p:sp>
        <p:nvSpPr>
          <p:cNvPr id="2071" name="Rectangle 23"/>
          <p:cNvSpPr>
            <a:spLocks noGrp="1" noChangeArrowheads="1"/>
          </p:cNvSpPr>
          <p:nvPr>
            <p:ph type="sldNum" sz="quarter" idx="4"/>
          </p:nvPr>
        </p:nvSpPr>
        <p:spPr/>
        <p:txBody>
          <a:bodyPr/>
          <a:lstStyle>
            <a:lvl1pPr>
              <a:defRPr/>
            </a:lvl1pPr>
          </a:lstStyle>
          <a:p>
            <a:fld id="{63FC597A-8090-47B8-9F71-E92C2C2319E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F129EDE-43C2-41E8-BB66-CC04C5BBF006}"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7379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000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00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32D2078-2980-43D2-9649-B93614CC14D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8194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D902901F-6642-40AB-AB6E-02D85CDE11C2}"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4970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73E0C2F-BE5F-482F-9A7F-3C4C18F613A0}"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455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57A4FD7-5CD4-4DE4-965C-50EA1F18DCDD}"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2759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18CEF030-A136-44B3-A98E-CD3788C2A545}"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0509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DA20C17F-0C9E-44E4-96BA-026492CBB937}"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456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FDA49909-172B-4994-8088-8D996195D4BE}"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723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2CD313C-9113-4599-B036-FC28C1BEAC30}"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666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A31C0FE-E181-49A8-8BAE-E74E5CC11B8E}"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582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E6CDFF"/>
            </a:gs>
            <a:gs pos="100000">
              <a:schemeClr val="bg1">
                <a:gamma/>
                <a:shade val="29804"/>
                <a:invGamma/>
              </a:schemeClr>
            </a:gs>
          </a:gsLst>
          <a:lin ang="5400000" scaled="1"/>
          <a:tileRect/>
        </a:gra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2166938" y="563563"/>
            <a:ext cx="4800600" cy="6151562"/>
            <a:chOff x="1365" y="355"/>
            <a:chExt cx="3024" cy="3875"/>
          </a:xfrm>
        </p:grpSpPr>
        <p:sp>
          <p:nvSpPr>
            <p:cNvPr id="1026"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3" name="Rectangle 19"/>
          <p:cNvSpPr>
            <a:spLocks noGrp="1" noChangeArrowheads="1"/>
          </p:cNvSpPr>
          <p:nvPr>
            <p:ph type="title"/>
          </p:nvPr>
        </p:nvSpPr>
        <p:spPr bwMode="auto">
          <a:xfrm>
            <a:off x="685800" y="4000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44" name="Rectangle 20"/>
          <p:cNvSpPr>
            <a:spLocks noGrp="1" noChangeArrowheads="1"/>
          </p:cNvSpPr>
          <p:nvPr>
            <p:ph type="body" idx="1"/>
          </p:nvPr>
        </p:nvSpPr>
        <p:spPr bwMode="auto">
          <a:xfrm>
            <a:off x="685800" y="17716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5"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000000"/>
                  </a:outerShdw>
                </a:effectLst>
              </a:defRPr>
            </a:lvl1pPr>
          </a:lstStyle>
          <a:p>
            <a:endParaRPr lang="en-US" altLang="en-US"/>
          </a:p>
        </p:txBody>
      </p:sp>
      <p:sp>
        <p:nvSpPr>
          <p:cNvPr id="1046" name="Rectangle 2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000000"/>
                  </a:outerShdw>
                </a:effectLst>
              </a:defRPr>
            </a:lvl1pPr>
          </a:lstStyle>
          <a:p>
            <a:fld id="{83691B02-9E7C-489D-954D-74EE28F7D0CC}" type="slidenum">
              <a:rPr lang="en-US" altLang="en-US"/>
              <a:pPr/>
              <a:t>‹#›</a:t>
            </a:fld>
            <a:endParaRPr lang="en-US" altLang="en-US"/>
          </a:p>
        </p:txBody>
      </p:sp>
      <p:sp>
        <p:nvSpPr>
          <p:cNvPr id="1047" name="Rectangle 2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ealthlawyers.org/Events/Programs/Materials/Documents/MM12/papers/EE_haley_sillman_slides.pdf" TargetMode="External"/><Relationship Id="rId2" Type="http://schemas.openxmlformats.org/officeDocument/2006/relationships/hyperlink" Target="https://www.bcbsal.org/providers/pdfs/riskAdjustment.pdf" TargetMode="External"/><Relationship Id="rId1" Type="http://schemas.openxmlformats.org/officeDocument/2006/relationships/slideLayout" Target="../slideLayouts/slideLayout2.xml"/><Relationship Id="rId4" Type="http://schemas.openxmlformats.org/officeDocument/2006/relationships/hyperlink" Target="http://www.modernhealthcare.com/article/20150701/NEWS/15070998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lawyers.org/Events/Programs/Materials/Documents/MM12/papers/EE_haley_sillman_slides.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52600"/>
            <a:ext cx="7772400" cy="1143000"/>
          </a:xfrm>
        </p:spPr>
        <p:txBody>
          <a:bodyPr/>
          <a:lstStyle/>
          <a:p>
            <a:r>
              <a:rPr lang="en-US" sz="6000" dirty="0" smtClean="0"/>
              <a:t>ACA Risk Adjustment </a:t>
            </a:r>
            <a:br>
              <a:rPr lang="en-US" sz="6000" dirty="0" smtClean="0"/>
            </a:br>
            <a:r>
              <a:rPr lang="en-US" sz="6000" dirty="0" smtClean="0"/>
              <a:t>EHR Data Validation Tool</a:t>
            </a:r>
            <a:endParaRPr lang="en-US" sz="6000" dirty="0"/>
          </a:p>
        </p:txBody>
      </p:sp>
      <p:sp>
        <p:nvSpPr>
          <p:cNvPr id="3" name="Subtitle 2"/>
          <p:cNvSpPr>
            <a:spLocks noGrp="1"/>
          </p:cNvSpPr>
          <p:nvPr>
            <p:ph type="subTitle" sz="quarter" idx="1"/>
          </p:nvPr>
        </p:nvSpPr>
        <p:spPr>
          <a:xfrm>
            <a:off x="1371600" y="4495800"/>
            <a:ext cx="6400800" cy="1752600"/>
          </a:xfrm>
        </p:spPr>
        <p:txBody>
          <a:bodyPr/>
          <a:lstStyle/>
          <a:p>
            <a:r>
              <a:rPr lang="en-US" sz="4400" u="sng" dirty="0" err="1" smtClean="0"/>
              <a:t>FHIRed</a:t>
            </a:r>
            <a:r>
              <a:rPr lang="en-US" sz="4400" u="sng" dirty="0" smtClean="0"/>
              <a:t> Up</a:t>
            </a:r>
          </a:p>
          <a:p>
            <a:r>
              <a:rPr lang="en-US" sz="2400" dirty="0" smtClean="0"/>
              <a:t>Augusto </a:t>
            </a:r>
            <a:r>
              <a:rPr lang="en-US" sz="2400" dirty="0" err="1" smtClean="0"/>
              <a:t>Burgos|Spiro</a:t>
            </a:r>
            <a:r>
              <a:rPr lang="en-US" sz="2400" dirty="0" smtClean="0"/>
              <a:t> </a:t>
            </a:r>
            <a:r>
              <a:rPr lang="en-US" sz="2400" dirty="0" err="1" smtClean="0"/>
              <a:t>Ganas</a:t>
            </a:r>
            <a:r>
              <a:rPr lang="en-US" sz="2400" dirty="0" smtClean="0"/>
              <a:t> | Anja Guillory | Jamie </a:t>
            </a:r>
            <a:r>
              <a:rPr lang="en-US" sz="2400" dirty="0" err="1" smtClean="0"/>
              <a:t>Richgels</a:t>
            </a:r>
            <a:r>
              <a:rPr lang="en-US" sz="2400" dirty="0" smtClean="0"/>
              <a:t> | Daniel </a:t>
            </a:r>
            <a:r>
              <a:rPr lang="en-US" sz="2400" dirty="0" err="1" smtClean="0"/>
              <a:t>Stoneburner</a:t>
            </a:r>
            <a:r>
              <a:rPr lang="en-US" sz="2400" dirty="0" smtClean="0"/>
              <a:t> | Tala Suidan</a:t>
            </a:r>
          </a:p>
          <a:p>
            <a:endParaRPr lang="en-US" sz="2400" dirty="0" smtClean="0"/>
          </a:p>
          <a:p>
            <a:endParaRPr lang="en-US" sz="2400" dirty="0"/>
          </a:p>
        </p:txBody>
      </p:sp>
    </p:spTree>
    <p:extLst>
      <p:ext uri="{BB962C8B-B14F-4D97-AF65-F5344CB8AC3E}">
        <p14:creationId xmlns:p14="http://schemas.microsoft.com/office/powerpoint/2010/main" val="353070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6905259"/>
              </p:ext>
            </p:extLst>
          </p:nvPr>
        </p:nvGraphicFramePr>
        <p:xfrm>
          <a:off x="609599" y="2209800"/>
          <a:ext cx="8077198" cy="3864759"/>
        </p:xfrm>
        <a:graphic>
          <a:graphicData uri="http://schemas.openxmlformats.org/drawingml/2006/table">
            <a:tbl>
              <a:tblPr>
                <a:tableStyleId>{5C22544A-7EE6-4342-B048-85BDC9FD1C3A}</a:tableStyleId>
              </a:tblPr>
              <a:tblGrid>
                <a:gridCol w="3456289"/>
                <a:gridCol w="1540303"/>
                <a:gridCol w="1540303"/>
                <a:gridCol w="1540303"/>
              </a:tblGrid>
              <a:tr h="326246">
                <a:tc>
                  <a:txBody>
                    <a:bodyPr/>
                    <a:lstStyle/>
                    <a:p>
                      <a:pPr algn="l" fontAlgn="ctr"/>
                      <a:r>
                        <a:rPr lang="en-US" sz="1050" b="1" u="none" strike="noStrike" dirty="0">
                          <a:solidFill>
                            <a:schemeClr val="tx2"/>
                          </a:solidFill>
                          <a:effectLst/>
                        </a:rPr>
                        <a:t>Task Name</a:t>
                      </a:r>
                      <a:endParaRPr lang="en-US" sz="1050" b="1" i="0" u="none" strike="noStrike" dirty="0">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Duration</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Start</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Finish</a:t>
                      </a:r>
                      <a:endParaRPr lang="en-US" sz="1050" b="1" i="0" u="none" strike="noStrike">
                        <a:solidFill>
                          <a:schemeClr val="tx2"/>
                        </a:solidFill>
                        <a:effectLst/>
                        <a:latin typeface="Segoe UI"/>
                      </a:endParaRPr>
                    </a:p>
                  </a:txBody>
                  <a:tcPr marL="7620" marR="7620" marT="7620" marB="0" anchor="ctr">
                    <a:noFill/>
                  </a:tcPr>
                </a:tc>
              </a:tr>
              <a:tr h="326246">
                <a:tc>
                  <a:txBody>
                    <a:bodyPr/>
                    <a:lstStyle/>
                    <a:p>
                      <a:pPr algn="l" fontAlgn="ctr"/>
                      <a:r>
                        <a:rPr lang="en-US" sz="1400" b="1" u="none" strike="noStrike" dirty="0">
                          <a:solidFill>
                            <a:schemeClr val="tx2"/>
                          </a:solidFill>
                          <a:effectLst/>
                        </a:rPr>
                        <a:t>   Scope</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3 days</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2/15/16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2/17/16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Analysis/Software Requirements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smtClean="0">
                          <a:solidFill>
                            <a:schemeClr val="tx2"/>
                          </a:solidFill>
                          <a:effectLst/>
                        </a:rPr>
                        <a:t>50 </a:t>
                      </a:r>
                      <a:r>
                        <a:rPr lang="en-US" sz="1400" b="1" u="none" strike="noStrike" dirty="0">
                          <a:solidFill>
                            <a:schemeClr val="tx2"/>
                          </a:solidFill>
                          <a:effectLst/>
                        </a:rPr>
                        <a:t>days</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2/18/16</a:t>
                      </a:r>
                      <a:endParaRPr lang="en-US" sz="1400" b="1" i="0" u="none" strike="noStrike">
                        <a:solidFill>
                          <a:schemeClr val="tx2"/>
                        </a:solidFill>
                        <a:effectLst/>
                        <a:latin typeface="Calibri"/>
                      </a:endParaRPr>
                    </a:p>
                  </a:txBody>
                  <a:tcPr marL="7620" marR="7620" marT="7620" marB="0" anchor="ctr">
                    <a:noFill/>
                  </a:tcPr>
                </a:tc>
                <a:tc>
                  <a:txBody>
                    <a:bodyPr/>
                    <a:lstStyle/>
                    <a:p>
                      <a:r>
                        <a:rPr lang="en-US" sz="1400" b="1" kern="1200" dirty="0" smtClean="0">
                          <a:solidFill>
                            <a:schemeClr val="tx2"/>
                          </a:solidFill>
                          <a:effectLst/>
                          <a:latin typeface="+mn-lt"/>
                          <a:ea typeface="+mn-ea"/>
                          <a:cs typeface="+mn-cs"/>
                        </a:rPr>
                        <a:t>Sat 4/2/16</a:t>
                      </a:r>
                      <a:endParaRPr lang="en-US" sz="1400" kern="1200" dirty="0">
                        <a:solidFill>
                          <a:schemeClr val="tx2"/>
                        </a:solidFill>
                        <a:effectLst/>
                        <a:latin typeface="+mn-lt"/>
                        <a:ea typeface="+mn-ea"/>
                        <a:cs typeface="+mn-cs"/>
                      </a:endParaRPr>
                    </a:p>
                  </a:txBody>
                  <a:tcPr marL="7620" marR="7620" marT="7620" marB="0" anchor="ctr">
                    <a:noFill/>
                  </a:tcPr>
                </a:tc>
              </a:tr>
              <a:tr h="326246">
                <a:tc>
                  <a:txBody>
                    <a:bodyPr/>
                    <a:lstStyle/>
                    <a:p>
                      <a:pPr algn="l" fontAlgn="ctr"/>
                      <a:r>
                        <a:rPr lang="en-US" sz="1400" b="1" u="none" strike="noStrike">
                          <a:solidFill>
                            <a:schemeClr val="tx2"/>
                          </a:solidFill>
                          <a:effectLst/>
                        </a:rPr>
                        <a:t>   Project Topic Presentation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2/21/16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Sun 2/21/16</a:t>
                      </a:r>
                      <a:endParaRPr lang="en-US" sz="1400" b="1" i="0" u="none" strike="noStrike" dirty="0">
                        <a:solidFill>
                          <a:schemeClr val="tx2"/>
                        </a:solidFill>
                        <a:effectLst/>
                        <a:latin typeface="Calibri"/>
                      </a:endParaRPr>
                    </a:p>
                  </a:txBody>
                  <a:tcPr marL="7620" marR="7620" marT="7620" marB="0" anchor="ctr">
                    <a:noFill/>
                  </a:tcPr>
                </a:tc>
              </a:tr>
              <a:tr h="602299">
                <a:tc>
                  <a:txBody>
                    <a:bodyPr/>
                    <a:lstStyle/>
                    <a:p>
                      <a:pPr algn="l" fontAlgn="ctr"/>
                      <a:r>
                        <a:rPr lang="en-US" sz="1400" b="1" u="none" strike="noStrike">
                          <a:solidFill>
                            <a:schemeClr val="tx2"/>
                          </a:solidFill>
                          <a:effectLst/>
                        </a:rPr>
                        <a:t>   Design, Development, &amp; Testing in four 2-week sprints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56 days</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2/25/16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4/14/16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Documentation</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3/23/16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4/18/16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Deployment</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5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4/19/16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Post Implementation Review</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4/26/16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4/30/16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Sat 4/30/16</a:t>
                      </a:r>
                      <a:endParaRPr lang="en-US" sz="1400" b="1" i="0" u="none" strike="noStrike" dirty="0">
                        <a:solidFill>
                          <a:schemeClr val="tx2"/>
                        </a:solidFill>
                        <a:effectLst/>
                        <a:latin typeface="Calibri"/>
                      </a:endParaRPr>
                    </a:p>
                  </a:txBody>
                  <a:tcPr marL="7620" marR="7620" marT="7620" marB="0" anchor="ctr">
                    <a:noFill/>
                  </a:tcPr>
                </a:tc>
              </a:tr>
            </a:tbl>
          </a:graphicData>
        </a:graphic>
      </p:graphicFrame>
    </p:spTree>
    <p:extLst>
      <p:ext uri="{BB962C8B-B14F-4D97-AF65-F5344CB8AC3E}">
        <p14:creationId xmlns:p14="http://schemas.microsoft.com/office/powerpoint/2010/main" val="222662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474100356"/>
              </p:ext>
            </p:extLst>
          </p:nvPr>
        </p:nvGraphicFramePr>
        <p:xfrm>
          <a:off x="430530" y="1110615"/>
          <a:ext cx="8282940" cy="463677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28600" y="5638800"/>
            <a:ext cx="8534400" cy="923330"/>
          </a:xfrm>
          <a:prstGeom prst="rect">
            <a:avLst/>
          </a:prstGeom>
          <a:noFill/>
        </p:spPr>
        <p:txBody>
          <a:bodyPr wrap="square" rtlCol="0">
            <a:spAutoFit/>
          </a:bodyPr>
          <a:lstStyle/>
          <a:p>
            <a:pPr marL="285750" indent="-285750">
              <a:buFont typeface="Arial" charset="0"/>
              <a:buChar char="•"/>
            </a:pPr>
            <a:r>
              <a:rPr lang="en-US" dirty="0" smtClean="0"/>
              <a:t>* - All team members involved</a:t>
            </a:r>
          </a:p>
          <a:p>
            <a:pPr marL="285750" indent="-285750">
              <a:buFont typeface="Arial" charset="0"/>
              <a:buChar char="•"/>
            </a:pPr>
            <a:r>
              <a:rPr lang="en-US" dirty="0" smtClean="0"/>
              <a:t>† - Developers and testers involved</a:t>
            </a:r>
          </a:p>
          <a:p>
            <a:pPr marL="285750" indent="-285750">
              <a:buFont typeface="Arial" charset="0"/>
              <a:buChar char="•"/>
            </a:pPr>
            <a:r>
              <a:rPr lang="en-US" dirty="0" smtClean="0"/>
              <a:t>‡ - Business Analysts involved</a:t>
            </a:r>
            <a:endParaRPr lang="en-US" dirty="0"/>
          </a:p>
        </p:txBody>
      </p:sp>
    </p:spTree>
    <p:extLst>
      <p:ext uri="{BB962C8B-B14F-4D97-AF65-F5344CB8AC3E}">
        <p14:creationId xmlns:p14="http://schemas.microsoft.com/office/powerpoint/2010/main" val="123718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2057400"/>
            <a:ext cx="7772400" cy="4114800"/>
          </a:xfrm>
        </p:spPr>
        <p:txBody>
          <a:bodyPr/>
          <a:lstStyle/>
          <a:p>
            <a:r>
              <a:rPr lang="en-US" sz="2000" dirty="0" smtClean="0">
                <a:effectLst>
                  <a:outerShdw blurRad="38100" dist="38100" dir="2700000" algn="tl">
                    <a:srgbClr val="000000">
                      <a:alpha val="43137"/>
                    </a:srgbClr>
                  </a:outerShdw>
                </a:effectLst>
              </a:rPr>
              <a:t>Class Lectures</a:t>
            </a:r>
          </a:p>
          <a:p>
            <a:r>
              <a:rPr lang="en-US" sz="2000" u="sng" dirty="0">
                <a:effectLst>
                  <a:outerShdw blurRad="38100" dist="38100" dir="2700000" algn="tl">
                    <a:srgbClr val="000000">
                      <a:alpha val="43137"/>
                    </a:srgbClr>
                  </a:outerShdw>
                </a:effectLst>
                <a:hlinkClick r:id="rId2"/>
              </a:rPr>
              <a:t>https://</a:t>
            </a:r>
            <a:r>
              <a:rPr lang="en-US" sz="2000" u="sng" dirty="0" smtClean="0">
                <a:effectLst>
                  <a:outerShdw blurRad="38100" dist="38100" dir="2700000" algn="tl">
                    <a:srgbClr val="000000">
                      <a:alpha val="43137"/>
                    </a:srgbClr>
                  </a:outerShdw>
                </a:effectLst>
                <a:hlinkClick r:id="rId2"/>
              </a:rPr>
              <a:t>www.bcbsal.org/providers/pdfs/riskAdjustment.pdf</a:t>
            </a:r>
            <a:endParaRPr lang="en-US" sz="2000" u="sng" dirty="0" smtClean="0">
              <a:effectLst>
                <a:outerShdw blurRad="38100" dist="38100" dir="2700000" algn="tl">
                  <a:srgbClr val="000000">
                    <a:alpha val="43137"/>
                  </a:srgbClr>
                </a:outerShdw>
              </a:effectLst>
            </a:endParaRPr>
          </a:p>
          <a:p>
            <a:r>
              <a:rPr lang="en-US" sz="2000" u="sng" dirty="0">
                <a:effectLst>
                  <a:outerShdw blurRad="38100" dist="38100" dir="2700000" algn="tl">
                    <a:srgbClr val="000000">
                      <a:alpha val="43137"/>
                    </a:srgbClr>
                  </a:outerShdw>
                </a:effectLst>
                <a:hlinkClick r:id="rId3"/>
              </a:rPr>
              <a:t>https://</a:t>
            </a:r>
            <a:r>
              <a:rPr lang="en-US" sz="2000" u="sng" dirty="0" smtClean="0">
                <a:effectLst>
                  <a:outerShdw blurRad="38100" dist="38100" dir="2700000" algn="tl">
                    <a:srgbClr val="000000">
                      <a:alpha val="43137"/>
                    </a:srgbClr>
                  </a:outerShdw>
                </a:effectLst>
                <a:hlinkClick r:id="rId3"/>
              </a:rPr>
              <a:t>www.healthlawyers.org/Events/Programs/Materials/Documents/MM12/papers/EE_haley_sillman_slides.pdf</a:t>
            </a:r>
            <a:endParaRPr lang="en-US" sz="2000" u="sng" dirty="0" smtClean="0">
              <a:effectLst>
                <a:outerShdw blurRad="38100" dist="38100" dir="2700000" algn="tl">
                  <a:srgbClr val="000000">
                    <a:alpha val="43137"/>
                  </a:srgbClr>
                </a:outerShdw>
              </a:effectLst>
            </a:endParaRPr>
          </a:p>
          <a:p>
            <a:r>
              <a:rPr lang="en-US" sz="2000" i="1" u="sng" dirty="0">
                <a:effectLst>
                  <a:outerShdw blurRad="38100" dist="38100" dir="2700000" algn="tl">
                    <a:srgbClr val="000000">
                      <a:alpha val="43137"/>
                    </a:srgbClr>
                  </a:outerShdw>
                </a:effectLst>
                <a:hlinkClick r:id="rId4"/>
              </a:rPr>
              <a:t>http://</a:t>
            </a:r>
            <a:r>
              <a:rPr lang="en-US" sz="2000" i="1" u="sng" dirty="0" smtClean="0">
                <a:effectLst>
                  <a:outerShdw blurRad="38100" dist="38100" dir="2700000" algn="tl">
                    <a:srgbClr val="000000">
                      <a:alpha val="43137"/>
                    </a:srgbClr>
                  </a:outerShdw>
                </a:effectLst>
                <a:hlinkClick r:id="rId4"/>
              </a:rPr>
              <a:t>www.modernhealthcare.com/article/20150701/NEWS/150709989</a:t>
            </a:r>
            <a:endParaRPr lang="en-US" sz="2000" i="1" u="sng" dirty="0" smtClean="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http://kff.org/health-reform/issue-brief/explaining-health-care-reform-risk-adjustment-reinsurance-and-risk-corridors/</a:t>
            </a:r>
          </a:p>
        </p:txBody>
      </p:sp>
    </p:spTree>
    <p:extLst>
      <p:ext uri="{BB962C8B-B14F-4D97-AF65-F5344CB8AC3E}">
        <p14:creationId xmlns:p14="http://schemas.microsoft.com/office/powerpoint/2010/main" val="286811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smtClean="0"/>
              <a:t>Scores &amp; Adjustment</a:t>
            </a:r>
            <a:endParaRPr lang="en-US" dirty="0"/>
          </a:p>
        </p:txBody>
      </p:sp>
      <p:sp>
        <p:nvSpPr>
          <p:cNvPr id="3" name="Content Placeholder 2"/>
          <p:cNvSpPr>
            <a:spLocks noGrp="1"/>
          </p:cNvSpPr>
          <p:nvPr>
            <p:ph idx="1"/>
          </p:nvPr>
        </p:nvSpPr>
        <p:spPr>
          <a:xfrm>
            <a:off x="685800" y="1524000"/>
            <a:ext cx="7772400" cy="4800600"/>
          </a:xfrm>
        </p:spPr>
        <p:txBody>
          <a:bodyPr/>
          <a:lstStyle/>
          <a:p>
            <a:r>
              <a:rPr lang="en-US" sz="2000" b="1" i="1" dirty="0" smtClean="0"/>
              <a:t>Risk Scores </a:t>
            </a:r>
            <a:r>
              <a:rPr lang="en-US" sz="2000" dirty="0" smtClean="0"/>
              <a:t>are an estimate of </a:t>
            </a:r>
            <a:r>
              <a:rPr lang="en-US" sz="2000" dirty="0" smtClean="0"/>
              <a:t>an individual’s </a:t>
            </a:r>
            <a:r>
              <a:rPr lang="en-US" sz="2000" dirty="0" smtClean="0"/>
              <a:t>future medical costs</a:t>
            </a:r>
            <a:r>
              <a:rPr lang="en-US" sz="2000" dirty="0" smtClean="0"/>
              <a:t>. Recent </a:t>
            </a:r>
            <a:r>
              <a:rPr lang="en-US" sz="2000" dirty="0" smtClean="0"/>
              <a:t>diagnostic history is the most important </a:t>
            </a:r>
            <a:r>
              <a:rPr lang="en-US" sz="2000" dirty="0" smtClean="0"/>
              <a:t>data in determining an </a:t>
            </a:r>
            <a:r>
              <a:rPr lang="en-US" sz="2000" dirty="0" smtClean="0"/>
              <a:t>individual’s risk score</a:t>
            </a:r>
            <a:r>
              <a:rPr lang="en-US" sz="2000" dirty="0" smtClean="0"/>
              <a:t>. Other </a:t>
            </a:r>
            <a:r>
              <a:rPr lang="en-US" sz="2000" dirty="0" smtClean="0"/>
              <a:t>predictors include the individual’s geographic area, age/gender and the type of insurance policy (high-deductible, low co-pays, etc.) </a:t>
            </a:r>
            <a:endParaRPr lang="en-US" sz="2000" dirty="0" smtClean="0"/>
          </a:p>
          <a:p>
            <a:endParaRPr lang="en-US" sz="2000" dirty="0" smtClean="0"/>
          </a:p>
          <a:p>
            <a:r>
              <a:rPr lang="en-US" sz="2000" b="1" i="1" dirty="0"/>
              <a:t>Risk Selection </a:t>
            </a:r>
            <a:r>
              <a:rPr lang="en-US" sz="2000" dirty="0"/>
              <a:t>occurs when </a:t>
            </a:r>
            <a:r>
              <a:rPr lang="en-US" sz="2000" dirty="0" smtClean="0"/>
              <a:t>insurers </a:t>
            </a:r>
            <a:r>
              <a:rPr lang="en-US" sz="2000" dirty="0"/>
              <a:t>try to avoid enrolling unhealthy people by making their products unattractive to people requiring costly medical care.</a:t>
            </a:r>
          </a:p>
          <a:p>
            <a:endParaRPr lang="en-US" sz="2000" dirty="0"/>
          </a:p>
          <a:p>
            <a:r>
              <a:rPr lang="en-US" sz="2000" b="1" i="1" dirty="0"/>
              <a:t>Risk Adjustment </a:t>
            </a:r>
            <a:r>
              <a:rPr lang="en-US" sz="2000" dirty="0"/>
              <a:t>discourages risk selection by transferring premiums from insurers with healthy members to those with members who are more ill.</a:t>
            </a: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42347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a:t>
            </a:r>
            <a:endParaRPr lang="en-US" dirty="0"/>
          </a:p>
        </p:txBody>
      </p:sp>
      <p:sp>
        <p:nvSpPr>
          <p:cNvPr id="3" name="Content Placeholder 2"/>
          <p:cNvSpPr>
            <a:spLocks noGrp="1"/>
          </p:cNvSpPr>
          <p:nvPr>
            <p:ph idx="1"/>
          </p:nvPr>
        </p:nvSpPr>
        <p:spPr/>
        <p:txBody>
          <a:bodyPr/>
          <a:lstStyle/>
          <a:p>
            <a:r>
              <a:rPr lang="en-US" sz="1800" b="1" dirty="0" smtClean="0">
                <a:effectLst>
                  <a:outerShdw blurRad="38100" dist="38100" dir="2700000" algn="tl">
                    <a:srgbClr val="000000">
                      <a:alpha val="43137"/>
                    </a:srgbClr>
                  </a:outerShdw>
                </a:effectLst>
              </a:rPr>
              <a:t>If a member has an illness, but the diagnosis code is not reported to the insurance carrier during the calendar year, their risk score will be artificially low.</a:t>
            </a:r>
          </a:p>
          <a:p>
            <a:r>
              <a:rPr lang="en-US" sz="1800" b="1" dirty="0" smtClean="0">
                <a:effectLst>
                  <a:outerShdw blurRad="38100" dist="38100" dir="2700000" algn="tl">
                    <a:srgbClr val="000000">
                      <a:alpha val="43137"/>
                    </a:srgbClr>
                  </a:outerShdw>
                </a:effectLst>
              </a:rPr>
              <a:t>This data quality issue can substantially reduce an insured's premiums.  When provider payments are on a percent-of-premium basis, it also reduces payments to hospitals and doctors. </a:t>
            </a:r>
          </a:p>
          <a:p>
            <a:r>
              <a:rPr lang="en-US" sz="1800" b="1" dirty="0" smtClean="0">
                <a:effectLst>
                  <a:outerShdw blurRad="38100" dist="38100" dir="2700000" algn="tl">
                    <a:srgbClr val="000000">
                      <a:alpha val="43137"/>
                    </a:srgbClr>
                  </a:outerShdw>
                </a:effectLst>
              </a:rPr>
              <a:t>As doctors and hospitals move to a pay-for-performance structure, correct risk assessment and diagnostic codes ensure appropriate payment for treatment of patients with multiple chronic </a:t>
            </a:r>
            <a:r>
              <a:rPr lang="en-US" sz="1800" b="1" dirty="0" smtClean="0">
                <a:effectLst>
                  <a:outerShdw blurRad="38100" dist="38100" dir="2700000" algn="tl">
                    <a:srgbClr val="000000">
                      <a:alpha val="43137"/>
                    </a:srgbClr>
                  </a:outerShdw>
                </a:effectLst>
              </a:rPr>
              <a:t>diseases.</a:t>
            </a:r>
          </a:p>
          <a:p>
            <a:r>
              <a:rPr lang="en-US" sz="1800" b="1" dirty="0">
                <a:effectLst>
                  <a:outerShdw blurRad="38100" dist="38100" dir="2700000" algn="tl">
                    <a:srgbClr val="000000">
                      <a:alpha val="43137"/>
                    </a:srgbClr>
                  </a:outerShdw>
                </a:effectLst>
              </a:rPr>
              <a:t>American Health Lawyers </a:t>
            </a:r>
            <a:r>
              <a:rPr lang="en-US" sz="1800" b="1" dirty="0" smtClean="0">
                <a:effectLst>
                  <a:outerShdw blurRad="38100" dist="38100" dir="2700000" algn="tl">
                    <a:srgbClr val="000000">
                      <a:alpha val="43137"/>
                    </a:srgbClr>
                  </a:outerShdw>
                </a:effectLst>
              </a:rPr>
              <a:t>Association  lists additional benefits</a:t>
            </a:r>
          </a:p>
          <a:p>
            <a:pPr lvl="1"/>
            <a:r>
              <a:rPr lang="en-US" sz="1600" b="1" dirty="0">
                <a:effectLst>
                  <a:outerShdw blurRad="38100" dist="38100" dir="2700000" algn="tl">
                    <a:srgbClr val="000000">
                      <a:alpha val="43137"/>
                    </a:srgbClr>
                  </a:outerShdw>
                </a:effectLst>
              </a:rPr>
              <a:t>Know high revenue HCCs that are often undiagnosed or </a:t>
            </a:r>
            <a:r>
              <a:rPr lang="en-US" sz="1600" b="1" dirty="0" err="1">
                <a:effectLst>
                  <a:outerShdw blurRad="38100" dist="38100" dir="2700000" algn="tl">
                    <a:srgbClr val="000000">
                      <a:alpha val="43137"/>
                    </a:srgbClr>
                  </a:outerShdw>
                </a:effectLst>
              </a:rPr>
              <a:t>undercoded</a:t>
            </a:r>
            <a:endParaRPr lang="en-US" sz="1600" b="1" dirty="0">
              <a:effectLst>
                <a:outerShdw blurRad="38100" dist="38100" dir="2700000" algn="tl">
                  <a:srgbClr val="000000">
                    <a:alpha val="43137"/>
                  </a:srgbClr>
                </a:outerShdw>
              </a:effectLst>
            </a:endParaRPr>
          </a:p>
          <a:p>
            <a:pPr lvl="1"/>
            <a:r>
              <a:rPr lang="en-US" sz="1600" b="1" dirty="0">
                <a:effectLst>
                  <a:outerShdw blurRad="38100" dist="38100" dir="2700000" algn="tl">
                    <a:srgbClr val="000000">
                      <a:alpha val="43137"/>
                    </a:srgbClr>
                  </a:outerShdw>
                </a:effectLst>
              </a:rPr>
              <a:t>Review missing diagnoses from prior years’ HCCs and send reminders to MDs</a:t>
            </a:r>
          </a:p>
          <a:p>
            <a:pPr lvl="1"/>
            <a:r>
              <a:rPr lang="en-US" sz="1600" b="1" dirty="0">
                <a:effectLst>
                  <a:outerShdw blurRad="38100" dist="38100" dir="2700000" algn="tl">
                    <a:srgbClr val="000000">
                      <a:alpha val="43137"/>
                    </a:srgbClr>
                  </a:outerShdw>
                </a:effectLst>
              </a:rPr>
              <a:t>Audits of records vs. codes for missing codes: last year and this year.</a:t>
            </a:r>
          </a:p>
          <a:p>
            <a:pPr lvl="1"/>
            <a:r>
              <a:rPr lang="en-US" sz="1600" b="1" dirty="0">
                <a:effectLst>
                  <a:outerShdw blurRad="38100" dist="38100" dir="2700000" algn="tl">
                    <a:srgbClr val="000000">
                      <a:alpha val="43137"/>
                    </a:srgbClr>
                  </a:outerShdw>
                </a:effectLst>
              </a:rPr>
              <a:t>Conduct annual comprehensive exams for members who have not yet been seen early in the year</a:t>
            </a:r>
            <a:r>
              <a:rPr lang="en-US" sz="1600" b="1" dirty="0" smtClean="0">
                <a:effectLst>
                  <a:outerShdw blurRad="38100" dist="38100" dir="2700000" algn="tl">
                    <a:srgbClr val="000000">
                      <a:alpha val="43137"/>
                    </a:srgbClr>
                  </a:outerShdw>
                </a:effectLst>
              </a:rPr>
              <a:t>.</a:t>
            </a:r>
          </a:p>
          <a:p>
            <a:pPr marL="457200" lvl="1" indent="0">
              <a:buNone/>
            </a:pPr>
            <a:endParaRPr lang="en-US" sz="1800" b="1" dirty="0" smtClean="0">
              <a:effectLst>
                <a:outerShdw blurRad="38100" dist="38100" dir="2700000" algn="tl">
                  <a:srgbClr val="000000">
                    <a:alpha val="43137"/>
                  </a:srgbClr>
                </a:outerShdw>
              </a:effectLst>
            </a:endParaRPr>
          </a:p>
          <a:p>
            <a:endParaRPr lang="en-US" sz="1800" b="1" dirty="0" smtClean="0">
              <a:effectLst>
                <a:outerShdw blurRad="38100" dist="38100" dir="2700000" algn="tl">
                  <a:srgbClr val="000000">
                    <a:alpha val="43137"/>
                  </a:srgbClr>
                </a:outerShdw>
              </a:effectLst>
            </a:endParaRPr>
          </a:p>
          <a:p>
            <a:endParaRPr lang="en-US" sz="1800" b="1" dirty="0">
              <a:effectLst>
                <a:outerShdw blurRad="38100" dist="38100" dir="2700000" algn="tl">
                  <a:srgbClr val="000000">
                    <a:alpha val="43137"/>
                  </a:srgbClr>
                </a:outerShdw>
              </a:effectLst>
            </a:endParaRPr>
          </a:p>
        </p:txBody>
      </p:sp>
      <p:sp>
        <p:nvSpPr>
          <p:cNvPr id="4" name="TextBox 3"/>
          <p:cNvSpPr txBox="1"/>
          <p:nvPr/>
        </p:nvSpPr>
        <p:spPr>
          <a:xfrm>
            <a:off x="152400" y="6477000"/>
            <a:ext cx="8991600" cy="276999"/>
          </a:xfrm>
          <a:prstGeom prst="rect">
            <a:avLst/>
          </a:prstGeom>
          <a:noFill/>
        </p:spPr>
        <p:txBody>
          <a:bodyPr wrap="square" rtlCol="0">
            <a:spAutoFit/>
          </a:bodyPr>
          <a:lstStyle/>
          <a:p>
            <a:r>
              <a:rPr lang="en-US" sz="1200" dirty="0" smtClean="0">
                <a:effectLst>
                  <a:outerShdw blurRad="38100" dist="38100" dir="2700000" algn="tl">
                    <a:srgbClr val="000000">
                      <a:alpha val="43137"/>
                    </a:srgbClr>
                  </a:outerShdw>
                </a:effectLst>
              </a:rPr>
              <a:t>Source: </a:t>
            </a:r>
            <a:r>
              <a:rPr lang="en-US" sz="1200" u="sng" dirty="0" smtClean="0">
                <a:effectLst>
                  <a:outerShdw blurRad="38100" dist="38100" dir="2700000" algn="tl">
                    <a:srgbClr val="000000">
                      <a:alpha val="43137"/>
                    </a:srgbClr>
                  </a:outerShdw>
                </a:effectLst>
                <a:hlinkClick r:id="rId3"/>
              </a:rPr>
              <a:t>https</a:t>
            </a:r>
            <a:r>
              <a:rPr lang="en-US" sz="1200" u="sng" dirty="0">
                <a:effectLst>
                  <a:outerShdw blurRad="38100" dist="38100" dir="2700000" algn="tl">
                    <a:srgbClr val="000000">
                      <a:alpha val="43137"/>
                    </a:srgbClr>
                  </a:outerShdw>
                </a:effectLst>
                <a:hlinkClick r:id="rId3"/>
              </a:rPr>
              <a:t>://www.healthlawyers.org/Events/Programs/Materials/Documents/MM12/papers/EE_haley_sillman_slides.pdf</a:t>
            </a:r>
            <a:endParaRPr lang="en-US" sz="1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734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552298" y="1676400"/>
            <a:ext cx="7772400" cy="1447800"/>
          </a:xfrm>
        </p:spPr>
        <p:txBody>
          <a:bodyPr/>
          <a:lstStyle/>
          <a:p>
            <a:r>
              <a:rPr lang="en-US" sz="2400" b="1" dirty="0" smtClean="0">
                <a:effectLst>
                  <a:outerShdw blurRad="38100" dist="38100" dir="2700000" algn="tl">
                    <a:srgbClr val="000000">
                      <a:alpha val="43137"/>
                    </a:srgbClr>
                  </a:outerShdw>
                </a:effectLst>
              </a:rPr>
              <a:t>68-year-old </a:t>
            </a:r>
            <a:r>
              <a:rPr lang="en-US" sz="2400" b="1" dirty="0">
                <a:effectLst>
                  <a:outerShdw blurRad="38100" dist="38100" dir="2700000" algn="tl">
                    <a:srgbClr val="000000">
                      <a:alpha val="43137"/>
                    </a:srgbClr>
                  </a:outerShdw>
                </a:effectLst>
              </a:rPr>
              <a:t>man with pneumonia, </a:t>
            </a:r>
            <a:r>
              <a:rPr lang="en-US" sz="2400" b="1" dirty="0" smtClean="0">
                <a:effectLst>
                  <a:outerShdw blurRad="38100" dist="38100" dir="2700000" algn="tl">
                    <a:srgbClr val="000000">
                      <a:alpha val="43137"/>
                    </a:srgbClr>
                  </a:outerShdw>
                </a:effectLst>
              </a:rPr>
              <a:t>emphysema</a:t>
            </a:r>
            <a:r>
              <a:rPr lang="en-US" sz="2400" b="1" dirty="0">
                <a:effectLst>
                  <a:outerShdw blurRad="38100" dist="38100" dir="2700000" algn="tl">
                    <a:srgbClr val="000000">
                      <a:alpha val="43137"/>
                    </a:srgbClr>
                  </a:outerShdw>
                </a:effectLst>
              </a:rPr>
              <a:t>, diabetes with retinopathy, </a:t>
            </a:r>
            <a:r>
              <a:rPr lang="en-US" sz="2400" b="1" dirty="0" smtClean="0">
                <a:effectLst>
                  <a:outerShdw blurRad="38100" dist="38100" dir="2700000" algn="tl">
                    <a:srgbClr val="000000">
                      <a:alpha val="43137"/>
                    </a:srgbClr>
                  </a:outerShdw>
                </a:effectLst>
              </a:rPr>
              <a:t>and </a:t>
            </a:r>
            <a:r>
              <a:rPr lang="en-US" sz="2400" b="1" dirty="0">
                <a:effectLst>
                  <a:outerShdw blurRad="38100" dist="38100" dir="2700000" algn="tl">
                    <a:srgbClr val="000000">
                      <a:alpha val="43137"/>
                    </a:srgbClr>
                  </a:outerShdw>
                </a:effectLst>
              </a:rPr>
              <a:t>respiratory failure.</a:t>
            </a:r>
          </a:p>
          <a:p>
            <a:endParaRPr lang="en-US" sz="24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88" t="24234" r="3893" b="1345"/>
          <a:stretch/>
        </p:blipFill>
        <p:spPr bwMode="auto">
          <a:xfrm>
            <a:off x="49378" y="2562784"/>
            <a:ext cx="438912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943" t="1341" r="1864" b="2571"/>
          <a:stretch/>
        </p:blipFill>
        <p:spPr bwMode="auto">
          <a:xfrm>
            <a:off x="4438498" y="2562784"/>
            <a:ext cx="452628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378" y="6494704"/>
            <a:ext cx="8561222" cy="369332"/>
          </a:xfrm>
          <a:prstGeom prst="rect">
            <a:avLst/>
          </a:prstGeom>
          <a:noFill/>
        </p:spPr>
        <p:txBody>
          <a:bodyPr wrap="square" rtlCol="0">
            <a:spAutoFit/>
          </a:bodyPr>
          <a:lstStyle/>
          <a:p>
            <a:r>
              <a:rPr lang="en-US" dirty="0"/>
              <a:t>Source: https://www.bcbsal.org/providers/pdfs/riskAdjustment.pdf</a:t>
            </a:r>
          </a:p>
        </p:txBody>
      </p:sp>
    </p:spTree>
    <p:extLst>
      <p:ext uri="{BB962C8B-B14F-4D97-AF65-F5344CB8AC3E}">
        <p14:creationId xmlns:p14="http://schemas.microsoft.com/office/powerpoint/2010/main" val="5088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sz="2000" dirty="0" smtClean="0"/>
              <a:t>FHIR will be used to extract member IDs and diagnosis codes.</a:t>
            </a:r>
          </a:p>
          <a:p>
            <a:r>
              <a:rPr lang="en-US" sz="2000" dirty="0" smtClean="0"/>
              <a:t>Diagnosis codes will be grouped into one of the 79 Hierarchical Condition Categories (HCC), by calendar year.</a:t>
            </a:r>
          </a:p>
          <a:p>
            <a:r>
              <a:rPr lang="en-US" sz="2000" dirty="0" smtClean="0"/>
              <a:t>This data will then be analyzed to identify HCCs that represent chronic conditions.</a:t>
            </a:r>
          </a:p>
          <a:p>
            <a:r>
              <a:rPr lang="en-US" sz="2000" dirty="0" smtClean="0"/>
              <a:t>This data will then be analyzed to identify HCCs that represent chronic conditions.</a:t>
            </a:r>
          </a:p>
          <a:p>
            <a:r>
              <a:rPr lang="en-US" sz="2000" dirty="0" smtClean="0"/>
              <a:t>When a patient sees a specialist, the </a:t>
            </a:r>
            <a:r>
              <a:rPr lang="en-US" sz="2000" dirty="0" err="1" smtClean="0"/>
              <a:t>FHIRed_Up</a:t>
            </a:r>
            <a:r>
              <a:rPr lang="en-US" sz="2000" dirty="0" smtClean="0"/>
              <a:t> tool will analyze the entered diagnostic codes and assess whether a code is missing. It will then propose the missing risks and present them to the doctor for confirmation.</a:t>
            </a:r>
            <a:endParaRPr lang="en-US" sz="2000" dirty="0"/>
          </a:p>
        </p:txBody>
      </p:sp>
    </p:spTree>
    <p:extLst>
      <p:ext uri="{BB962C8B-B14F-4D97-AF65-F5344CB8AC3E}">
        <p14:creationId xmlns:p14="http://schemas.microsoft.com/office/powerpoint/2010/main" val="271371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Results</a:t>
            </a:r>
            <a:endParaRPr lang="en-US" dirty="0"/>
          </a:p>
        </p:txBody>
      </p:sp>
      <p:sp>
        <p:nvSpPr>
          <p:cNvPr id="3" name="Content Placeholder 2"/>
          <p:cNvSpPr>
            <a:spLocks noGrp="1"/>
          </p:cNvSpPr>
          <p:nvPr>
            <p:ph idx="1"/>
          </p:nvPr>
        </p:nvSpPr>
        <p:spPr/>
        <p:txBody>
          <a:bodyPr/>
          <a:lstStyle/>
          <a:p>
            <a:r>
              <a:rPr lang="en-US" dirty="0" smtClean="0"/>
              <a:t>The patients seeing a specialized doctor will have compete diagnostic codes entered facilitating coordinated care and thorough assessment.</a:t>
            </a:r>
          </a:p>
          <a:p>
            <a:r>
              <a:rPr lang="en-US" dirty="0" smtClean="0"/>
              <a:t>The doctor will receive higher payment for treating and improving the health of a higher risk patient.</a:t>
            </a:r>
            <a:endParaRPr lang="en-US" dirty="0"/>
          </a:p>
        </p:txBody>
      </p:sp>
      <p:pic>
        <p:nvPicPr>
          <p:cNvPr id="2050" name="Picture 2" descr="Happy Patient Cli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81600"/>
            <a:ext cx="1619250" cy="1104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400800"/>
            <a:ext cx="8763000" cy="523220"/>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Image Source</a:t>
            </a:r>
            <a:r>
              <a:rPr lang="en-US" sz="1400" dirty="0">
                <a:effectLst>
                  <a:outerShdw blurRad="38100" dist="38100" dir="2700000" algn="tl">
                    <a:srgbClr val="000000">
                      <a:alpha val="43137"/>
                    </a:srgbClr>
                  </a:outerShdw>
                </a:effectLst>
              </a:rPr>
              <a:t>: http://worldartsme.com/happy-patient-clipart.html#gal_post_104304_happy-patient-clipart-1.jpg</a:t>
            </a:r>
          </a:p>
        </p:txBody>
      </p:sp>
    </p:spTree>
    <p:extLst>
      <p:ext uri="{BB962C8B-B14F-4D97-AF65-F5344CB8AC3E}">
        <p14:creationId xmlns:p14="http://schemas.microsoft.com/office/powerpoint/2010/main" val="2293077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86" y="1600198"/>
            <a:ext cx="7559314" cy="4974768"/>
          </a:xfrm>
          <a:prstGeom prst="rect">
            <a:avLst/>
          </a:prstGeom>
        </p:spPr>
      </p:pic>
    </p:spTree>
    <p:extLst>
      <p:ext uri="{BB962C8B-B14F-4D97-AF65-F5344CB8AC3E}">
        <p14:creationId xmlns:p14="http://schemas.microsoft.com/office/powerpoint/2010/main" val="4168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Key Responsibilities</a:t>
            </a:r>
            <a:endParaRPr lang="en-US" dirty="0"/>
          </a:p>
        </p:txBody>
      </p:sp>
      <p:sp>
        <p:nvSpPr>
          <p:cNvPr id="3" name="Content Placeholder 2"/>
          <p:cNvSpPr>
            <a:spLocks noGrp="1"/>
          </p:cNvSpPr>
          <p:nvPr>
            <p:ph idx="1"/>
          </p:nvPr>
        </p:nvSpPr>
        <p:spPr>
          <a:xfrm>
            <a:off x="304800" y="2133600"/>
            <a:ext cx="8610600" cy="4114800"/>
          </a:xfrm>
        </p:spPr>
        <p:txBody>
          <a:bodyPr/>
          <a:lstStyle/>
          <a:p>
            <a:r>
              <a:rPr lang="en-US" sz="2800" dirty="0" smtClean="0"/>
              <a:t>Augusto Burgos – Co-Lead Developer</a:t>
            </a:r>
          </a:p>
          <a:p>
            <a:r>
              <a:rPr lang="en-US" sz="2800" dirty="0" smtClean="0"/>
              <a:t>Spiro </a:t>
            </a:r>
            <a:r>
              <a:rPr lang="en-US" sz="2800" dirty="0" err="1" smtClean="0"/>
              <a:t>Ganas</a:t>
            </a:r>
            <a:r>
              <a:rPr lang="en-US" sz="2800" dirty="0" smtClean="0"/>
              <a:t> – Project </a:t>
            </a:r>
            <a:r>
              <a:rPr lang="en-US" sz="2800" dirty="0" smtClean="0"/>
              <a:t>Sponsor / Developer</a:t>
            </a:r>
            <a:endParaRPr lang="en-US" sz="2800" dirty="0" smtClean="0"/>
          </a:p>
          <a:p>
            <a:r>
              <a:rPr lang="en-US" sz="2800" dirty="0" smtClean="0"/>
              <a:t>Anja Guillory – Co-Lead Developer</a:t>
            </a:r>
          </a:p>
          <a:p>
            <a:r>
              <a:rPr lang="en-US" sz="2800" dirty="0" smtClean="0"/>
              <a:t>Jamie </a:t>
            </a:r>
            <a:r>
              <a:rPr lang="en-US" sz="2800" dirty="0" err="1" smtClean="0"/>
              <a:t>Richgels</a:t>
            </a:r>
            <a:r>
              <a:rPr lang="en-US" sz="2800" dirty="0" smtClean="0"/>
              <a:t> – UI testing and Business Analyst</a:t>
            </a:r>
          </a:p>
          <a:p>
            <a:r>
              <a:rPr lang="en-US" sz="2800" dirty="0" smtClean="0"/>
              <a:t>Daniel </a:t>
            </a:r>
            <a:r>
              <a:rPr lang="en-US" sz="2800" dirty="0" err="1" smtClean="0"/>
              <a:t>Stoneburner</a:t>
            </a:r>
            <a:r>
              <a:rPr lang="en-US" sz="2800" dirty="0" smtClean="0"/>
              <a:t> – Code testing</a:t>
            </a:r>
          </a:p>
          <a:p>
            <a:r>
              <a:rPr lang="en-US" sz="2800" dirty="0" smtClean="0"/>
              <a:t>Tala Suidan – Project </a:t>
            </a:r>
            <a:r>
              <a:rPr lang="en-US" sz="2800" dirty="0" smtClean="0"/>
              <a:t>Manager / Business Analyst</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1077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US" dirty="0" smtClean="0"/>
              <a:t>Tools &amp; Resources Required</a:t>
            </a:r>
            <a:endParaRPr lang="en-US" dirty="0"/>
          </a:p>
        </p:txBody>
      </p:sp>
      <p:sp>
        <p:nvSpPr>
          <p:cNvPr id="3" name="Content Placeholder 2"/>
          <p:cNvSpPr>
            <a:spLocks noGrp="1"/>
          </p:cNvSpPr>
          <p:nvPr>
            <p:ph idx="1"/>
          </p:nvPr>
        </p:nvSpPr>
        <p:spPr/>
        <p:txBody>
          <a:bodyPr/>
          <a:lstStyle/>
          <a:p>
            <a:r>
              <a:rPr lang="en-US" dirty="0" smtClean="0"/>
              <a:t>Google </a:t>
            </a:r>
            <a:r>
              <a:rPr lang="en-US" dirty="0"/>
              <a:t>A</a:t>
            </a:r>
            <a:r>
              <a:rPr lang="en-US" dirty="0" smtClean="0"/>
              <a:t>pplication Engine</a:t>
            </a:r>
          </a:p>
          <a:p>
            <a:r>
              <a:rPr lang="en-US" dirty="0" smtClean="0"/>
              <a:t>Georgia Tech GitHub</a:t>
            </a:r>
          </a:p>
          <a:p>
            <a:r>
              <a:rPr lang="en-US" dirty="0" smtClean="0"/>
              <a:t>Georgia Tech FHIR Server</a:t>
            </a:r>
          </a:p>
          <a:p>
            <a:r>
              <a:rPr lang="en-US" dirty="0" smtClean="0"/>
              <a:t>Massachusetts's APCD data dictionary</a:t>
            </a:r>
          </a:p>
          <a:p>
            <a:r>
              <a:rPr lang="en-US" dirty="0" smtClean="0"/>
              <a:t>A table mapping ICD9 codes to HCCs.</a:t>
            </a:r>
          </a:p>
          <a:p>
            <a:r>
              <a:rPr lang="en-US" dirty="0" smtClean="0"/>
              <a:t>Trello</a:t>
            </a:r>
          </a:p>
          <a:p>
            <a:endParaRPr lang="en-US" dirty="0" smtClean="0"/>
          </a:p>
          <a:p>
            <a:endParaRPr lang="en-US" dirty="0"/>
          </a:p>
        </p:txBody>
      </p:sp>
    </p:spTree>
    <p:extLst>
      <p:ext uri="{BB962C8B-B14F-4D97-AF65-F5344CB8AC3E}">
        <p14:creationId xmlns:p14="http://schemas.microsoft.com/office/powerpoint/2010/main" val="4218999638"/>
      </p:ext>
    </p:extLst>
  </p:cSld>
  <p:clrMapOvr>
    <a:masterClrMapping/>
  </p:clrMapOvr>
</p:sld>
</file>

<file path=ppt/theme/theme1.xml><?xml version="1.0" encoding="utf-8"?>
<a:theme xmlns:a="http://schemas.openxmlformats.org/drawingml/2006/main" name="Medical design template">
  <a:themeElements>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fontScheme name="Office Theme">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B760F9"/>
        </a:lt1>
        <a:dk2>
          <a:srgbClr val="7B00E4"/>
        </a:dk2>
        <a:lt2>
          <a:srgbClr val="280049"/>
        </a:lt2>
        <a:accent1>
          <a:srgbClr val="FFFFFF"/>
        </a:accent1>
        <a:accent2>
          <a:srgbClr val="FFFF00"/>
        </a:accent2>
        <a:accent3>
          <a:srgbClr val="D8B6FB"/>
        </a:accent3>
        <a:accent4>
          <a:srgbClr val="000000"/>
        </a:accent4>
        <a:accent5>
          <a:srgbClr val="FFFFFF"/>
        </a:accent5>
        <a:accent6>
          <a:srgbClr val="E7E700"/>
        </a:accent6>
        <a:hlink>
          <a:srgbClr val="FF00FF"/>
        </a:hlink>
        <a:folHlink>
          <a:srgbClr val="DFB6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DADADA"/>
        </a:lt2>
        <a:accent1>
          <a:srgbClr val="F2F2F2"/>
        </a:accent1>
        <a:accent2>
          <a:srgbClr val="919191"/>
        </a:accent2>
        <a:accent3>
          <a:srgbClr val="FFFFFF"/>
        </a:accent3>
        <a:accent4>
          <a:srgbClr val="000000"/>
        </a:accent4>
        <a:accent5>
          <a:srgbClr val="F7F7F7"/>
        </a:accent5>
        <a:accent6>
          <a:srgbClr val="838383"/>
        </a:accent6>
        <a:hlink>
          <a:srgbClr val="DADADA"/>
        </a:hlink>
        <a:folHlink>
          <a:srgbClr val="67676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design template</Template>
  <TotalTime>1224</TotalTime>
  <Words>1188</Words>
  <Application>Microsoft Office PowerPoint</Application>
  <PresentationFormat>On-screen Show (4:3)</PresentationFormat>
  <Paragraphs>140</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Medical design template</vt:lpstr>
      <vt:lpstr>ACA Risk Adjustment  EHR Data Validation Tool</vt:lpstr>
      <vt:lpstr>Risk Scores &amp; Adjustment</vt:lpstr>
      <vt:lpstr>Business Case</vt:lpstr>
      <vt:lpstr>The Problem</vt:lpstr>
      <vt:lpstr>The Solution</vt:lpstr>
      <vt:lpstr>Expected Results</vt:lpstr>
      <vt:lpstr>Process</vt:lpstr>
      <vt:lpstr>Team Member Key Responsibilities</vt:lpstr>
      <vt:lpstr>Tools &amp; Resources Required</vt:lpstr>
      <vt:lpstr>Timeline and Milestones</vt:lpstr>
      <vt:lpstr>Timeline and Milestones</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Tala M. Suidan</dc:creator>
  <cp:lastModifiedBy>Tala M. Suidan</cp:lastModifiedBy>
  <cp:revision>32</cp:revision>
  <cp:lastPrinted>1601-01-01T00:00:00Z</cp:lastPrinted>
  <dcterms:created xsi:type="dcterms:W3CDTF">2016-02-16T01:54:22Z</dcterms:created>
  <dcterms:modified xsi:type="dcterms:W3CDTF">2016-02-17T19:27:58Z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TC010690401033</vt:lpwstr>
  </property>
</Properties>
</file>