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59" r:id="rId4"/>
    <p:sldId id="268" r:id="rId5"/>
    <p:sldId id="261" r:id="rId6"/>
    <p:sldId id="263" r:id="rId7"/>
    <p:sldId id="265" r:id="rId8"/>
    <p:sldId id="260" r:id="rId9"/>
    <p:sldId id="262" r:id="rId10"/>
    <p:sldId id="264" r:id="rId11"/>
    <p:sldId id="267" r:id="rId12"/>
    <p:sldId id="269" r:id="rId1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Book Antiqua" pitchFamily="18" charset="0"/>
        <a:ea typeface="+mn-ea"/>
        <a:cs typeface="+mn-cs"/>
      </a:defRPr>
    </a:lvl1pPr>
    <a:lvl2pPr marL="457200" algn="l" rtl="0" eaLnBrk="0" fontAlgn="base" hangingPunct="0">
      <a:spcBef>
        <a:spcPct val="0"/>
      </a:spcBef>
      <a:spcAft>
        <a:spcPct val="0"/>
      </a:spcAft>
      <a:defRPr kern="1200">
        <a:solidFill>
          <a:schemeClr val="tx1"/>
        </a:solidFill>
        <a:latin typeface="Book Antiqua" pitchFamily="18" charset="0"/>
        <a:ea typeface="+mn-ea"/>
        <a:cs typeface="+mn-cs"/>
      </a:defRPr>
    </a:lvl2pPr>
    <a:lvl3pPr marL="914400" algn="l" rtl="0" eaLnBrk="0" fontAlgn="base" hangingPunct="0">
      <a:spcBef>
        <a:spcPct val="0"/>
      </a:spcBef>
      <a:spcAft>
        <a:spcPct val="0"/>
      </a:spcAft>
      <a:defRPr kern="1200">
        <a:solidFill>
          <a:schemeClr val="tx1"/>
        </a:solidFill>
        <a:latin typeface="Book Antiqua" pitchFamily="18" charset="0"/>
        <a:ea typeface="+mn-ea"/>
        <a:cs typeface="+mn-cs"/>
      </a:defRPr>
    </a:lvl3pPr>
    <a:lvl4pPr marL="1371600" algn="l" rtl="0" eaLnBrk="0" fontAlgn="base" hangingPunct="0">
      <a:spcBef>
        <a:spcPct val="0"/>
      </a:spcBef>
      <a:spcAft>
        <a:spcPct val="0"/>
      </a:spcAft>
      <a:defRPr kern="1200">
        <a:solidFill>
          <a:schemeClr val="tx1"/>
        </a:solidFill>
        <a:latin typeface="Book Antiqua" pitchFamily="18" charset="0"/>
        <a:ea typeface="+mn-ea"/>
        <a:cs typeface="+mn-cs"/>
      </a:defRPr>
    </a:lvl4pPr>
    <a:lvl5pPr marL="1828800" algn="l" rtl="0" eaLnBrk="0" fontAlgn="base" hangingPunct="0">
      <a:spcBef>
        <a:spcPct val="0"/>
      </a:spcBef>
      <a:spcAft>
        <a:spcPct val="0"/>
      </a:spcAft>
      <a:defRPr kern="1200">
        <a:solidFill>
          <a:schemeClr val="tx1"/>
        </a:solidFill>
        <a:latin typeface="Book Antiqua" pitchFamily="18" charset="0"/>
        <a:ea typeface="+mn-ea"/>
        <a:cs typeface="+mn-cs"/>
      </a:defRPr>
    </a:lvl5pPr>
    <a:lvl6pPr marL="2286000" algn="l" defTabSz="914400" rtl="0" eaLnBrk="1" latinLnBrk="0" hangingPunct="1">
      <a:defRPr kern="1200">
        <a:solidFill>
          <a:schemeClr val="tx1"/>
        </a:solidFill>
        <a:latin typeface="Book Antiqua" pitchFamily="18" charset="0"/>
        <a:ea typeface="+mn-ea"/>
        <a:cs typeface="+mn-cs"/>
      </a:defRPr>
    </a:lvl6pPr>
    <a:lvl7pPr marL="2743200" algn="l" defTabSz="914400" rtl="0" eaLnBrk="1" latinLnBrk="0" hangingPunct="1">
      <a:defRPr kern="1200">
        <a:solidFill>
          <a:schemeClr val="tx1"/>
        </a:solidFill>
        <a:latin typeface="Book Antiqua" pitchFamily="18" charset="0"/>
        <a:ea typeface="+mn-ea"/>
        <a:cs typeface="+mn-cs"/>
      </a:defRPr>
    </a:lvl7pPr>
    <a:lvl8pPr marL="3200400" algn="l" defTabSz="914400" rtl="0" eaLnBrk="1" latinLnBrk="0" hangingPunct="1">
      <a:defRPr kern="1200">
        <a:solidFill>
          <a:schemeClr val="tx1"/>
        </a:solidFill>
        <a:latin typeface="Book Antiqua" pitchFamily="18" charset="0"/>
        <a:ea typeface="+mn-ea"/>
        <a:cs typeface="+mn-cs"/>
      </a:defRPr>
    </a:lvl8pPr>
    <a:lvl9pPr marL="3657600" algn="l" defTabSz="914400" rtl="0" eaLnBrk="1" latinLnBrk="0" hangingPunct="1">
      <a:defRPr kern="1200">
        <a:solidFill>
          <a:schemeClr val="tx1"/>
        </a:solidFill>
        <a:latin typeface="Book Antiqua" pitchFamily="18"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la M. Suidan" initials="TM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6CDFF"/>
    <a:srgbClr val="A74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767" autoAdjust="0"/>
  </p:normalViewPr>
  <p:slideViewPr>
    <p:cSldViewPr>
      <p:cViewPr varScale="1">
        <p:scale>
          <a:sx n="65" d="100"/>
          <a:sy n="65" d="100"/>
        </p:scale>
        <p:origin x="-1954"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E:\Docs\GT2\6440\Git\FHIRed_Up\Team%20Deliverable%201\Gantt%20chart%20for%20pr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6865992026985587E-2"/>
          <c:y val="3.0128731854286498E-2"/>
          <c:w val="0.96626801594602885"/>
          <c:h val="0.79717432609337968"/>
        </c:manualLayout>
      </c:layout>
      <c:scatterChart>
        <c:scatterStyle val="lineMarker"/>
        <c:varyColors val="0"/>
        <c:ser>
          <c:idx val="0"/>
          <c:order val="0"/>
          <c:tx>
            <c:strRef>
              <c:f>Sheet1!$A$4</c:f>
              <c:strCache>
                <c:ptCount val="1"/>
                <c:pt idx="0">
                  <c:v>   Scope</c:v>
                </c:pt>
              </c:strCache>
            </c:strRef>
          </c:tx>
          <c:spPr>
            <a:ln w="50800">
              <a:solidFill>
                <a:srgbClr val="FFFF00"/>
              </a:solidFill>
            </a:ln>
          </c:spPr>
          <c:marker>
            <c:symbol val="none"/>
          </c:marker>
          <c:dLbls>
            <c:dLbl>
              <c:idx val="0"/>
              <c:layout/>
              <c:tx>
                <c:rich>
                  <a:bodyPr/>
                  <a:lstStyle/>
                  <a:p>
                    <a:r>
                      <a:rPr lang="en-US"/>
                      <a:t>   </a:t>
                    </a:r>
                    <a:r>
                      <a:rPr lang="en-US" smtClean="0"/>
                      <a:t>Scope </a:t>
                    </a:r>
                    <a:r>
                      <a:rPr lang="en-US" sz="1050" b="1" i="0" u="none" strike="noStrike" baseline="0" smtClean="0">
                        <a:effectLst/>
                      </a:rPr>
                      <a:t>*</a:t>
                    </a:r>
                    <a:endParaRPr lang="en-US" dirty="0"/>
                  </a:p>
                </c:rich>
              </c:tx>
              <c:dLblPos val="t"/>
              <c:showLegendKey val="0"/>
              <c:showVal val="0"/>
              <c:showCatName val="0"/>
              <c:showSerName val="1"/>
              <c:showPercent val="0"/>
              <c:showBubbleSize val="0"/>
            </c:dLbl>
            <c:dLbl>
              <c:idx val="1"/>
              <c:delete val="1"/>
            </c:dLbl>
            <c:dLblPos val="t"/>
            <c:showLegendKey val="0"/>
            <c:showVal val="0"/>
            <c:showCatName val="0"/>
            <c:showSerName val="1"/>
            <c:showPercent val="0"/>
            <c:showBubbleSize val="0"/>
            <c:showLeaderLines val="0"/>
          </c:dLbls>
          <c:xVal>
            <c:numRef>
              <c:f>(Sheet1!$C$4,Sheet1!$E$4)</c:f>
              <c:numCache>
                <c:formatCode>m/d/yyyy</c:formatCode>
                <c:ptCount val="2"/>
                <c:pt idx="0">
                  <c:v>42415</c:v>
                </c:pt>
                <c:pt idx="1">
                  <c:v>42417</c:v>
                </c:pt>
              </c:numCache>
            </c:numRef>
          </c:xVal>
          <c:yVal>
            <c:numRef>
              <c:f>(Sheet1!$D$4,Sheet1!$F$4)</c:f>
              <c:numCache>
                <c:formatCode>0.00</c:formatCode>
                <c:ptCount val="2"/>
                <c:pt idx="0">
                  <c:v>6</c:v>
                </c:pt>
                <c:pt idx="1">
                  <c:v>6</c:v>
                </c:pt>
              </c:numCache>
            </c:numRef>
          </c:yVal>
          <c:smooth val="0"/>
        </c:ser>
        <c:ser>
          <c:idx val="1"/>
          <c:order val="1"/>
          <c:tx>
            <c:strRef>
              <c:f>Sheet1!$A$5</c:f>
              <c:strCache>
                <c:ptCount val="1"/>
                <c:pt idx="0">
                  <c:v>   Analysis/Software Requirements</c:v>
                </c:pt>
              </c:strCache>
            </c:strRef>
          </c:tx>
          <c:spPr>
            <a:ln w="50800">
              <a:solidFill>
                <a:srgbClr val="FFFF00"/>
              </a:solidFill>
            </a:ln>
          </c:spPr>
          <c:marker>
            <c:symbol val="none"/>
          </c:marker>
          <c:dLbls>
            <c:dLbl>
              <c:idx val="0"/>
              <c:layout>
                <c:manualLayout>
                  <c:x val="0.17090224002588453"/>
                  <c:y val="-5.5340894631392114E-2"/>
                </c:manualLayout>
              </c:layout>
              <c:tx>
                <c:rich>
                  <a:bodyPr/>
                  <a:lstStyle/>
                  <a:p>
                    <a:r>
                      <a:rPr lang="en-US" dirty="0"/>
                      <a:t>   Analysis/Software </a:t>
                    </a:r>
                    <a:r>
                      <a:rPr lang="en-US" dirty="0" smtClean="0"/>
                      <a:t>Requirements  </a:t>
                    </a:r>
                    <a:r>
                      <a:rPr lang="en-US" sz="1050" b="1" i="0" u="none" strike="noStrike" baseline="0" dirty="0" smtClean="0">
                        <a:effectLst/>
                      </a:rPr>
                      <a:t>‡</a:t>
                    </a:r>
                    <a:endParaRPr lang="en-US" dirty="0"/>
                  </a:p>
                </c:rich>
              </c:tx>
              <c:dLblPos val="r"/>
              <c:showLegendKey val="0"/>
              <c:showVal val="0"/>
              <c:showCatName val="0"/>
              <c:showSerName val="1"/>
              <c:showPercent val="0"/>
              <c:showBubbleSize val="0"/>
            </c:dLbl>
            <c:dLbl>
              <c:idx val="1"/>
              <c:delete val="1"/>
            </c:dLbl>
            <c:dLblPos val="t"/>
            <c:showLegendKey val="0"/>
            <c:showVal val="0"/>
            <c:showCatName val="0"/>
            <c:showSerName val="1"/>
            <c:showPercent val="0"/>
            <c:showBubbleSize val="0"/>
            <c:showLeaderLines val="0"/>
          </c:dLbls>
          <c:xVal>
            <c:numRef>
              <c:f>(Sheet1!$C$5,Sheet1!$E$5)</c:f>
              <c:numCache>
                <c:formatCode>m/d/yyyy</c:formatCode>
                <c:ptCount val="2"/>
                <c:pt idx="0">
                  <c:v>42418</c:v>
                </c:pt>
                <c:pt idx="1">
                  <c:v>42462</c:v>
                </c:pt>
              </c:numCache>
            </c:numRef>
          </c:xVal>
          <c:yVal>
            <c:numRef>
              <c:f>(Sheet1!$D$5,Sheet1!$F$5)</c:f>
              <c:numCache>
                <c:formatCode>0.00</c:formatCode>
                <c:ptCount val="2"/>
                <c:pt idx="0">
                  <c:v>5</c:v>
                </c:pt>
                <c:pt idx="1">
                  <c:v>5</c:v>
                </c:pt>
              </c:numCache>
            </c:numRef>
          </c:yVal>
          <c:smooth val="0"/>
        </c:ser>
        <c:ser>
          <c:idx val="2"/>
          <c:order val="2"/>
          <c:tx>
            <c:strRef>
              <c:f>Sheet1!$A$6</c:f>
              <c:strCache>
                <c:ptCount val="1"/>
                <c:pt idx="0">
                  <c:v>   Project Topic Presentation Due</c:v>
                </c:pt>
              </c:strCache>
            </c:strRef>
          </c:tx>
          <c:marker>
            <c:symbol val="diamond"/>
            <c:size val="9"/>
            <c:spPr>
              <a:solidFill>
                <a:srgbClr val="00B050"/>
              </a:solidFill>
            </c:spPr>
          </c:marker>
          <c:dLbls>
            <c:dLbl>
              <c:idx val="0"/>
              <c:delete val="1"/>
            </c:dLbl>
            <c:dLbl>
              <c:idx val="1"/>
              <c:layout>
                <c:manualLayout>
                  <c:x val="-8.7960072148295168E-2"/>
                  <c:y val="4.9020762297892713E-2"/>
                </c:manualLayout>
              </c:layout>
              <c:tx>
                <c:rich>
                  <a:bodyPr/>
                  <a:lstStyle/>
                  <a:p>
                    <a:r>
                      <a:rPr lang="en-US" dirty="0"/>
                      <a:t>   Project Topic Presentation </a:t>
                    </a:r>
                    <a:r>
                      <a:rPr lang="en-US" dirty="0" smtClean="0"/>
                      <a:t>Due </a:t>
                    </a:r>
                    <a:r>
                      <a:rPr lang="en-US" sz="1050" b="1" i="0" u="none" strike="noStrike" baseline="0" dirty="0" smtClean="0">
                        <a:effectLst/>
                      </a:rPr>
                      <a:t>*</a:t>
                    </a:r>
                    <a:endParaRPr lang="en-US" dirty="0"/>
                  </a:p>
                </c:rich>
              </c:tx>
              <c:dLblPos val="r"/>
              <c:showLegendKey val="0"/>
              <c:showVal val="0"/>
              <c:showCatName val="0"/>
              <c:showSerName val="1"/>
              <c:showPercent val="0"/>
              <c:showBubbleSize val="0"/>
            </c:dLbl>
            <c:dLblPos val="t"/>
            <c:showLegendKey val="0"/>
            <c:showVal val="0"/>
            <c:showCatName val="0"/>
            <c:showSerName val="1"/>
            <c:showPercent val="0"/>
            <c:showBubbleSize val="0"/>
            <c:showLeaderLines val="0"/>
          </c:dLbls>
          <c:xVal>
            <c:numRef>
              <c:f>(Sheet1!$C$6,Sheet1!$E$6)</c:f>
              <c:numCache>
                <c:formatCode>m/d/yyyy</c:formatCode>
                <c:ptCount val="2"/>
                <c:pt idx="0">
                  <c:v>42421</c:v>
                </c:pt>
                <c:pt idx="1">
                  <c:v>42421</c:v>
                </c:pt>
              </c:numCache>
            </c:numRef>
          </c:xVal>
          <c:yVal>
            <c:numRef>
              <c:f>(Sheet1!$D$6,Sheet1!$F$6)</c:f>
              <c:numCache>
                <c:formatCode>0.00</c:formatCode>
                <c:ptCount val="2"/>
                <c:pt idx="0">
                  <c:v>5</c:v>
                </c:pt>
                <c:pt idx="1">
                  <c:v>5</c:v>
                </c:pt>
              </c:numCache>
            </c:numRef>
          </c:yVal>
          <c:smooth val="0"/>
        </c:ser>
        <c:ser>
          <c:idx val="3"/>
          <c:order val="3"/>
          <c:tx>
            <c:strRef>
              <c:f>Sheet1!$A$7</c:f>
              <c:strCache>
                <c:ptCount val="1"/>
                <c:pt idx="0">
                  <c:v>   Design, Development, &amp; Testing in four 2-week sprints</c:v>
                </c:pt>
              </c:strCache>
            </c:strRef>
          </c:tx>
          <c:spPr>
            <a:ln w="50800">
              <a:solidFill>
                <a:srgbClr val="FFFF00"/>
              </a:solidFill>
            </a:ln>
          </c:spPr>
          <c:marker>
            <c:symbol val="none"/>
          </c:marker>
          <c:dLbls>
            <c:dLbl>
              <c:idx val="0"/>
              <c:delete val="1"/>
            </c:dLbl>
            <c:dLbl>
              <c:idx val="1"/>
              <c:layout>
                <c:manualLayout>
                  <c:x val="-0.39961293936693981"/>
                  <c:y val="-5.2602134675647054E-2"/>
                </c:manualLayout>
              </c:layout>
              <c:tx>
                <c:rich>
                  <a:bodyPr/>
                  <a:lstStyle/>
                  <a:p>
                    <a:r>
                      <a:rPr lang="en-US" dirty="0"/>
                      <a:t>   Design, Development, &amp; Testing in four 2-week </a:t>
                    </a:r>
                    <a:r>
                      <a:rPr lang="en-US" dirty="0" smtClean="0"/>
                      <a:t>sprints </a:t>
                    </a:r>
                    <a:r>
                      <a:rPr lang="en-US" sz="1050" b="1" i="0" u="none" strike="noStrike" baseline="0" dirty="0" smtClean="0">
                        <a:effectLst/>
                      </a:rPr>
                      <a:t>†</a:t>
                    </a:r>
                    <a:endParaRPr lang="en-US" dirty="0"/>
                  </a:p>
                </c:rich>
              </c:tx>
              <c:dLblPos val="r"/>
              <c:showLegendKey val="0"/>
              <c:showVal val="0"/>
              <c:showCatName val="0"/>
              <c:showSerName val="1"/>
              <c:showPercent val="0"/>
              <c:showBubbleSize val="0"/>
            </c:dLbl>
            <c:dLblPos val="t"/>
            <c:showLegendKey val="0"/>
            <c:showVal val="0"/>
            <c:showCatName val="0"/>
            <c:showSerName val="1"/>
            <c:showPercent val="0"/>
            <c:showBubbleSize val="0"/>
            <c:showLeaderLines val="0"/>
          </c:dLbls>
          <c:xVal>
            <c:numRef>
              <c:f>(Sheet1!$C$7,Sheet1!$E$7)</c:f>
              <c:numCache>
                <c:formatCode>m/d/yyyy</c:formatCode>
                <c:ptCount val="2"/>
                <c:pt idx="0">
                  <c:v>42425</c:v>
                </c:pt>
                <c:pt idx="1">
                  <c:v>42474</c:v>
                </c:pt>
              </c:numCache>
            </c:numRef>
          </c:xVal>
          <c:yVal>
            <c:numRef>
              <c:f>(Sheet1!$D$7,Sheet1!$F$7)</c:f>
              <c:numCache>
                <c:formatCode>0.00</c:formatCode>
                <c:ptCount val="2"/>
                <c:pt idx="0">
                  <c:v>4</c:v>
                </c:pt>
                <c:pt idx="1">
                  <c:v>4</c:v>
                </c:pt>
              </c:numCache>
            </c:numRef>
          </c:yVal>
          <c:smooth val="0"/>
        </c:ser>
        <c:ser>
          <c:idx val="4"/>
          <c:order val="4"/>
          <c:tx>
            <c:strRef>
              <c:f>Sheet1!$A$8</c:f>
              <c:strCache>
                <c:ptCount val="1"/>
                <c:pt idx="0">
                  <c:v>   Project Progress Report Due</c:v>
                </c:pt>
              </c:strCache>
            </c:strRef>
          </c:tx>
          <c:marker>
            <c:symbol val="diamond"/>
            <c:size val="9"/>
            <c:spPr>
              <a:solidFill>
                <a:srgbClr val="00B050"/>
              </a:solidFill>
            </c:spPr>
          </c:marker>
          <c:dLbls>
            <c:dLbl>
              <c:idx val="0"/>
              <c:delete val="1"/>
            </c:dLbl>
            <c:dLbl>
              <c:idx val="1"/>
              <c:layout>
                <c:manualLayout>
                  <c:x val="-8.3176384230719991E-2"/>
                  <c:y val="3.8064859805424844E-2"/>
                </c:manualLayout>
              </c:layout>
              <c:dLblPos val="r"/>
              <c:showLegendKey val="0"/>
              <c:showVal val="0"/>
              <c:showCatName val="0"/>
              <c:showSerName val="1"/>
              <c:showPercent val="0"/>
              <c:showBubbleSize val="0"/>
            </c:dLbl>
            <c:dLblPos val="t"/>
            <c:showLegendKey val="0"/>
            <c:showVal val="0"/>
            <c:showCatName val="0"/>
            <c:showSerName val="1"/>
            <c:showPercent val="0"/>
            <c:showBubbleSize val="0"/>
            <c:showLeaderLines val="0"/>
          </c:dLbls>
          <c:xVal>
            <c:numRef>
              <c:f>(Sheet1!$C$8,Sheet1!$E$8)</c:f>
              <c:numCache>
                <c:formatCode>m/d/yyyy</c:formatCode>
                <c:ptCount val="2"/>
                <c:pt idx="0">
                  <c:v>42435</c:v>
                </c:pt>
                <c:pt idx="1">
                  <c:v>42435</c:v>
                </c:pt>
              </c:numCache>
            </c:numRef>
          </c:xVal>
          <c:yVal>
            <c:numRef>
              <c:f>(Sheet1!$D$8,Sheet1!$F$8)</c:f>
              <c:numCache>
                <c:formatCode>0.00</c:formatCode>
                <c:ptCount val="2"/>
                <c:pt idx="0">
                  <c:v>4</c:v>
                </c:pt>
                <c:pt idx="1">
                  <c:v>4</c:v>
                </c:pt>
              </c:numCache>
            </c:numRef>
          </c:yVal>
          <c:smooth val="0"/>
        </c:ser>
        <c:ser>
          <c:idx val="5"/>
          <c:order val="5"/>
          <c:tx>
            <c:strRef>
              <c:f>Sheet1!$A$9</c:f>
              <c:strCache>
                <c:ptCount val="1"/>
                <c:pt idx="0">
                  <c:v>   Documentation</c:v>
                </c:pt>
              </c:strCache>
            </c:strRef>
          </c:tx>
          <c:spPr>
            <a:ln w="50800">
              <a:solidFill>
                <a:srgbClr val="FFFF00"/>
              </a:solidFill>
            </a:ln>
          </c:spPr>
          <c:marker>
            <c:symbol val="none"/>
          </c:marker>
          <c:dLbls>
            <c:dLbl>
              <c:idx val="0"/>
              <c:layout>
                <c:manualLayout>
                  <c:x val="2.6659736760135951E-2"/>
                  <c:y val="-4.1365433264966778E-2"/>
                </c:manualLayout>
              </c:layout>
              <c:tx>
                <c:rich>
                  <a:bodyPr/>
                  <a:lstStyle/>
                  <a:p>
                    <a:r>
                      <a:rPr lang="en-US" dirty="0"/>
                      <a:t>   </a:t>
                    </a:r>
                    <a:r>
                      <a:rPr lang="en-US" dirty="0" smtClean="0"/>
                      <a:t>Documentation </a:t>
                    </a:r>
                    <a:r>
                      <a:rPr lang="en-US" sz="1050" b="1" i="0" u="none" strike="noStrike" baseline="0" dirty="0" smtClean="0">
                        <a:effectLst/>
                      </a:rPr>
                      <a:t>‡</a:t>
                    </a:r>
                    <a:endParaRPr lang="en-US" dirty="0"/>
                  </a:p>
                </c:rich>
              </c:tx>
              <c:dLblPos val="r"/>
              <c:showLegendKey val="0"/>
              <c:showVal val="0"/>
              <c:showCatName val="0"/>
              <c:showSerName val="1"/>
              <c:showPercent val="0"/>
              <c:showBubbleSize val="0"/>
            </c:dLbl>
            <c:dLbl>
              <c:idx val="1"/>
              <c:delete val="1"/>
            </c:dLbl>
            <c:dLblPos val="t"/>
            <c:showLegendKey val="0"/>
            <c:showVal val="0"/>
            <c:showCatName val="0"/>
            <c:showSerName val="1"/>
            <c:showPercent val="0"/>
            <c:showBubbleSize val="0"/>
            <c:showLeaderLines val="0"/>
          </c:dLbls>
          <c:xVal>
            <c:numRef>
              <c:f>(Sheet1!$C$9,Sheet1!$E$9)</c:f>
              <c:numCache>
                <c:formatCode>m/d/yyyy</c:formatCode>
                <c:ptCount val="2"/>
                <c:pt idx="0">
                  <c:v>42452</c:v>
                </c:pt>
                <c:pt idx="1">
                  <c:v>42478</c:v>
                </c:pt>
              </c:numCache>
            </c:numRef>
          </c:xVal>
          <c:yVal>
            <c:numRef>
              <c:f>(Sheet1!$D$9,Sheet1!$F$9)</c:f>
              <c:numCache>
                <c:formatCode>0.00</c:formatCode>
                <c:ptCount val="2"/>
                <c:pt idx="0">
                  <c:v>3</c:v>
                </c:pt>
                <c:pt idx="1">
                  <c:v>3</c:v>
                </c:pt>
              </c:numCache>
            </c:numRef>
          </c:yVal>
          <c:smooth val="0"/>
        </c:ser>
        <c:ser>
          <c:idx val="6"/>
          <c:order val="6"/>
          <c:tx>
            <c:strRef>
              <c:f>Sheet1!$A$10</c:f>
              <c:strCache>
                <c:ptCount val="1"/>
                <c:pt idx="0">
                  <c:v>   Project Progress Report Due</c:v>
                </c:pt>
              </c:strCache>
            </c:strRef>
          </c:tx>
          <c:marker>
            <c:symbol val="diamond"/>
            <c:size val="9"/>
            <c:spPr>
              <a:solidFill>
                <a:srgbClr val="00B050"/>
              </a:solidFill>
            </c:spPr>
          </c:marker>
          <c:dLbls>
            <c:dLbl>
              <c:idx val="0"/>
              <c:delete val="1"/>
            </c:dLbl>
            <c:dLbl>
              <c:idx val="1"/>
              <c:layout>
                <c:manualLayout>
                  <c:x val="-0.10157564826015883"/>
                  <c:y val="3.5325884182307844E-2"/>
                </c:manualLayout>
              </c:layout>
              <c:dLblPos val="r"/>
              <c:showLegendKey val="0"/>
              <c:showVal val="0"/>
              <c:showCatName val="0"/>
              <c:showSerName val="1"/>
              <c:showPercent val="0"/>
              <c:showBubbleSize val="0"/>
            </c:dLbl>
            <c:dLblPos val="t"/>
            <c:showLegendKey val="0"/>
            <c:showVal val="0"/>
            <c:showCatName val="0"/>
            <c:showSerName val="1"/>
            <c:showPercent val="0"/>
            <c:showBubbleSize val="0"/>
            <c:showLeaderLines val="0"/>
          </c:dLbls>
          <c:xVal>
            <c:numRef>
              <c:f>(Sheet1!$C$10,Sheet1!$E$10)</c:f>
              <c:numCache>
                <c:formatCode>m/d/yyyy</c:formatCode>
                <c:ptCount val="2"/>
                <c:pt idx="0">
                  <c:v>42463</c:v>
                </c:pt>
                <c:pt idx="1">
                  <c:v>42463</c:v>
                </c:pt>
              </c:numCache>
            </c:numRef>
          </c:xVal>
          <c:yVal>
            <c:numRef>
              <c:f>(Sheet1!$D$10,Sheet1!$F$10)</c:f>
              <c:numCache>
                <c:formatCode>0.00</c:formatCode>
                <c:ptCount val="2"/>
                <c:pt idx="0">
                  <c:v>3</c:v>
                </c:pt>
                <c:pt idx="1">
                  <c:v>3</c:v>
                </c:pt>
              </c:numCache>
            </c:numRef>
          </c:yVal>
          <c:smooth val="0"/>
        </c:ser>
        <c:ser>
          <c:idx val="7"/>
          <c:order val="7"/>
          <c:tx>
            <c:strRef>
              <c:f>Sheet1!$A$11</c:f>
              <c:strCache>
                <c:ptCount val="1"/>
                <c:pt idx="0">
                  <c:v>   Deployment</c:v>
                </c:pt>
              </c:strCache>
            </c:strRef>
          </c:tx>
          <c:spPr>
            <a:ln w="50800">
              <a:solidFill>
                <a:srgbClr val="FFFF00"/>
              </a:solidFill>
            </a:ln>
          </c:spPr>
          <c:marker>
            <c:symbol val="none"/>
          </c:marker>
          <c:dLbls>
            <c:dLbl>
              <c:idx val="0"/>
              <c:layout>
                <c:manualLayout>
                  <c:x val="-4.2797484950995716E-2"/>
                  <c:y val="-3.8626457641849819E-2"/>
                </c:manualLayout>
              </c:layout>
              <c:tx>
                <c:rich>
                  <a:bodyPr/>
                  <a:lstStyle/>
                  <a:p>
                    <a:r>
                      <a:rPr lang="en-US" dirty="0"/>
                      <a:t>   </a:t>
                    </a:r>
                    <a:r>
                      <a:rPr lang="en-US" dirty="0" smtClean="0"/>
                      <a:t>Deployment </a:t>
                    </a:r>
                    <a:r>
                      <a:rPr lang="en-US" sz="1050" b="1" i="0" u="none" strike="noStrike" baseline="0" dirty="0" smtClean="0">
                        <a:effectLst/>
                      </a:rPr>
                      <a:t>*</a:t>
                    </a:r>
                    <a:endParaRPr lang="en-US" dirty="0"/>
                  </a:p>
                </c:rich>
              </c:tx>
              <c:dLblPos val="r"/>
              <c:showLegendKey val="0"/>
              <c:showVal val="0"/>
              <c:showCatName val="0"/>
              <c:showSerName val="1"/>
              <c:showPercent val="0"/>
              <c:showBubbleSize val="0"/>
            </c:dLbl>
            <c:dLbl>
              <c:idx val="1"/>
              <c:delete val="1"/>
            </c:dLbl>
            <c:dLblPos val="t"/>
            <c:showLegendKey val="0"/>
            <c:showVal val="0"/>
            <c:showCatName val="0"/>
            <c:showSerName val="1"/>
            <c:showPercent val="0"/>
            <c:showBubbleSize val="0"/>
            <c:showLeaderLines val="0"/>
          </c:dLbls>
          <c:xVal>
            <c:numRef>
              <c:f>(Sheet1!$C$11,Sheet1!$E$11)</c:f>
              <c:numCache>
                <c:formatCode>m/d/yyyy</c:formatCode>
                <c:ptCount val="2"/>
                <c:pt idx="0">
                  <c:v>42479</c:v>
                </c:pt>
                <c:pt idx="1">
                  <c:v>42483</c:v>
                </c:pt>
              </c:numCache>
            </c:numRef>
          </c:xVal>
          <c:yVal>
            <c:numRef>
              <c:f>(Sheet1!$D$11,Sheet1!$F$11)</c:f>
              <c:numCache>
                <c:formatCode>0.00</c:formatCode>
                <c:ptCount val="2"/>
                <c:pt idx="0">
                  <c:v>2</c:v>
                </c:pt>
                <c:pt idx="1">
                  <c:v>2</c:v>
                </c:pt>
              </c:numCache>
            </c:numRef>
          </c:yVal>
          <c:smooth val="0"/>
        </c:ser>
        <c:ser>
          <c:idx val="8"/>
          <c:order val="8"/>
          <c:tx>
            <c:strRef>
              <c:f>Sheet1!$A$12</c:f>
              <c:strCache>
                <c:ptCount val="1"/>
                <c:pt idx="0">
                  <c:v>   Post Implementation Review</c:v>
                </c:pt>
              </c:strCache>
            </c:strRef>
          </c:tx>
          <c:spPr>
            <a:ln w="50800">
              <a:solidFill>
                <a:srgbClr val="FFFF00"/>
              </a:solidFill>
            </a:ln>
          </c:spPr>
          <c:marker>
            <c:symbol val="none"/>
          </c:marker>
          <c:dLbls>
            <c:dLbl>
              <c:idx val="0"/>
              <c:delete val="1"/>
            </c:dLbl>
            <c:dLbl>
              <c:idx val="1"/>
              <c:layout/>
              <c:tx>
                <c:rich>
                  <a:bodyPr/>
                  <a:lstStyle/>
                  <a:p>
                    <a:r>
                      <a:rPr lang="en-US"/>
                      <a:t>   Post Implementation </a:t>
                    </a:r>
                    <a:r>
                      <a:rPr lang="en-US" smtClean="0"/>
                      <a:t>Review </a:t>
                    </a:r>
                    <a:r>
                      <a:rPr lang="en-US" sz="1050" b="1" i="0" u="none" strike="noStrike" baseline="0" smtClean="0">
                        <a:effectLst/>
                      </a:rPr>
                      <a:t>*</a:t>
                    </a:r>
                    <a:endParaRPr lang="en-US"/>
                  </a:p>
                </c:rich>
              </c:tx>
              <c:dLblPos val="t"/>
              <c:showLegendKey val="0"/>
              <c:showVal val="0"/>
              <c:showCatName val="0"/>
              <c:showSerName val="1"/>
              <c:showPercent val="0"/>
              <c:showBubbleSize val="0"/>
            </c:dLbl>
            <c:dLblPos val="t"/>
            <c:showLegendKey val="0"/>
            <c:showVal val="0"/>
            <c:showCatName val="0"/>
            <c:showSerName val="1"/>
            <c:showPercent val="0"/>
            <c:showBubbleSize val="0"/>
            <c:showLeaderLines val="0"/>
          </c:dLbls>
          <c:xVal>
            <c:numRef>
              <c:f>(Sheet1!$C$12,Sheet1!$E$12)</c:f>
              <c:numCache>
                <c:formatCode>m/d/yyyy</c:formatCode>
                <c:ptCount val="2"/>
                <c:pt idx="0">
                  <c:v>42483</c:v>
                </c:pt>
                <c:pt idx="1">
                  <c:v>42486</c:v>
                </c:pt>
              </c:numCache>
            </c:numRef>
          </c:xVal>
          <c:yVal>
            <c:numRef>
              <c:f>(Sheet1!$D$12,Sheet1!$F$12)</c:f>
              <c:numCache>
                <c:formatCode>0.00</c:formatCode>
                <c:ptCount val="2"/>
                <c:pt idx="0">
                  <c:v>1</c:v>
                </c:pt>
                <c:pt idx="1">
                  <c:v>1</c:v>
                </c:pt>
              </c:numCache>
            </c:numRef>
          </c:yVal>
          <c:smooth val="0"/>
        </c:ser>
        <c:ser>
          <c:idx val="9"/>
          <c:order val="9"/>
          <c:tx>
            <c:strRef>
              <c:f>Sheet1!$A$13</c:f>
              <c:strCache>
                <c:ptCount val="1"/>
                <c:pt idx="0">
                  <c:v>   Project Due</c:v>
                </c:pt>
              </c:strCache>
            </c:strRef>
          </c:tx>
          <c:spPr>
            <a:ln>
              <a:noFill/>
            </a:ln>
          </c:spPr>
          <c:marker>
            <c:symbol val="diamond"/>
            <c:size val="9"/>
            <c:spPr>
              <a:solidFill>
                <a:srgbClr val="00B050"/>
              </a:solidFill>
            </c:spPr>
          </c:marker>
          <c:dLbls>
            <c:dLbl>
              <c:idx val="0"/>
              <c:layout>
                <c:manualLayout>
                  <c:x val="-6.3857036269730424E-2"/>
                  <c:y val="4.3542811051658803E-2"/>
                </c:manualLayout>
              </c:layout>
              <c:tx>
                <c:rich>
                  <a:bodyPr/>
                  <a:lstStyle/>
                  <a:p>
                    <a:r>
                      <a:rPr lang="en-US" dirty="0"/>
                      <a:t>   Project </a:t>
                    </a:r>
                    <a:r>
                      <a:rPr lang="en-US" dirty="0" smtClean="0"/>
                      <a:t>Due </a:t>
                    </a:r>
                    <a:r>
                      <a:rPr lang="en-US" sz="1050" b="1" i="0" u="none" strike="noStrike" baseline="0" dirty="0" smtClean="0">
                        <a:effectLst/>
                      </a:rPr>
                      <a:t>*</a:t>
                    </a:r>
                    <a:endParaRPr lang="en-US" dirty="0"/>
                  </a:p>
                </c:rich>
              </c:tx>
              <c:dLblPos val="r"/>
              <c:showLegendKey val="0"/>
              <c:showVal val="0"/>
              <c:showCatName val="0"/>
              <c:showSerName val="1"/>
              <c:showPercent val="0"/>
              <c:showBubbleSize val="0"/>
            </c:dLbl>
            <c:dLbl>
              <c:idx val="1"/>
              <c:delete val="1"/>
            </c:dLbl>
            <c:dLblPos val="t"/>
            <c:showLegendKey val="0"/>
            <c:showVal val="0"/>
            <c:showCatName val="0"/>
            <c:showSerName val="1"/>
            <c:showPercent val="0"/>
            <c:showBubbleSize val="0"/>
            <c:showLeaderLines val="0"/>
          </c:dLbls>
          <c:xVal>
            <c:numRef>
              <c:f>(Sheet1!$C$13,Sheet1!$E$13)</c:f>
              <c:numCache>
                <c:formatCode>m/d/yyyy</c:formatCode>
                <c:ptCount val="2"/>
                <c:pt idx="0">
                  <c:v>42490</c:v>
                </c:pt>
                <c:pt idx="1">
                  <c:v>42490</c:v>
                </c:pt>
              </c:numCache>
            </c:numRef>
          </c:xVal>
          <c:yVal>
            <c:numRef>
              <c:f>(Sheet1!$D$13,Sheet1!$F$13)</c:f>
              <c:numCache>
                <c:formatCode>0.00</c:formatCode>
                <c:ptCount val="2"/>
                <c:pt idx="0">
                  <c:v>1</c:v>
                </c:pt>
                <c:pt idx="1">
                  <c:v>1</c:v>
                </c:pt>
              </c:numCache>
            </c:numRef>
          </c:yVal>
          <c:smooth val="0"/>
        </c:ser>
        <c:dLbls>
          <c:dLblPos val="t"/>
          <c:showLegendKey val="0"/>
          <c:showVal val="1"/>
          <c:showCatName val="0"/>
          <c:showSerName val="0"/>
          <c:showPercent val="0"/>
          <c:showBubbleSize val="0"/>
        </c:dLbls>
        <c:axId val="76798144"/>
        <c:axId val="76798720"/>
      </c:scatterChart>
      <c:valAx>
        <c:axId val="76798144"/>
        <c:scaling>
          <c:orientation val="minMax"/>
        </c:scaling>
        <c:delete val="0"/>
        <c:axPos val="b"/>
        <c:numFmt formatCode="m/d/yyyy" sourceLinked="1"/>
        <c:majorTickMark val="out"/>
        <c:minorTickMark val="none"/>
        <c:tickLblPos val="nextTo"/>
        <c:txPr>
          <a:bodyPr rot="5400000" vert="horz"/>
          <a:lstStyle/>
          <a:p>
            <a:pPr>
              <a:defRPr/>
            </a:pPr>
            <a:endParaRPr lang="en-US"/>
          </a:p>
        </c:txPr>
        <c:crossAx val="76798720"/>
        <c:crosses val="autoZero"/>
        <c:crossBetween val="midCat"/>
      </c:valAx>
      <c:valAx>
        <c:axId val="76798720"/>
        <c:scaling>
          <c:orientation val="minMax"/>
        </c:scaling>
        <c:delete val="1"/>
        <c:axPos val="l"/>
        <c:majorGridlines>
          <c:spPr>
            <a:ln>
              <a:noFill/>
            </a:ln>
          </c:spPr>
        </c:majorGridlines>
        <c:numFmt formatCode="0.00" sourceLinked="1"/>
        <c:majorTickMark val="out"/>
        <c:minorTickMark val="none"/>
        <c:tickLblPos val="nextTo"/>
        <c:crossAx val="76798144"/>
        <c:crosses val="autoZero"/>
        <c:crossBetween val="midCat"/>
      </c:valAx>
      <c:spPr>
        <a:noFill/>
        <a:ln>
          <a:noFill/>
        </a:ln>
      </c:spPr>
    </c:plotArea>
    <c:plotVisOnly val="1"/>
    <c:dispBlanksAs val="gap"/>
    <c:showDLblsOverMax val="0"/>
  </c:chart>
  <c:txPr>
    <a:bodyPr/>
    <a:lstStyle/>
    <a:p>
      <a:pPr>
        <a:defRPr sz="1050" b="1"/>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5F1391-E6CC-42B2-8691-F15B6A25FA6B}" type="datetimeFigureOut">
              <a:rPr lang="en-US" smtClean="0"/>
              <a:t>2/17/2016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E8E348-4276-4901-9134-F56B00F67743}" type="slidenum">
              <a:rPr lang="en-US" smtClean="0"/>
              <a:t>‹#›</a:t>
            </a:fld>
            <a:endParaRPr lang="en-US"/>
          </a:p>
        </p:txBody>
      </p:sp>
    </p:spTree>
    <p:extLst>
      <p:ext uri="{BB962C8B-B14F-4D97-AF65-F5344CB8AC3E}">
        <p14:creationId xmlns:p14="http://schemas.microsoft.com/office/powerpoint/2010/main" val="204427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FHIRed</a:t>
            </a:r>
            <a:r>
              <a:rPr lang="en-US" sz="1200" kern="1200" dirty="0" smtClean="0">
                <a:solidFill>
                  <a:schemeClr val="tx1"/>
                </a:solidFill>
                <a:effectLst/>
                <a:latin typeface="+mn-lt"/>
                <a:ea typeface="+mn-ea"/>
                <a:cs typeface="+mn-cs"/>
              </a:rPr>
              <a:t> Up Team is developing an electronic health record data validation tool.  This tool will help providers verify a patient’s current list of diagnoses.  Accurate diagnosis data will insure that providers and health insurance companies are fairly compensated under the affordable care act’s risk adjustment program.</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6E8E348-4276-4901-9134-F56B00F67743}" type="slidenum">
              <a:rPr lang="en-US" smtClean="0"/>
              <a:t>1</a:t>
            </a:fld>
            <a:endParaRPr lang="en-US"/>
          </a:p>
        </p:txBody>
      </p:sp>
    </p:spTree>
    <p:extLst>
      <p:ext uri="{BB962C8B-B14F-4D97-AF65-F5344CB8AC3E}">
        <p14:creationId xmlns:p14="http://schemas.microsoft.com/office/powerpoint/2010/main" val="3032089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Affordable Care Act requires health insurance</a:t>
            </a:r>
            <a:r>
              <a:rPr lang="en-US" baseline="0" dirty="0" smtClean="0"/>
              <a:t> companies to offer insurance to people with pre-existing conditions.  By only offering policies with high co-pays and high-deductibles, insurance companies can discourage ill patients from purchasing their products.  Risk adjustment reduces to incentive to risk select by transferring premiums from insurers with healthy members to those insurers who are caring for a more ill population.</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Risk</a:t>
            </a:r>
            <a:r>
              <a:rPr lang="en-US" baseline="0" dirty="0" smtClean="0"/>
              <a:t> scores are use to determine the average level of illness in an insurers population.  A diabetic with heart failure will have a risk score substantially higher than someone without any chronic conditions.  While several factors are used in the risk score calculation,  a patient’s recent diagnosis history is the most heavily-weighed factor.</a:t>
            </a:r>
            <a:endParaRPr lang="en-US" dirty="0" smtClean="0"/>
          </a:p>
          <a:p>
            <a:endParaRPr lang="en-US" dirty="0"/>
          </a:p>
        </p:txBody>
      </p:sp>
      <p:sp>
        <p:nvSpPr>
          <p:cNvPr id="4" name="Slide Number Placeholder 3"/>
          <p:cNvSpPr>
            <a:spLocks noGrp="1"/>
          </p:cNvSpPr>
          <p:nvPr>
            <p:ph type="sldNum" sz="quarter" idx="10"/>
          </p:nvPr>
        </p:nvSpPr>
        <p:spPr/>
        <p:txBody>
          <a:bodyPr/>
          <a:lstStyle/>
          <a:p>
            <a:fld id="{D6E8E348-4276-4901-9134-F56B00F67743}" type="slidenum">
              <a:rPr lang="en-US" smtClean="0"/>
              <a:t>2</a:t>
            </a:fld>
            <a:endParaRPr lang="en-US"/>
          </a:p>
        </p:txBody>
      </p:sp>
    </p:spTree>
    <p:extLst>
      <p:ext uri="{BB962C8B-B14F-4D97-AF65-F5344CB8AC3E}">
        <p14:creationId xmlns:p14="http://schemas.microsoft.com/office/powerpoint/2010/main" val="4130622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If a member has an illness, but the diagnosis code is not reported to the insurance carrier during the calendar year, their risk score will be artificially low.</a:t>
            </a:r>
          </a:p>
          <a:p>
            <a:r>
              <a:rPr lang="en-US" sz="1200" dirty="0" smtClean="0"/>
              <a:t>This data quality issue can substantially reduce an insured's premiums.  When provider payments are on a percent-of-premium basis, it also reduces payments to hospitals and doctors. </a:t>
            </a:r>
          </a:p>
          <a:p>
            <a:r>
              <a:rPr lang="en-US" sz="1200" dirty="0" smtClean="0"/>
              <a:t>As doctors and hospitals move to a pay-for-performance structure, correct risk assessment and diagnostic codes ensure appropriate payment for treatment of patients with multiple chronic diseases.</a:t>
            </a:r>
            <a:endParaRPr lang="en-US" dirty="0" smtClean="0"/>
          </a:p>
          <a:p>
            <a:endParaRPr lang="en-US" dirty="0" smtClean="0"/>
          </a:p>
          <a:p>
            <a:endParaRPr lang="en-US" dirty="0" smtClean="0"/>
          </a:p>
          <a:p>
            <a:endParaRPr lang="en-US" dirty="0" smtClean="0"/>
          </a:p>
          <a:p>
            <a:endParaRPr lang="en-US" dirty="0" smtClean="0"/>
          </a:p>
          <a:p>
            <a:r>
              <a:rPr lang="en-US" dirty="0" smtClean="0"/>
              <a:t>In 2015, 61</a:t>
            </a:r>
            <a:r>
              <a:rPr lang="en-US" baseline="0" dirty="0" smtClean="0"/>
              <a:t> million dollars of premium was transferred between Massachusetts insurance companies.  Blue Cross, the states largest health insurance organization, received a 51 million dollars payment.  Many smaller insurance companies argued that better data quality, rather than a sicker population, contributed to this large transfer of fund to blue cross.  Fallon Health, a small insurance company that paid 11 million dollars, is an example of a company that has a strong interest in better data quality.</a:t>
            </a:r>
          </a:p>
          <a:p>
            <a:endParaRPr lang="en-US" baseline="0" dirty="0" smtClean="0"/>
          </a:p>
          <a:p>
            <a:endParaRPr lang="en-US" baseline="0" dirty="0" smtClean="0"/>
          </a:p>
          <a:p>
            <a:r>
              <a:rPr lang="en-US" baseline="0" dirty="0" smtClean="0"/>
              <a:t>Source:  http://www.masslive.com/news/index.ssf/2015/07/health_new_englands_26_million_risk_adjustment_fee_less_than_expected.html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6E8E348-4276-4901-9134-F56B00F67743}" type="slidenum">
              <a:rPr lang="en-US" smtClean="0"/>
              <a:t>3</a:t>
            </a:fld>
            <a:endParaRPr lang="en-US"/>
          </a:p>
        </p:txBody>
      </p:sp>
    </p:spTree>
    <p:extLst>
      <p:ext uri="{BB962C8B-B14F-4D97-AF65-F5344CB8AC3E}">
        <p14:creationId xmlns:p14="http://schemas.microsoft.com/office/powerpoint/2010/main" val="3004013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is an example from BCBS of Alabama.</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doctor, Holly Lofton, MD,</a:t>
            </a:r>
            <a:r>
              <a:rPr lang="en-US" baseline="0" dirty="0" smtClean="0"/>
              <a:t> </a:t>
            </a:r>
            <a:r>
              <a:rPr lang="en-US" dirty="0" smtClean="0"/>
              <a:t>Director, Medical Weight Management Program at NYU School of Medicine said many of her patients suffer from several chronic diseases due to</a:t>
            </a:r>
            <a:r>
              <a:rPr lang="en-US" baseline="0" dirty="0" smtClean="0"/>
              <a:t> their obesity, but if they don’t receive treatment regularly or are not part of the same medical system, this may not be documented system and, without special attention from the doctors, result in a lower risk score, poor care coordination, and incomplete treatment. </a:t>
            </a:r>
            <a:endParaRPr lang="en-US" dirty="0" smtClean="0"/>
          </a:p>
          <a:p>
            <a:endParaRPr lang="en-US" dirty="0"/>
          </a:p>
        </p:txBody>
      </p:sp>
      <p:sp>
        <p:nvSpPr>
          <p:cNvPr id="4" name="Slide Number Placeholder 3"/>
          <p:cNvSpPr>
            <a:spLocks noGrp="1"/>
          </p:cNvSpPr>
          <p:nvPr>
            <p:ph type="sldNum" sz="quarter" idx="10"/>
          </p:nvPr>
        </p:nvSpPr>
        <p:spPr/>
        <p:txBody>
          <a:bodyPr/>
          <a:lstStyle/>
          <a:p>
            <a:fld id="{D6E8E348-4276-4901-9134-F56B00F67743}" type="slidenum">
              <a:rPr lang="en-US" smtClean="0"/>
              <a:t>4</a:t>
            </a:fld>
            <a:endParaRPr lang="en-US"/>
          </a:p>
        </p:txBody>
      </p:sp>
    </p:spTree>
    <p:extLst>
      <p:ext uri="{BB962C8B-B14F-4D97-AF65-F5344CB8AC3E}">
        <p14:creationId xmlns:p14="http://schemas.microsoft.com/office/powerpoint/2010/main" val="4202869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endParaRPr lang="en-US" dirty="0"/>
          </a:p>
        </p:txBody>
      </p:sp>
      <p:sp>
        <p:nvSpPr>
          <p:cNvPr id="4" name="Slide Number Placeholder 3"/>
          <p:cNvSpPr>
            <a:spLocks noGrp="1"/>
          </p:cNvSpPr>
          <p:nvPr>
            <p:ph type="sldNum" sz="quarter" idx="10"/>
          </p:nvPr>
        </p:nvSpPr>
        <p:spPr/>
        <p:txBody>
          <a:bodyPr/>
          <a:lstStyle/>
          <a:p>
            <a:fld id="{D6E8E348-4276-4901-9134-F56B00F67743}" type="slidenum">
              <a:rPr lang="en-US" smtClean="0"/>
              <a:t>5</a:t>
            </a:fld>
            <a:endParaRPr lang="en-US"/>
          </a:p>
        </p:txBody>
      </p:sp>
    </p:spTree>
    <p:extLst>
      <p:ext uri="{BB962C8B-B14F-4D97-AF65-F5344CB8AC3E}">
        <p14:creationId xmlns:p14="http://schemas.microsoft.com/office/powerpoint/2010/main" val="4225371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Walk through process map</a:t>
            </a:r>
            <a:endParaRPr lang="en-US" dirty="0"/>
          </a:p>
        </p:txBody>
      </p:sp>
      <p:sp>
        <p:nvSpPr>
          <p:cNvPr id="4" name="Slide Number Placeholder 3"/>
          <p:cNvSpPr>
            <a:spLocks noGrp="1"/>
          </p:cNvSpPr>
          <p:nvPr>
            <p:ph type="sldNum" sz="quarter" idx="10"/>
          </p:nvPr>
        </p:nvSpPr>
        <p:spPr/>
        <p:txBody>
          <a:bodyPr/>
          <a:lstStyle/>
          <a:p>
            <a:fld id="{D6E8E348-4276-4901-9134-F56B00F67743}" type="slidenum">
              <a:rPr lang="en-US" smtClean="0"/>
              <a:t>7</a:t>
            </a:fld>
            <a:endParaRPr lang="en-US"/>
          </a:p>
        </p:txBody>
      </p:sp>
    </p:spTree>
    <p:extLst>
      <p:ext uri="{BB962C8B-B14F-4D97-AF65-F5344CB8AC3E}">
        <p14:creationId xmlns:p14="http://schemas.microsoft.com/office/powerpoint/2010/main" val="707504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the APCD dictionary required if we're only concerning ourselves with the EHR and not insurance carrier systems?</a:t>
            </a:r>
            <a:endParaRPr lang="en-US" dirty="0"/>
          </a:p>
        </p:txBody>
      </p:sp>
      <p:sp>
        <p:nvSpPr>
          <p:cNvPr id="4" name="Slide Number Placeholder 3"/>
          <p:cNvSpPr>
            <a:spLocks noGrp="1"/>
          </p:cNvSpPr>
          <p:nvPr>
            <p:ph type="sldNum" sz="quarter" idx="10"/>
          </p:nvPr>
        </p:nvSpPr>
        <p:spPr/>
        <p:txBody>
          <a:bodyPr/>
          <a:lstStyle/>
          <a:p>
            <a:fld id="{D6E8E348-4276-4901-9134-F56B00F67743}" type="slidenum">
              <a:rPr lang="en-US" smtClean="0"/>
              <a:t>9</a:t>
            </a:fld>
            <a:endParaRPr lang="en-US"/>
          </a:p>
        </p:txBody>
      </p:sp>
    </p:spTree>
    <p:extLst>
      <p:ext uri="{BB962C8B-B14F-4D97-AF65-F5344CB8AC3E}">
        <p14:creationId xmlns:p14="http://schemas.microsoft.com/office/powerpoint/2010/main" val="2178825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066" name="Group 18"/>
          <p:cNvGrpSpPr>
            <a:grpSpLocks/>
          </p:cNvGrpSpPr>
          <p:nvPr/>
        </p:nvGrpSpPr>
        <p:grpSpPr bwMode="auto">
          <a:xfrm>
            <a:off x="2166938" y="563563"/>
            <a:ext cx="4800600" cy="6151562"/>
            <a:chOff x="1365" y="355"/>
            <a:chExt cx="3024" cy="3875"/>
          </a:xfrm>
        </p:grpSpPr>
        <p:sp>
          <p:nvSpPr>
            <p:cNvPr id="2050" name="Freeform 2"/>
            <p:cNvSpPr>
              <a:spLocks/>
            </p:cNvSpPr>
            <p:nvPr/>
          </p:nvSpPr>
          <p:spPr bwMode="auto">
            <a:xfrm>
              <a:off x="2835" y="586"/>
              <a:ext cx="88" cy="1121"/>
            </a:xfrm>
            <a:custGeom>
              <a:avLst/>
              <a:gdLst>
                <a:gd name="T0" fmla="*/ 0 w 88"/>
                <a:gd name="T1" fmla="*/ 1120 h 1121"/>
                <a:gd name="T2" fmla="*/ 0 w 88"/>
                <a:gd name="T3" fmla="*/ 0 h 1121"/>
                <a:gd name="T4" fmla="*/ 87 w 88"/>
                <a:gd name="T5" fmla="*/ 0 h 1121"/>
                <a:gd name="T6" fmla="*/ 87 w 88"/>
                <a:gd name="T7" fmla="*/ 1085 h 1121"/>
                <a:gd name="T8" fmla="*/ 0 w 88"/>
                <a:gd name="T9" fmla="*/ 1120 h 1121"/>
              </a:gdLst>
              <a:ahLst/>
              <a:cxnLst>
                <a:cxn ang="0">
                  <a:pos x="T0" y="T1"/>
                </a:cxn>
                <a:cxn ang="0">
                  <a:pos x="T2" y="T3"/>
                </a:cxn>
                <a:cxn ang="0">
                  <a:pos x="T4" y="T5"/>
                </a:cxn>
                <a:cxn ang="0">
                  <a:pos x="T6" y="T7"/>
                </a:cxn>
                <a:cxn ang="0">
                  <a:pos x="T8" y="T9"/>
                </a:cxn>
              </a:cxnLst>
              <a:rect l="0" t="0" r="r" b="b"/>
              <a:pathLst>
                <a:path w="88" h="1121">
                  <a:moveTo>
                    <a:pt x="0" y="1120"/>
                  </a:moveTo>
                  <a:lnTo>
                    <a:pt x="0" y="0"/>
                  </a:lnTo>
                  <a:lnTo>
                    <a:pt x="87" y="0"/>
                  </a:lnTo>
                  <a:lnTo>
                    <a:pt x="87" y="1085"/>
                  </a:lnTo>
                  <a:lnTo>
                    <a:pt x="0" y="112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1" name="Freeform 3"/>
            <p:cNvSpPr>
              <a:spLocks/>
            </p:cNvSpPr>
            <p:nvPr/>
          </p:nvSpPr>
          <p:spPr bwMode="auto">
            <a:xfrm>
              <a:off x="2834" y="1900"/>
              <a:ext cx="84" cy="363"/>
            </a:xfrm>
            <a:custGeom>
              <a:avLst/>
              <a:gdLst>
                <a:gd name="T0" fmla="*/ 0 w 84"/>
                <a:gd name="T1" fmla="*/ 29 h 363"/>
                <a:gd name="T2" fmla="*/ 83 w 84"/>
                <a:gd name="T3" fmla="*/ 0 h 363"/>
                <a:gd name="T4" fmla="*/ 74 w 84"/>
                <a:gd name="T5" fmla="*/ 329 h 363"/>
                <a:gd name="T6" fmla="*/ 0 w 84"/>
                <a:gd name="T7" fmla="*/ 362 h 363"/>
                <a:gd name="T8" fmla="*/ 0 w 84"/>
                <a:gd name="T9" fmla="*/ 29 h 363"/>
              </a:gdLst>
              <a:ahLst/>
              <a:cxnLst>
                <a:cxn ang="0">
                  <a:pos x="T0" y="T1"/>
                </a:cxn>
                <a:cxn ang="0">
                  <a:pos x="T2" y="T3"/>
                </a:cxn>
                <a:cxn ang="0">
                  <a:pos x="T4" y="T5"/>
                </a:cxn>
                <a:cxn ang="0">
                  <a:pos x="T6" y="T7"/>
                </a:cxn>
                <a:cxn ang="0">
                  <a:pos x="T8" y="T9"/>
                </a:cxn>
              </a:cxnLst>
              <a:rect l="0" t="0" r="r" b="b"/>
              <a:pathLst>
                <a:path w="84" h="363">
                  <a:moveTo>
                    <a:pt x="0" y="29"/>
                  </a:moveTo>
                  <a:lnTo>
                    <a:pt x="83" y="0"/>
                  </a:lnTo>
                  <a:lnTo>
                    <a:pt x="74" y="329"/>
                  </a:lnTo>
                  <a:lnTo>
                    <a:pt x="0" y="362"/>
                  </a:lnTo>
                  <a:lnTo>
                    <a:pt x="0" y="29"/>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2" name="Freeform 4"/>
            <p:cNvSpPr>
              <a:spLocks/>
            </p:cNvSpPr>
            <p:nvPr/>
          </p:nvSpPr>
          <p:spPr bwMode="auto">
            <a:xfrm>
              <a:off x="2825" y="2493"/>
              <a:ext cx="84" cy="249"/>
            </a:xfrm>
            <a:custGeom>
              <a:avLst/>
              <a:gdLst>
                <a:gd name="T0" fmla="*/ 2 w 84"/>
                <a:gd name="T1" fmla="*/ 213 h 249"/>
                <a:gd name="T2" fmla="*/ 0 w 84"/>
                <a:gd name="T3" fmla="*/ 28 h 249"/>
                <a:gd name="T4" fmla="*/ 83 w 84"/>
                <a:gd name="T5" fmla="*/ 0 h 249"/>
                <a:gd name="T6" fmla="*/ 72 w 84"/>
                <a:gd name="T7" fmla="*/ 248 h 249"/>
                <a:gd name="T8" fmla="*/ 2 w 84"/>
                <a:gd name="T9" fmla="*/ 213 h 249"/>
              </a:gdLst>
              <a:ahLst/>
              <a:cxnLst>
                <a:cxn ang="0">
                  <a:pos x="T0" y="T1"/>
                </a:cxn>
                <a:cxn ang="0">
                  <a:pos x="T2" y="T3"/>
                </a:cxn>
                <a:cxn ang="0">
                  <a:pos x="T4" y="T5"/>
                </a:cxn>
                <a:cxn ang="0">
                  <a:pos x="T6" y="T7"/>
                </a:cxn>
                <a:cxn ang="0">
                  <a:pos x="T8" y="T9"/>
                </a:cxn>
              </a:cxnLst>
              <a:rect l="0" t="0" r="r" b="b"/>
              <a:pathLst>
                <a:path w="84" h="249">
                  <a:moveTo>
                    <a:pt x="2" y="213"/>
                  </a:moveTo>
                  <a:lnTo>
                    <a:pt x="0" y="28"/>
                  </a:lnTo>
                  <a:lnTo>
                    <a:pt x="83" y="0"/>
                  </a:lnTo>
                  <a:lnTo>
                    <a:pt x="72" y="248"/>
                  </a:lnTo>
                  <a:lnTo>
                    <a:pt x="2" y="21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3" name="Freeform 5"/>
            <p:cNvSpPr>
              <a:spLocks/>
            </p:cNvSpPr>
            <p:nvPr/>
          </p:nvSpPr>
          <p:spPr bwMode="auto">
            <a:xfrm>
              <a:off x="2831" y="2965"/>
              <a:ext cx="52" cy="232"/>
            </a:xfrm>
            <a:custGeom>
              <a:avLst/>
              <a:gdLst>
                <a:gd name="T0" fmla="*/ 13 w 52"/>
                <a:gd name="T1" fmla="*/ 204 h 232"/>
                <a:gd name="T2" fmla="*/ 0 w 52"/>
                <a:gd name="T3" fmla="*/ 0 h 232"/>
                <a:gd name="T4" fmla="*/ 51 w 52"/>
                <a:gd name="T5" fmla="*/ 26 h 232"/>
                <a:gd name="T6" fmla="*/ 47 w 52"/>
                <a:gd name="T7" fmla="*/ 231 h 232"/>
                <a:gd name="T8" fmla="*/ 13 w 52"/>
                <a:gd name="T9" fmla="*/ 204 h 232"/>
              </a:gdLst>
              <a:ahLst/>
              <a:cxnLst>
                <a:cxn ang="0">
                  <a:pos x="T0" y="T1"/>
                </a:cxn>
                <a:cxn ang="0">
                  <a:pos x="T2" y="T3"/>
                </a:cxn>
                <a:cxn ang="0">
                  <a:pos x="T4" y="T5"/>
                </a:cxn>
                <a:cxn ang="0">
                  <a:pos x="T6" y="T7"/>
                </a:cxn>
                <a:cxn ang="0">
                  <a:pos x="T8" y="T9"/>
                </a:cxn>
              </a:cxnLst>
              <a:rect l="0" t="0" r="r" b="b"/>
              <a:pathLst>
                <a:path w="52" h="232">
                  <a:moveTo>
                    <a:pt x="13" y="204"/>
                  </a:moveTo>
                  <a:lnTo>
                    <a:pt x="0" y="0"/>
                  </a:lnTo>
                  <a:lnTo>
                    <a:pt x="51" y="26"/>
                  </a:lnTo>
                  <a:lnTo>
                    <a:pt x="47" y="231"/>
                  </a:lnTo>
                  <a:lnTo>
                    <a:pt x="13" y="20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4" name="Freeform 6"/>
            <p:cNvSpPr>
              <a:spLocks/>
            </p:cNvSpPr>
            <p:nvPr/>
          </p:nvSpPr>
          <p:spPr bwMode="auto">
            <a:xfrm>
              <a:off x="2851" y="3354"/>
              <a:ext cx="36" cy="133"/>
            </a:xfrm>
            <a:custGeom>
              <a:avLst/>
              <a:gdLst>
                <a:gd name="T0" fmla="*/ 4 w 36"/>
                <a:gd name="T1" fmla="*/ 101 h 133"/>
                <a:gd name="T2" fmla="*/ 0 w 36"/>
                <a:gd name="T3" fmla="*/ 0 h 133"/>
                <a:gd name="T4" fmla="*/ 35 w 36"/>
                <a:gd name="T5" fmla="*/ 20 h 133"/>
                <a:gd name="T6" fmla="*/ 28 w 36"/>
                <a:gd name="T7" fmla="*/ 132 h 133"/>
                <a:gd name="T8" fmla="*/ 4 w 36"/>
                <a:gd name="T9" fmla="*/ 101 h 133"/>
              </a:gdLst>
              <a:ahLst/>
              <a:cxnLst>
                <a:cxn ang="0">
                  <a:pos x="T0" y="T1"/>
                </a:cxn>
                <a:cxn ang="0">
                  <a:pos x="T2" y="T3"/>
                </a:cxn>
                <a:cxn ang="0">
                  <a:pos x="T4" y="T5"/>
                </a:cxn>
                <a:cxn ang="0">
                  <a:pos x="T6" y="T7"/>
                </a:cxn>
                <a:cxn ang="0">
                  <a:pos x="T8" y="T9"/>
                </a:cxn>
              </a:cxnLst>
              <a:rect l="0" t="0" r="r" b="b"/>
              <a:pathLst>
                <a:path w="36" h="133">
                  <a:moveTo>
                    <a:pt x="4" y="101"/>
                  </a:moveTo>
                  <a:lnTo>
                    <a:pt x="0" y="0"/>
                  </a:lnTo>
                  <a:lnTo>
                    <a:pt x="35" y="20"/>
                  </a:lnTo>
                  <a:lnTo>
                    <a:pt x="28" y="132"/>
                  </a:lnTo>
                  <a:lnTo>
                    <a:pt x="4" y="10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5" name="Freeform 7"/>
            <p:cNvSpPr>
              <a:spLocks/>
            </p:cNvSpPr>
            <p:nvPr/>
          </p:nvSpPr>
          <p:spPr bwMode="auto">
            <a:xfrm>
              <a:off x="2851" y="3640"/>
              <a:ext cx="30" cy="590"/>
            </a:xfrm>
            <a:custGeom>
              <a:avLst/>
              <a:gdLst>
                <a:gd name="T0" fmla="*/ 15 w 30"/>
                <a:gd name="T1" fmla="*/ 589 h 590"/>
                <a:gd name="T2" fmla="*/ 0 w 30"/>
                <a:gd name="T3" fmla="*/ 0 h 590"/>
                <a:gd name="T4" fmla="*/ 29 w 30"/>
                <a:gd name="T5" fmla="*/ 37 h 590"/>
                <a:gd name="T6" fmla="*/ 15 w 30"/>
                <a:gd name="T7" fmla="*/ 589 h 590"/>
              </a:gdLst>
              <a:ahLst/>
              <a:cxnLst>
                <a:cxn ang="0">
                  <a:pos x="T0" y="T1"/>
                </a:cxn>
                <a:cxn ang="0">
                  <a:pos x="T2" y="T3"/>
                </a:cxn>
                <a:cxn ang="0">
                  <a:pos x="T4" y="T5"/>
                </a:cxn>
                <a:cxn ang="0">
                  <a:pos x="T6" y="T7"/>
                </a:cxn>
              </a:cxnLst>
              <a:rect l="0" t="0" r="r" b="b"/>
              <a:pathLst>
                <a:path w="30" h="590">
                  <a:moveTo>
                    <a:pt x="15" y="589"/>
                  </a:moveTo>
                  <a:lnTo>
                    <a:pt x="0" y="0"/>
                  </a:lnTo>
                  <a:lnTo>
                    <a:pt x="29" y="37"/>
                  </a:lnTo>
                  <a:lnTo>
                    <a:pt x="15" y="589"/>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6" name="Freeform 8"/>
            <p:cNvSpPr>
              <a:spLocks/>
            </p:cNvSpPr>
            <p:nvPr/>
          </p:nvSpPr>
          <p:spPr bwMode="auto">
            <a:xfrm>
              <a:off x="2600" y="3595"/>
              <a:ext cx="233" cy="130"/>
            </a:xfrm>
            <a:custGeom>
              <a:avLst/>
              <a:gdLst>
                <a:gd name="T0" fmla="*/ 0 w 233"/>
                <a:gd name="T1" fmla="*/ 117 h 130"/>
                <a:gd name="T2" fmla="*/ 48 w 233"/>
                <a:gd name="T3" fmla="*/ 101 h 130"/>
                <a:gd name="T4" fmla="*/ 93 w 233"/>
                <a:gd name="T5" fmla="*/ 79 h 130"/>
                <a:gd name="T6" fmla="*/ 146 w 233"/>
                <a:gd name="T7" fmla="*/ 39 h 130"/>
                <a:gd name="T8" fmla="*/ 182 w 233"/>
                <a:gd name="T9" fmla="*/ 0 h 130"/>
                <a:gd name="T10" fmla="*/ 232 w 233"/>
                <a:gd name="T11" fmla="*/ 42 h 130"/>
                <a:gd name="T12" fmla="*/ 188 w 233"/>
                <a:gd name="T13" fmla="*/ 74 h 130"/>
                <a:gd name="T14" fmla="*/ 134 w 233"/>
                <a:gd name="T15" fmla="*/ 110 h 130"/>
                <a:gd name="T16" fmla="*/ 61 w 233"/>
                <a:gd name="T17" fmla="*/ 129 h 130"/>
                <a:gd name="T18" fmla="*/ 0 w 233"/>
                <a:gd name="T19" fmla="*/ 11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0">
                  <a:moveTo>
                    <a:pt x="0" y="117"/>
                  </a:moveTo>
                  <a:lnTo>
                    <a:pt x="48" y="101"/>
                  </a:lnTo>
                  <a:lnTo>
                    <a:pt x="93" y="79"/>
                  </a:lnTo>
                  <a:lnTo>
                    <a:pt x="146" y="39"/>
                  </a:lnTo>
                  <a:lnTo>
                    <a:pt x="182" y="0"/>
                  </a:lnTo>
                  <a:lnTo>
                    <a:pt x="232" y="42"/>
                  </a:lnTo>
                  <a:lnTo>
                    <a:pt x="188" y="74"/>
                  </a:lnTo>
                  <a:lnTo>
                    <a:pt x="134" y="110"/>
                  </a:lnTo>
                  <a:lnTo>
                    <a:pt x="61" y="129"/>
                  </a:lnTo>
                  <a:lnTo>
                    <a:pt x="0" y="11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7" name="Freeform 9"/>
            <p:cNvSpPr>
              <a:spLocks/>
            </p:cNvSpPr>
            <p:nvPr/>
          </p:nvSpPr>
          <p:spPr bwMode="auto">
            <a:xfrm>
              <a:off x="2583" y="2888"/>
              <a:ext cx="465" cy="646"/>
            </a:xfrm>
            <a:custGeom>
              <a:avLst/>
              <a:gdLst>
                <a:gd name="T0" fmla="*/ 359 w 465"/>
                <a:gd name="T1" fmla="*/ 645 h 646"/>
                <a:gd name="T2" fmla="*/ 405 w 465"/>
                <a:gd name="T3" fmla="*/ 616 h 646"/>
                <a:gd name="T4" fmla="*/ 447 w 465"/>
                <a:gd name="T5" fmla="*/ 580 h 646"/>
                <a:gd name="T6" fmla="*/ 460 w 465"/>
                <a:gd name="T7" fmla="*/ 552 h 646"/>
                <a:gd name="T8" fmla="*/ 464 w 465"/>
                <a:gd name="T9" fmla="*/ 515 h 646"/>
                <a:gd name="T10" fmla="*/ 451 w 465"/>
                <a:gd name="T11" fmla="*/ 468 h 646"/>
                <a:gd name="T12" fmla="*/ 424 w 465"/>
                <a:gd name="T13" fmla="*/ 424 h 646"/>
                <a:gd name="T14" fmla="*/ 380 w 465"/>
                <a:gd name="T15" fmla="*/ 385 h 646"/>
                <a:gd name="T16" fmla="*/ 168 w 465"/>
                <a:gd name="T17" fmla="*/ 259 h 646"/>
                <a:gd name="T18" fmla="*/ 133 w 465"/>
                <a:gd name="T19" fmla="*/ 235 h 646"/>
                <a:gd name="T20" fmla="*/ 111 w 465"/>
                <a:gd name="T21" fmla="*/ 208 h 646"/>
                <a:gd name="T22" fmla="*/ 104 w 465"/>
                <a:gd name="T23" fmla="*/ 166 h 646"/>
                <a:gd name="T24" fmla="*/ 117 w 465"/>
                <a:gd name="T25" fmla="*/ 124 h 646"/>
                <a:gd name="T26" fmla="*/ 155 w 465"/>
                <a:gd name="T27" fmla="*/ 95 h 646"/>
                <a:gd name="T28" fmla="*/ 222 w 465"/>
                <a:gd name="T29" fmla="*/ 52 h 646"/>
                <a:gd name="T30" fmla="*/ 124 w 465"/>
                <a:gd name="T31" fmla="*/ 0 h 646"/>
                <a:gd name="T32" fmla="*/ 55 w 465"/>
                <a:gd name="T33" fmla="*/ 41 h 646"/>
                <a:gd name="T34" fmla="*/ 27 w 465"/>
                <a:gd name="T35" fmla="*/ 70 h 646"/>
                <a:gd name="T36" fmla="*/ 2 w 465"/>
                <a:gd name="T37" fmla="*/ 123 h 646"/>
                <a:gd name="T38" fmla="*/ 0 w 465"/>
                <a:gd name="T39" fmla="*/ 189 h 646"/>
                <a:gd name="T40" fmla="*/ 29 w 465"/>
                <a:gd name="T41" fmla="*/ 257 h 646"/>
                <a:gd name="T42" fmla="*/ 78 w 465"/>
                <a:gd name="T43" fmla="*/ 300 h 646"/>
                <a:gd name="T44" fmla="*/ 311 w 465"/>
                <a:gd name="T45" fmla="*/ 442 h 646"/>
                <a:gd name="T46" fmla="*/ 358 w 465"/>
                <a:gd name="T47" fmla="*/ 474 h 646"/>
                <a:gd name="T48" fmla="*/ 375 w 465"/>
                <a:gd name="T49" fmla="*/ 516 h 646"/>
                <a:gd name="T50" fmla="*/ 375 w 465"/>
                <a:gd name="T51" fmla="*/ 550 h 646"/>
                <a:gd name="T52" fmla="*/ 308 w 465"/>
                <a:gd name="T53" fmla="*/ 608 h 646"/>
                <a:gd name="T54" fmla="*/ 359 w 465"/>
                <a:gd name="T55" fmla="*/ 645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5" h="646">
                  <a:moveTo>
                    <a:pt x="359" y="645"/>
                  </a:moveTo>
                  <a:lnTo>
                    <a:pt x="405" y="616"/>
                  </a:lnTo>
                  <a:lnTo>
                    <a:pt x="447" y="580"/>
                  </a:lnTo>
                  <a:lnTo>
                    <a:pt x="460" y="552"/>
                  </a:lnTo>
                  <a:lnTo>
                    <a:pt x="464" y="515"/>
                  </a:lnTo>
                  <a:lnTo>
                    <a:pt x="451" y="468"/>
                  </a:lnTo>
                  <a:lnTo>
                    <a:pt x="424" y="424"/>
                  </a:lnTo>
                  <a:lnTo>
                    <a:pt x="380" y="385"/>
                  </a:lnTo>
                  <a:lnTo>
                    <a:pt x="168" y="259"/>
                  </a:lnTo>
                  <a:lnTo>
                    <a:pt x="133" y="235"/>
                  </a:lnTo>
                  <a:lnTo>
                    <a:pt x="111" y="208"/>
                  </a:lnTo>
                  <a:lnTo>
                    <a:pt x="104" y="166"/>
                  </a:lnTo>
                  <a:lnTo>
                    <a:pt x="117" y="124"/>
                  </a:lnTo>
                  <a:lnTo>
                    <a:pt x="155" y="95"/>
                  </a:lnTo>
                  <a:lnTo>
                    <a:pt x="222" y="52"/>
                  </a:lnTo>
                  <a:lnTo>
                    <a:pt x="124" y="0"/>
                  </a:lnTo>
                  <a:lnTo>
                    <a:pt x="55" y="41"/>
                  </a:lnTo>
                  <a:lnTo>
                    <a:pt x="27" y="70"/>
                  </a:lnTo>
                  <a:lnTo>
                    <a:pt x="2" y="123"/>
                  </a:lnTo>
                  <a:lnTo>
                    <a:pt x="0" y="189"/>
                  </a:lnTo>
                  <a:lnTo>
                    <a:pt x="29" y="257"/>
                  </a:lnTo>
                  <a:lnTo>
                    <a:pt x="78" y="300"/>
                  </a:lnTo>
                  <a:lnTo>
                    <a:pt x="311" y="442"/>
                  </a:lnTo>
                  <a:lnTo>
                    <a:pt x="358" y="474"/>
                  </a:lnTo>
                  <a:lnTo>
                    <a:pt x="375" y="516"/>
                  </a:lnTo>
                  <a:lnTo>
                    <a:pt x="375" y="550"/>
                  </a:lnTo>
                  <a:lnTo>
                    <a:pt x="308" y="608"/>
                  </a:lnTo>
                  <a:lnTo>
                    <a:pt x="359" y="64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8" name="Freeform 10"/>
            <p:cNvSpPr>
              <a:spLocks/>
            </p:cNvSpPr>
            <p:nvPr/>
          </p:nvSpPr>
          <p:spPr bwMode="auto">
            <a:xfrm>
              <a:off x="2966" y="2396"/>
              <a:ext cx="318" cy="422"/>
            </a:xfrm>
            <a:custGeom>
              <a:avLst/>
              <a:gdLst>
                <a:gd name="T0" fmla="*/ 92 w 318"/>
                <a:gd name="T1" fmla="*/ 421 h 422"/>
                <a:gd name="T2" fmla="*/ 163 w 318"/>
                <a:gd name="T3" fmla="*/ 399 h 422"/>
                <a:gd name="T4" fmla="*/ 218 w 318"/>
                <a:gd name="T5" fmla="*/ 357 h 422"/>
                <a:gd name="T6" fmla="*/ 263 w 318"/>
                <a:gd name="T7" fmla="*/ 316 h 422"/>
                <a:gd name="T8" fmla="*/ 300 w 318"/>
                <a:gd name="T9" fmla="*/ 265 h 422"/>
                <a:gd name="T10" fmla="*/ 317 w 318"/>
                <a:gd name="T11" fmla="*/ 203 h 422"/>
                <a:gd name="T12" fmla="*/ 316 w 318"/>
                <a:gd name="T13" fmla="*/ 139 h 422"/>
                <a:gd name="T14" fmla="*/ 299 w 318"/>
                <a:gd name="T15" fmla="*/ 95 h 422"/>
                <a:gd name="T16" fmla="*/ 276 w 318"/>
                <a:gd name="T17" fmla="*/ 64 h 422"/>
                <a:gd name="T18" fmla="*/ 241 w 318"/>
                <a:gd name="T19" fmla="*/ 36 h 422"/>
                <a:gd name="T20" fmla="*/ 218 w 318"/>
                <a:gd name="T21" fmla="*/ 14 h 422"/>
                <a:gd name="T22" fmla="*/ 180 w 318"/>
                <a:gd name="T23" fmla="*/ 0 h 422"/>
                <a:gd name="T24" fmla="*/ 61 w 318"/>
                <a:gd name="T25" fmla="*/ 52 h 422"/>
                <a:gd name="T26" fmla="*/ 106 w 318"/>
                <a:gd name="T27" fmla="*/ 93 h 422"/>
                <a:gd name="T28" fmla="*/ 137 w 318"/>
                <a:gd name="T29" fmla="*/ 130 h 422"/>
                <a:gd name="T30" fmla="*/ 159 w 318"/>
                <a:gd name="T31" fmla="*/ 159 h 422"/>
                <a:gd name="T32" fmla="*/ 176 w 318"/>
                <a:gd name="T33" fmla="*/ 196 h 422"/>
                <a:gd name="T34" fmla="*/ 176 w 318"/>
                <a:gd name="T35" fmla="*/ 246 h 422"/>
                <a:gd name="T36" fmla="*/ 145 w 318"/>
                <a:gd name="T37" fmla="*/ 279 h 422"/>
                <a:gd name="T38" fmla="*/ 105 w 318"/>
                <a:gd name="T39" fmla="*/ 309 h 422"/>
                <a:gd name="T40" fmla="*/ 50 w 318"/>
                <a:gd name="T41" fmla="*/ 342 h 422"/>
                <a:gd name="T42" fmla="*/ 0 w 318"/>
                <a:gd name="T43" fmla="*/ 369 h 422"/>
                <a:gd name="T44" fmla="*/ 92 w 318"/>
                <a:gd name="T45"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8" h="422">
                  <a:moveTo>
                    <a:pt x="92" y="421"/>
                  </a:moveTo>
                  <a:lnTo>
                    <a:pt x="163" y="399"/>
                  </a:lnTo>
                  <a:lnTo>
                    <a:pt x="218" y="357"/>
                  </a:lnTo>
                  <a:lnTo>
                    <a:pt x="263" y="316"/>
                  </a:lnTo>
                  <a:lnTo>
                    <a:pt x="300" y="265"/>
                  </a:lnTo>
                  <a:lnTo>
                    <a:pt x="317" y="203"/>
                  </a:lnTo>
                  <a:lnTo>
                    <a:pt x="316" y="139"/>
                  </a:lnTo>
                  <a:lnTo>
                    <a:pt x="299" y="95"/>
                  </a:lnTo>
                  <a:lnTo>
                    <a:pt x="276" y="64"/>
                  </a:lnTo>
                  <a:lnTo>
                    <a:pt x="241" y="36"/>
                  </a:lnTo>
                  <a:lnTo>
                    <a:pt x="218" y="14"/>
                  </a:lnTo>
                  <a:lnTo>
                    <a:pt x="180" y="0"/>
                  </a:lnTo>
                  <a:lnTo>
                    <a:pt x="61" y="52"/>
                  </a:lnTo>
                  <a:lnTo>
                    <a:pt x="106" y="93"/>
                  </a:lnTo>
                  <a:lnTo>
                    <a:pt x="137" y="130"/>
                  </a:lnTo>
                  <a:lnTo>
                    <a:pt x="159" y="159"/>
                  </a:lnTo>
                  <a:lnTo>
                    <a:pt x="176" y="196"/>
                  </a:lnTo>
                  <a:lnTo>
                    <a:pt x="176" y="246"/>
                  </a:lnTo>
                  <a:lnTo>
                    <a:pt x="145" y="279"/>
                  </a:lnTo>
                  <a:lnTo>
                    <a:pt x="105" y="309"/>
                  </a:lnTo>
                  <a:lnTo>
                    <a:pt x="50" y="342"/>
                  </a:lnTo>
                  <a:lnTo>
                    <a:pt x="0" y="369"/>
                  </a:lnTo>
                  <a:lnTo>
                    <a:pt x="92" y="42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9" name="Freeform 11"/>
            <p:cNvSpPr>
              <a:spLocks/>
            </p:cNvSpPr>
            <p:nvPr/>
          </p:nvSpPr>
          <p:spPr bwMode="auto">
            <a:xfrm>
              <a:off x="2308" y="1190"/>
              <a:ext cx="1404" cy="1153"/>
            </a:xfrm>
            <a:custGeom>
              <a:avLst/>
              <a:gdLst>
                <a:gd name="T0" fmla="*/ 466 w 1404"/>
                <a:gd name="T1" fmla="*/ 1084 h 1153"/>
                <a:gd name="T2" fmla="*/ 370 w 1404"/>
                <a:gd name="T3" fmla="*/ 1066 h 1153"/>
                <a:gd name="T4" fmla="*/ 299 w 1404"/>
                <a:gd name="T5" fmla="*/ 1035 h 1153"/>
                <a:gd name="T6" fmla="*/ 257 w 1404"/>
                <a:gd name="T7" fmla="*/ 1002 h 1153"/>
                <a:gd name="T8" fmla="*/ 220 w 1404"/>
                <a:gd name="T9" fmla="*/ 956 h 1153"/>
                <a:gd name="T10" fmla="*/ 209 w 1404"/>
                <a:gd name="T11" fmla="*/ 914 h 1153"/>
                <a:gd name="T12" fmla="*/ 215 w 1404"/>
                <a:gd name="T13" fmla="*/ 873 h 1153"/>
                <a:gd name="T14" fmla="*/ 231 w 1404"/>
                <a:gd name="T15" fmla="*/ 836 h 1153"/>
                <a:gd name="T16" fmla="*/ 273 w 1404"/>
                <a:gd name="T17" fmla="*/ 798 h 1153"/>
                <a:gd name="T18" fmla="*/ 330 w 1404"/>
                <a:gd name="T19" fmla="*/ 774 h 1153"/>
                <a:gd name="T20" fmla="*/ 400 w 1404"/>
                <a:gd name="T21" fmla="*/ 748 h 1153"/>
                <a:gd name="T22" fmla="*/ 1110 w 1404"/>
                <a:gd name="T23" fmla="*/ 499 h 1153"/>
                <a:gd name="T24" fmla="*/ 1207 w 1404"/>
                <a:gd name="T25" fmla="*/ 451 h 1153"/>
                <a:gd name="T26" fmla="*/ 1289 w 1404"/>
                <a:gd name="T27" fmla="*/ 398 h 1153"/>
                <a:gd name="T28" fmla="*/ 1344 w 1404"/>
                <a:gd name="T29" fmla="*/ 356 h 1153"/>
                <a:gd name="T30" fmla="*/ 1381 w 1404"/>
                <a:gd name="T31" fmla="*/ 310 h 1153"/>
                <a:gd name="T32" fmla="*/ 1403 w 1404"/>
                <a:gd name="T33" fmla="*/ 249 h 1153"/>
                <a:gd name="T34" fmla="*/ 1401 w 1404"/>
                <a:gd name="T35" fmla="*/ 185 h 1153"/>
                <a:gd name="T36" fmla="*/ 1386 w 1404"/>
                <a:gd name="T37" fmla="*/ 136 h 1153"/>
                <a:gd name="T38" fmla="*/ 1370 w 1404"/>
                <a:gd name="T39" fmla="*/ 90 h 1153"/>
                <a:gd name="T40" fmla="*/ 1335 w 1404"/>
                <a:gd name="T41" fmla="*/ 55 h 1153"/>
                <a:gd name="T42" fmla="*/ 1280 w 1404"/>
                <a:gd name="T43" fmla="*/ 18 h 1153"/>
                <a:gd name="T44" fmla="*/ 1214 w 1404"/>
                <a:gd name="T45" fmla="*/ 0 h 1153"/>
                <a:gd name="T46" fmla="*/ 1172 w 1404"/>
                <a:gd name="T47" fmla="*/ 4 h 1153"/>
                <a:gd name="T48" fmla="*/ 1111 w 1404"/>
                <a:gd name="T49" fmla="*/ 7 h 1153"/>
                <a:gd name="T50" fmla="*/ 1053 w 1404"/>
                <a:gd name="T51" fmla="*/ 20 h 1153"/>
                <a:gd name="T52" fmla="*/ 989 w 1404"/>
                <a:gd name="T53" fmla="*/ 46 h 1153"/>
                <a:gd name="T54" fmla="*/ 939 w 1404"/>
                <a:gd name="T55" fmla="*/ 79 h 1153"/>
                <a:gd name="T56" fmla="*/ 899 w 1404"/>
                <a:gd name="T57" fmla="*/ 106 h 1153"/>
                <a:gd name="T58" fmla="*/ 878 w 1404"/>
                <a:gd name="T59" fmla="*/ 149 h 1153"/>
                <a:gd name="T60" fmla="*/ 897 w 1404"/>
                <a:gd name="T61" fmla="*/ 187 h 1153"/>
                <a:gd name="T62" fmla="*/ 939 w 1404"/>
                <a:gd name="T63" fmla="*/ 183 h 1153"/>
                <a:gd name="T64" fmla="*/ 987 w 1404"/>
                <a:gd name="T65" fmla="*/ 171 h 1153"/>
                <a:gd name="T66" fmla="*/ 1033 w 1404"/>
                <a:gd name="T67" fmla="*/ 158 h 1153"/>
                <a:gd name="T68" fmla="*/ 1069 w 1404"/>
                <a:gd name="T69" fmla="*/ 150 h 1153"/>
                <a:gd name="T70" fmla="*/ 1111 w 1404"/>
                <a:gd name="T71" fmla="*/ 150 h 1153"/>
                <a:gd name="T72" fmla="*/ 1154 w 1404"/>
                <a:gd name="T73" fmla="*/ 163 h 1153"/>
                <a:gd name="T74" fmla="*/ 1183 w 1404"/>
                <a:gd name="T75" fmla="*/ 204 h 1153"/>
                <a:gd name="T76" fmla="*/ 1179 w 1404"/>
                <a:gd name="T77" fmla="*/ 248 h 1153"/>
                <a:gd name="T78" fmla="*/ 1157 w 1404"/>
                <a:gd name="T79" fmla="*/ 286 h 1153"/>
                <a:gd name="T80" fmla="*/ 1121 w 1404"/>
                <a:gd name="T81" fmla="*/ 323 h 1153"/>
                <a:gd name="T82" fmla="*/ 1047 w 1404"/>
                <a:gd name="T83" fmla="*/ 361 h 1153"/>
                <a:gd name="T84" fmla="*/ 908 w 1404"/>
                <a:gd name="T85" fmla="*/ 415 h 1153"/>
                <a:gd name="T86" fmla="*/ 194 w 1404"/>
                <a:gd name="T87" fmla="*/ 675 h 1153"/>
                <a:gd name="T88" fmla="*/ 123 w 1404"/>
                <a:gd name="T89" fmla="*/ 715 h 1153"/>
                <a:gd name="T90" fmla="*/ 68 w 1404"/>
                <a:gd name="T91" fmla="*/ 763 h 1153"/>
                <a:gd name="T92" fmla="*/ 29 w 1404"/>
                <a:gd name="T93" fmla="*/ 809 h 1153"/>
                <a:gd name="T94" fmla="*/ 6 w 1404"/>
                <a:gd name="T95" fmla="*/ 858 h 1153"/>
                <a:gd name="T96" fmla="*/ 0 w 1404"/>
                <a:gd name="T97" fmla="*/ 912 h 1153"/>
                <a:gd name="T98" fmla="*/ 8 w 1404"/>
                <a:gd name="T99" fmla="*/ 952 h 1153"/>
                <a:gd name="T100" fmla="*/ 22 w 1404"/>
                <a:gd name="T101" fmla="*/ 992 h 1153"/>
                <a:gd name="T102" fmla="*/ 59 w 1404"/>
                <a:gd name="T103" fmla="*/ 1036 h 1153"/>
                <a:gd name="T104" fmla="*/ 127 w 1404"/>
                <a:gd name="T105" fmla="*/ 1095 h 1153"/>
                <a:gd name="T106" fmla="*/ 198 w 1404"/>
                <a:gd name="T107" fmla="*/ 1135 h 1153"/>
                <a:gd name="T108" fmla="*/ 273 w 1404"/>
                <a:gd name="T109" fmla="*/ 1152 h 1153"/>
                <a:gd name="T110" fmla="*/ 466 w 1404"/>
                <a:gd name="T111" fmla="*/ 1084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4" h="1153">
                  <a:moveTo>
                    <a:pt x="466" y="1084"/>
                  </a:moveTo>
                  <a:lnTo>
                    <a:pt x="370" y="1066"/>
                  </a:lnTo>
                  <a:lnTo>
                    <a:pt x="299" y="1035"/>
                  </a:lnTo>
                  <a:lnTo>
                    <a:pt x="257" y="1002"/>
                  </a:lnTo>
                  <a:lnTo>
                    <a:pt x="220" y="956"/>
                  </a:lnTo>
                  <a:lnTo>
                    <a:pt x="209" y="914"/>
                  </a:lnTo>
                  <a:lnTo>
                    <a:pt x="215" y="873"/>
                  </a:lnTo>
                  <a:lnTo>
                    <a:pt x="231" y="836"/>
                  </a:lnTo>
                  <a:lnTo>
                    <a:pt x="273" y="798"/>
                  </a:lnTo>
                  <a:lnTo>
                    <a:pt x="330" y="774"/>
                  </a:lnTo>
                  <a:lnTo>
                    <a:pt x="400" y="748"/>
                  </a:lnTo>
                  <a:lnTo>
                    <a:pt x="1110" y="499"/>
                  </a:lnTo>
                  <a:lnTo>
                    <a:pt x="1207" y="451"/>
                  </a:lnTo>
                  <a:lnTo>
                    <a:pt x="1289" y="398"/>
                  </a:lnTo>
                  <a:lnTo>
                    <a:pt x="1344" y="356"/>
                  </a:lnTo>
                  <a:lnTo>
                    <a:pt x="1381" y="310"/>
                  </a:lnTo>
                  <a:lnTo>
                    <a:pt x="1403" y="249"/>
                  </a:lnTo>
                  <a:lnTo>
                    <a:pt x="1401" y="185"/>
                  </a:lnTo>
                  <a:lnTo>
                    <a:pt x="1386" y="136"/>
                  </a:lnTo>
                  <a:lnTo>
                    <a:pt x="1370" y="90"/>
                  </a:lnTo>
                  <a:lnTo>
                    <a:pt x="1335" y="55"/>
                  </a:lnTo>
                  <a:lnTo>
                    <a:pt x="1280" y="18"/>
                  </a:lnTo>
                  <a:lnTo>
                    <a:pt x="1214" y="0"/>
                  </a:lnTo>
                  <a:lnTo>
                    <a:pt x="1172" y="4"/>
                  </a:lnTo>
                  <a:lnTo>
                    <a:pt x="1111" y="7"/>
                  </a:lnTo>
                  <a:lnTo>
                    <a:pt x="1053" y="20"/>
                  </a:lnTo>
                  <a:lnTo>
                    <a:pt x="989" y="46"/>
                  </a:lnTo>
                  <a:lnTo>
                    <a:pt x="939" y="79"/>
                  </a:lnTo>
                  <a:lnTo>
                    <a:pt x="899" y="106"/>
                  </a:lnTo>
                  <a:lnTo>
                    <a:pt x="878" y="149"/>
                  </a:lnTo>
                  <a:lnTo>
                    <a:pt x="897" y="187"/>
                  </a:lnTo>
                  <a:lnTo>
                    <a:pt x="939" y="183"/>
                  </a:lnTo>
                  <a:lnTo>
                    <a:pt x="987" y="171"/>
                  </a:lnTo>
                  <a:lnTo>
                    <a:pt x="1033" y="158"/>
                  </a:lnTo>
                  <a:lnTo>
                    <a:pt x="1069" y="150"/>
                  </a:lnTo>
                  <a:lnTo>
                    <a:pt x="1111" y="150"/>
                  </a:lnTo>
                  <a:lnTo>
                    <a:pt x="1154" y="163"/>
                  </a:lnTo>
                  <a:lnTo>
                    <a:pt x="1183" y="204"/>
                  </a:lnTo>
                  <a:lnTo>
                    <a:pt x="1179" y="248"/>
                  </a:lnTo>
                  <a:lnTo>
                    <a:pt x="1157" y="286"/>
                  </a:lnTo>
                  <a:lnTo>
                    <a:pt x="1121" y="323"/>
                  </a:lnTo>
                  <a:lnTo>
                    <a:pt x="1047" y="361"/>
                  </a:lnTo>
                  <a:lnTo>
                    <a:pt x="908" y="415"/>
                  </a:lnTo>
                  <a:lnTo>
                    <a:pt x="194" y="675"/>
                  </a:lnTo>
                  <a:lnTo>
                    <a:pt x="123" y="715"/>
                  </a:lnTo>
                  <a:lnTo>
                    <a:pt x="68" y="763"/>
                  </a:lnTo>
                  <a:lnTo>
                    <a:pt x="29" y="809"/>
                  </a:lnTo>
                  <a:lnTo>
                    <a:pt x="6" y="858"/>
                  </a:lnTo>
                  <a:lnTo>
                    <a:pt x="0" y="912"/>
                  </a:lnTo>
                  <a:lnTo>
                    <a:pt x="8" y="952"/>
                  </a:lnTo>
                  <a:lnTo>
                    <a:pt x="22" y="992"/>
                  </a:lnTo>
                  <a:lnTo>
                    <a:pt x="59" y="1036"/>
                  </a:lnTo>
                  <a:lnTo>
                    <a:pt x="127" y="1095"/>
                  </a:lnTo>
                  <a:lnTo>
                    <a:pt x="198" y="1135"/>
                  </a:lnTo>
                  <a:lnTo>
                    <a:pt x="273" y="1152"/>
                  </a:lnTo>
                  <a:lnTo>
                    <a:pt x="466" y="108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0" name="Freeform 12"/>
            <p:cNvSpPr>
              <a:spLocks/>
            </p:cNvSpPr>
            <p:nvPr/>
          </p:nvSpPr>
          <p:spPr bwMode="auto">
            <a:xfrm>
              <a:off x="2711" y="3280"/>
              <a:ext cx="368" cy="422"/>
            </a:xfrm>
            <a:custGeom>
              <a:avLst/>
              <a:gdLst>
                <a:gd name="T0" fmla="*/ 367 w 368"/>
                <a:gd name="T1" fmla="*/ 421 h 422"/>
                <a:gd name="T2" fmla="*/ 171 w 368"/>
                <a:gd name="T3" fmla="*/ 340 h 422"/>
                <a:gd name="T4" fmla="*/ 117 w 368"/>
                <a:gd name="T5" fmla="*/ 304 h 422"/>
                <a:gd name="T6" fmla="*/ 73 w 368"/>
                <a:gd name="T7" fmla="*/ 265 h 422"/>
                <a:gd name="T8" fmla="*/ 31 w 368"/>
                <a:gd name="T9" fmla="*/ 219 h 422"/>
                <a:gd name="T10" fmla="*/ 9 w 368"/>
                <a:gd name="T11" fmla="*/ 179 h 422"/>
                <a:gd name="T12" fmla="*/ 0 w 368"/>
                <a:gd name="T13" fmla="*/ 137 h 422"/>
                <a:gd name="T14" fmla="*/ 2 w 368"/>
                <a:gd name="T15" fmla="*/ 95 h 422"/>
                <a:gd name="T16" fmla="*/ 19 w 368"/>
                <a:gd name="T17" fmla="*/ 51 h 422"/>
                <a:gd name="T18" fmla="*/ 44 w 368"/>
                <a:gd name="T19" fmla="*/ 0 h 422"/>
                <a:gd name="T20" fmla="*/ 120 w 368"/>
                <a:gd name="T21" fmla="*/ 52 h 422"/>
                <a:gd name="T22" fmla="*/ 95 w 368"/>
                <a:gd name="T23" fmla="*/ 98 h 422"/>
                <a:gd name="T24" fmla="*/ 95 w 368"/>
                <a:gd name="T25" fmla="*/ 143 h 422"/>
                <a:gd name="T26" fmla="*/ 122 w 368"/>
                <a:gd name="T27" fmla="*/ 191 h 422"/>
                <a:gd name="T28" fmla="*/ 162 w 368"/>
                <a:gd name="T29" fmla="*/ 235 h 422"/>
                <a:gd name="T30" fmla="*/ 223 w 368"/>
                <a:gd name="T31" fmla="*/ 284 h 422"/>
                <a:gd name="T32" fmla="*/ 290 w 368"/>
                <a:gd name="T33" fmla="*/ 317 h 422"/>
                <a:gd name="T34" fmla="*/ 332 w 368"/>
                <a:gd name="T35" fmla="*/ 351 h 422"/>
                <a:gd name="T36" fmla="*/ 351 w 368"/>
                <a:gd name="T37" fmla="*/ 378 h 422"/>
                <a:gd name="T38" fmla="*/ 367 w 368"/>
                <a:gd name="T39"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8" h="422">
                  <a:moveTo>
                    <a:pt x="367" y="421"/>
                  </a:moveTo>
                  <a:lnTo>
                    <a:pt x="171" y="340"/>
                  </a:lnTo>
                  <a:lnTo>
                    <a:pt x="117" y="304"/>
                  </a:lnTo>
                  <a:lnTo>
                    <a:pt x="73" y="265"/>
                  </a:lnTo>
                  <a:lnTo>
                    <a:pt x="31" y="219"/>
                  </a:lnTo>
                  <a:lnTo>
                    <a:pt x="9" y="179"/>
                  </a:lnTo>
                  <a:lnTo>
                    <a:pt x="0" y="137"/>
                  </a:lnTo>
                  <a:lnTo>
                    <a:pt x="2" y="95"/>
                  </a:lnTo>
                  <a:lnTo>
                    <a:pt x="19" y="51"/>
                  </a:lnTo>
                  <a:lnTo>
                    <a:pt x="44" y="0"/>
                  </a:lnTo>
                  <a:lnTo>
                    <a:pt x="120" y="52"/>
                  </a:lnTo>
                  <a:lnTo>
                    <a:pt x="95" y="98"/>
                  </a:lnTo>
                  <a:lnTo>
                    <a:pt x="95" y="143"/>
                  </a:lnTo>
                  <a:lnTo>
                    <a:pt x="122" y="191"/>
                  </a:lnTo>
                  <a:lnTo>
                    <a:pt x="162" y="235"/>
                  </a:lnTo>
                  <a:lnTo>
                    <a:pt x="223" y="284"/>
                  </a:lnTo>
                  <a:lnTo>
                    <a:pt x="290" y="317"/>
                  </a:lnTo>
                  <a:lnTo>
                    <a:pt x="332" y="351"/>
                  </a:lnTo>
                  <a:lnTo>
                    <a:pt x="351" y="378"/>
                  </a:lnTo>
                  <a:lnTo>
                    <a:pt x="367" y="42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1" name="Freeform 13"/>
            <p:cNvSpPr>
              <a:spLocks/>
            </p:cNvSpPr>
            <p:nvPr/>
          </p:nvSpPr>
          <p:spPr bwMode="auto">
            <a:xfrm>
              <a:off x="2432" y="1792"/>
              <a:ext cx="989" cy="1439"/>
            </a:xfrm>
            <a:custGeom>
              <a:avLst/>
              <a:gdLst>
                <a:gd name="T0" fmla="*/ 525 w 989"/>
                <a:gd name="T1" fmla="*/ 1438 h 1439"/>
                <a:gd name="T2" fmla="*/ 582 w 989"/>
                <a:gd name="T3" fmla="*/ 1409 h 1439"/>
                <a:gd name="T4" fmla="*/ 647 w 989"/>
                <a:gd name="T5" fmla="*/ 1355 h 1439"/>
                <a:gd name="T6" fmla="*/ 670 w 989"/>
                <a:gd name="T7" fmla="*/ 1304 h 1439"/>
                <a:gd name="T8" fmla="*/ 686 w 989"/>
                <a:gd name="T9" fmla="*/ 1255 h 1439"/>
                <a:gd name="T10" fmla="*/ 677 w 989"/>
                <a:gd name="T11" fmla="*/ 1198 h 1439"/>
                <a:gd name="T12" fmla="*/ 637 w 989"/>
                <a:gd name="T13" fmla="*/ 1125 h 1439"/>
                <a:gd name="T14" fmla="*/ 609 w 989"/>
                <a:gd name="T15" fmla="*/ 1092 h 1439"/>
                <a:gd name="T16" fmla="*/ 569 w 989"/>
                <a:gd name="T17" fmla="*/ 1063 h 1439"/>
                <a:gd name="T18" fmla="*/ 259 w 989"/>
                <a:gd name="T19" fmla="*/ 905 h 1439"/>
                <a:gd name="T20" fmla="*/ 201 w 989"/>
                <a:gd name="T21" fmla="*/ 863 h 1439"/>
                <a:gd name="T22" fmla="*/ 177 w 989"/>
                <a:gd name="T23" fmla="*/ 843 h 1439"/>
                <a:gd name="T24" fmla="*/ 160 w 989"/>
                <a:gd name="T25" fmla="*/ 800 h 1439"/>
                <a:gd name="T26" fmla="*/ 171 w 989"/>
                <a:gd name="T27" fmla="*/ 766 h 1439"/>
                <a:gd name="T28" fmla="*/ 215 w 989"/>
                <a:gd name="T29" fmla="*/ 738 h 1439"/>
                <a:gd name="T30" fmla="*/ 294 w 989"/>
                <a:gd name="T31" fmla="*/ 709 h 1439"/>
                <a:gd name="T32" fmla="*/ 780 w 989"/>
                <a:gd name="T33" fmla="*/ 521 h 1439"/>
                <a:gd name="T34" fmla="*/ 856 w 989"/>
                <a:gd name="T35" fmla="*/ 471 h 1439"/>
                <a:gd name="T36" fmla="*/ 918 w 989"/>
                <a:gd name="T37" fmla="*/ 417 h 1439"/>
                <a:gd name="T38" fmla="*/ 953 w 989"/>
                <a:gd name="T39" fmla="*/ 379 h 1439"/>
                <a:gd name="T40" fmla="*/ 984 w 989"/>
                <a:gd name="T41" fmla="*/ 334 h 1439"/>
                <a:gd name="T42" fmla="*/ 988 w 989"/>
                <a:gd name="T43" fmla="*/ 274 h 1439"/>
                <a:gd name="T44" fmla="*/ 972 w 989"/>
                <a:gd name="T45" fmla="*/ 214 h 1439"/>
                <a:gd name="T46" fmla="*/ 953 w 989"/>
                <a:gd name="T47" fmla="*/ 167 h 1439"/>
                <a:gd name="T48" fmla="*/ 920 w 989"/>
                <a:gd name="T49" fmla="*/ 126 h 1439"/>
                <a:gd name="T50" fmla="*/ 875 w 989"/>
                <a:gd name="T51" fmla="*/ 85 h 1439"/>
                <a:gd name="T52" fmla="*/ 828 w 989"/>
                <a:gd name="T53" fmla="*/ 50 h 1439"/>
                <a:gd name="T54" fmla="*/ 803 w 989"/>
                <a:gd name="T55" fmla="*/ 29 h 1439"/>
                <a:gd name="T56" fmla="*/ 756 w 989"/>
                <a:gd name="T57" fmla="*/ 0 h 1439"/>
                <a:gd name="T58" fmla="*/ 588 w 989"/>
                <a:gd name="T59" fmla="*/ 61 h 1439"/>
                <a:gd name="T60" fmla="*/ 649 w 989"/>
                <a:gd name="T61" fmla="*/ 104 h 1439"/>
                <a:gd name="T62" fmla="*/ 694 w 989"/>
                <a:gd name="T63" fmla="*/ 145 h 1439"/>
                <a:gd name="T64" fmla="*/ 739 w 989"/>
                <a:gd name="T65" fmla="*/ 182 h 1439"/>
                <a:gd name="T66" fmla="*/ 780 w 989"/>
                <a:gd name="T67" fmla="*/ 223 h 1439"/>
                <a:gd name="T68" fmla="*/ 803 w 989"/>
                <a:gd name="T69" fmla="*/ 272 h 1439"/>
                <a:gd name="T70" fmla="*/ 787 w 989"/>
                <a:gd name="T71" fmla="*/ 323 h 1439"/>
                <a:gd name="T72" fmla="*/ 729 w 989"/>
                <a:gd name="T73" fmla="*/ 369 h 1439"/>
                <a:gd name="T74" fmla="*/ 639 w 989"/>
                <a:gd name="T75" fmla="*/ 413 h 1439"/>
                <a:gd name="T76" fmla="*/ 212 w 989"/>
                <a:gd name="T77" fmla="*/ 589 h 1439"/>
                <a:gd name="T78" fmla="*/ 160 w 989"/>
                <a:gd name="T79" fmla="*/ 608 h 1439"/>
                <a:gd name="T80" fmla="*/ 88 w 989"/>
                <a:gd name="T81" fmla="*/ 653 h 1439"/>
                <a:gd name="T82" fmla="*/ 43 w 989"/>
                <a:gd name="T83" fmla="*/ 698 h 1439"/>
                <a:gd name="T84" fmla="*/ 9 w 989"/>
                <a:gd name="T85" fmla="*/ 755 h 1439"/>
                <a:gd name="T86" fmla="*/ 0 w 989"/>
                <a:gd name="T87" fmla="*/ 820 h 1439"/>
                <a:gd name="T88" fmla="*/ 10 w 989"/>
                <a:gd name="T89" fmla="*/ 872 h 1439"/>
                <a:gd name="T90" fmla="*/ 40 w 989"/>
                <a:gd name="T91" fmla="*/ 914 h 1439"/>
                <a:gd name="T92" fmla="*/ 84 w 989"/>
                <a:gd name="T93" fmla="*/ 949 h 1439"/>
                <a:gd name="T94" fmla="*/ 159 w 989"/>
                <a:gd name="T95" fmla="*/ 999 h 1439"/>
                <a:gd name="T96" fmla="*/ 487 w 989"/>
                <a:gd name="T97" fmla="*/ 1164 h 1439"/>
                <a:gd name="T98" fmla="*/ 530 w 989"/>
                <a:gd name="T99" fmla="*/ 1197 h 1439"/>
                <a:gd name="T100" fmla="*/ 569 w 989"/>
                <a:gd name="T101" fmla="*/ 1236 h 1439"/>
                <a:gd name="T102" fmla="*/ 557 w 989"/>
                <a:gd name="T103" fmla="*/ 1292 h 1439"/>
                <a:gd name="T104" fmla="*/ 502 w 989"/>
                <a:gd name="T105" fmla="*/ 1354 h 1439"/>
                <a:gd name="T106" fmla="*/ 434 w 989"/>
                <a:gd name="T107" fmla="*/ 1394 h 1439"/>
                <a:gd name="T108" fmla="*/ 525 w 989"/>
                <a:gd name="T109" fmla="*/ 1438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9" h="1439">
                  <a:moveTo>
                    <a:pt x="525" y="1438"/>
                  </a:moveTo>
                  <a:lnTo>
                    <a:pt x="582" y="1409"/>
                  </a:lnTo>
                  <a:lnTo>
                    <a:pt x="647" y="1355"/>
                  </a:lnTo>
                  <a:lnTo>
                    <a:pt x="670" y="1304"/>
                  </a:lnTo>
                  <a:lnTo>
                    <a:pt x="686" y="1255"/>
                  </a:lnTo>
                  <a:lnTo>
                    <a:pt x="677" y="1198"/>
                  </a:lnTo>
                  <a:lnTo>
                    <a:pt x="637" y="1125"/>
                  </a:lnTo>
                  <a:lnTo>
                    <a:pt x="609" y="1092"/>
                  </a:lnTo>
                  <a:lnTo>
                    <a:pt x="569" y="1063"/>
                  </a:lnTo>
                  <a:lnTo>
                    <a:pt x="259" y="905"/>
                  </a:lnTo>
                  <a:lnTo>
                    <a:pt x="201" y="863"/>
                  </a:lnTo>
                  <a:lnTo>
                    <a:pt x="177" y="843"/>
                  </a:lnTo>
                  <a:lnTo>
                    <a:pt x="160" y="800"/>
                  </a:lnTo>
                  <a:lnTo>
                    <a:pt x="171" y="766"/>
                  </a:lnTo>
                  <a:lnTo>
                    <a:pt x="215" y="738"/>
                  </a:lnTo>
                  <a:lnTo>
                    <a:pt x="294" y="709"/>
                  </a:lnTo>
                  <a:lnTo>
                    <a:pt x="780" y="521"/>
                  </a:lnTo>
                  <a:lnTo>
                    <a:pt x="856" y="471"/>
                  </a:lnTo>
                  <a:lnTo>
                    <a:pt x="918" y="417"/>
                  </a:lnTo>
                  <a:lnTo>
                    <a:pt x="953" y="379"/>
                  </a:lnTo>
                  <a:lnTo>
                    <a:pt x="984" y="334"/>
                  </a:lnTo>
                  <a:lnTo>
                    <a:pt x="988" y="274"/>
                  </a:lnTo>
                  <a:lnTo>
                    <a:pt x="972" y="214"/>
                  </a:lnTo>
                  <a:lnTo>
                    <a:pt x="953" y="167"/>
                  </a:lnTo>
                  <a:lnTo>
                    <a:pt x="920" y="126"/>
                  </a:lnTo>
                  <a:lnTo>
                    <a:pt x="875" y="85"/>
                  </a:lnTo>
                  <a:lnTo>
                    <a:pt x="828" y="50"/>
                  </a:lnTo>
                  <a:lnTo>
                    <a:pt x="803" y="29"/>
                  </a:lnTo>
                  <a:lnTo>
                    <a:pt x="756" y="0"/>
                  </a:lnTo>
                  <a:lnTo>
                    <a:pt x="588" y="61"/>
                  </a:lnTo>
                  <a:lnTo>
                    <a:pt x="649" y="104"/>
                  </a:lnTo>
                  <a:lnTo>
                    <a:pt x="694" y="145"/>
                  </a:lnTo>
                  <a:lnTo>
                    <a:pt x="739" y="182"/>
                  </a:lnTo>
                  <a:lnTo>
                    <a:pt x="780" y="223"/>
                  </a:lnTo>
                  <a:lnTo>
                    <a:pt x="803" y="272"/>
                  </a:lnTo>
                  <a:lnTo>
                    <a:pt x="787" y="323"/>
                  </a:lnTo>
                  <a:lnTo>
                    <a:pt x="729" y="369"/>
                  </a:lnTo>
                  <a:lnTo>
                    <a:pt x="639" y="413"/>
                  </a:lnTo>
                  <a:lnTo>
                    <a:pt x="212" y="589"/>
                  </a:lnTo>
                  <a:lnTo>
                    <a:pt x="160" y="608"/>
                  </a:lnTo>
                  <a:lnTo>
                    <a:pt x="88" y="653"/>
                  </a:lnTo>
                  <a:lnTo>
                    <a:pt x="43" y="698"/>
                  </a:lnTo>
                  <a:lnTo>
                    <a:pt x="9" y="755"/>
                  </a:lnTo>
                  <a:lnTo>
                    <a:pt x="0" y="820"/>
                  </a:lnTo>
                  <a:lnTo>
                    <a:pt x="10" y="872"/>
                  </a:lnTo>
                  <a:lnTo>
                    <a:pt x="40" y="914"/>
                  </a:lnTo>
                  <a:lnTo>
                    <a:pt x="84" y="949"/>
                  </a:lnTo>
                  <a:lnTo>
                    <a:pt x="159" y="999"/>
                  </a:lnTo>
                  <a:lnTo>
                    <a:pt x="487" y="1164"/>
                  </a:lnTo>
                  <a:lnTo>
                    <a:pt x="530" y="1197"/>
                  </a:lnTo>
                  <a:lnTo>
                    <a:pt x="569" y="1236"/>
                  </a:lnTo>
                  <a:lnTo>
                    <a:pt x="557" y="1292"/>
                  </a:lnTo>
                  <a:lnTo>
                    <a:pt x="502" y="1354"/>
                  </a:lnTo>
                  <a:lnTo>
                    <a:pt x="434" y="1394"/>
                  </a:lnTo>
                  <a:lnTo>
                    <a:pt x="525" y="143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2" name="Freeform 14"/>
            <p:cNvSpPr>
              <a:spLocks/>
            </p:cNvSpPr>
            <p:nvPr/>
          </p:nvSpPr>
          <p:spPr bwMode="auto">
            <a:xfrm>
              <a:off x="2100" y="1162"/>
              <a:ext cx="669" cy="582"/>
            </a:xfrm>
            <a:custGeom>
              <a:avLst/>
              <a:gdLst>
                <a:gd name="T0" fmla="*/ 668 w 669"/>
                <a:gd name="T1" fmla="*/ 553 h 582"/>
                <a:gd name="T2" fmla="*/ 668 w 669"/>
                <a:gd name="T3" fmla="*/ 450 h 582"/>
                <a:gd name="T4" fmla="*/ 562 w 669"/>
                <a:gd name="T5" fmla="*/ 435 h 582"/>
                <a:gd name="T6" fmla="*/ 448 w 669"/>
                <a:gd name="T7" fmla="*/ 420 h 582"/>
                <a:gd name="T8" fmla="*/ 367 w 669"/>
                <a:gd name="T9" fmla="*/ 400 h 582"/>
                <a:gd name="T10" fmla="*/ 314 w 669"/>
                <a:gd name="T11" fmla="*/ 378 h 582"/>
                <a:gd name="T12" fmla="*/ 257 w 669"/>
                <a:gd name="T13" fmla="*/ 349 h 582"/>
                <a:gd name="T14" fmla="*/ 220 w 669"/>
                <a:gd name="T15" fmla="*/ 314 h 582"/>
                <a:gd name="T16" fmla="*/ 193 w 669"/>
                <a:gd name="T17" fmla="*/ 274 h 582"/>
                <a:gd name="T18" fmla="*/ 180 w 669"/>
                <a:gd name="T19" fmla="*/ 231 h 582"/>
                <a:gd name="T20" fmla="*/ 180 w 669"/>
                <a:gd name="T21" fmla="*/ 189 h 582"/>
                <a:gd name="T22" fmla="*/ 193 w 669"/>
                <a:gd name="T23" fmla="*/ 165 h 582"/>
                <a:gd name="T24" fmla="*/ 209 w 669"/>
                <a:gd name="T25" fmla="*/ 143 h 582"/>
                <a:gd name="T26" fmla="*/ 255 w 669"/>
                <a:gd name="T27" fmla="*/ 127 h 582"/>
                <a:gd name="T28" fmla="*/ 297 w 669"/>
                <a:gd name="T29" fmla="*/ 127 h 582"/>
                <a:gd name="T30" fmla="*/ 345 w 669"/>
                <a:gd name="T31" fmla="*/ 141 h 582"/>
                <a:gd name="T32" fmla="*/ 396 w 669"/>
                <a:gd name="T33" fmla="*/ 156 h 582"/>
                <a:gd name="T34" fmla="*/ 448 w 669"/>
                <a:gd name="T35" fmla="*/ 163 h 582"/>
                <a:gd name="T36" fmla="*/ 477 w 669"/>
                <a:gd name="T37" fmla="*/ 125 h 582"/>
                <a:gd name="T38" fmla="*/ 464 w 669"/>
                <a:gd name="T39" fmla="*/ 86 h 582"/>
                <a:gd name="T40" fmla="*/ 415 w 669"/>
                <a:gd name="T41" fmla="*/ 42 h 582"/>
                <a:gd name="T42" fmla="*/ 363 w 669"/>
                <a:gd name="T43" fmla="*/ 18 h 582"/>
                <a:gd name="T44" fmla="*/ 319 w 669"/>
                <a:gd name="T45" fmla="*/ 7 h 582"/>
                <a:gd name="T46" fmla="*/ 273 w 669"/>
                <a:gd name="T47" fmla="*/ 2 h 582"/>
                <a:gd name="T48" fmla="*/ 222 w 669"/>
                <a:gd name="T49" fmla="*/ 0 h 582"/>
                <a:gd name="T50" fmla="*/ 176 w 669"/>
                <a:gd name="T51" fmla="*/ 4 h 582"/>
                <a:gd name="T52" fmla="*/ 136 w 669"/>
                <a:gd name="T53" fmla="*/ 15 h 582"/>
                <a:gd name="T54" fmla="*/ 86 w 669"/>
                <a:gd name="T55" fmla="*/ 33 h 582"/>
                <a:gd name="T56" fmla="*/ 50 w 669"/>
                <a:gd name="T57" fmla="*/ 66 h 582"/>
                <a:gd name="T58" fmla="*/ 22 w 669"/>
                <a:gd name="T59" fmla="*/ 99 h 582"/>
                <a:gd name="T60" fmla="*/ 6 w 669"/>
                <a:gd name="T61" fmla="*/ 145 h 582"/>
                <a:gd name="T62" fmla="*/ 0 w 669"/>
                <a:gd name="T63" fmla="*/ 189 h 582"/>
                <a:gd name="T64" fmla="*/ 9 w 669"/>
                <a:gd name="T65" fmla="*/ 237 h 582"/>
                <a:gd name="T66" fmla="*/ 22 w 669"/>
                <a:gd name="T67" fmla="*/ 285 h 582"/>
                <a:gd name="T68" fmla="*/ 50 w 669"/>
                <a:gd name="T69" fmla="*/ 330 h 582"/>
                <a:gd name="T70" fmla="*/ 81 w 669"/>
                <a:gd name="T71" fmla="*/ 375 h 582"/>
                <a:gd name="T72" fmla="*/ 125 w 669"/>
                <a:gd name="T73" fmla="*/ 419 h 582"/>
                <a:gd name="T74" fmla="*/ 169 w 669"/>
                <a:gd name="T75" fmla="*/ 457 h 582"/>
                <a:gd name="T76" fmla="*/ 217 w 669"/>
                <a:gd name="T77" fmla="*/ 488 h 582"/>
                <a:gd name="T78" fmla="*/ 266 w 669"/>
                <a:gd name="T79" fmla="*/ 514 h 582"/>
                <a:gd name="T80" fmla="*/ 310 w 669"/>
                <a:gd name="T81" fmla="*/ 534 h 582"/>
                <a:gd name="T82" fmla="*/ 369 w 669"/>
                <a:gd name="T83" fmla="*/ 549 h 582"/>
                <a:gd name="T84" fmla="*/ 437 w 669"/>
                <a:gd name="T85" fmla="*/ 568 h 582"/>
                <a:gd name="T86" fmla="*/ 516 w 669"/>
                <a:gd name="T87" fmla="*/ 581 h 582"/>
                <a:gd name="T88" fmla="*/ 595 w 669"/>
                <a:gd name="T89" fmla="*/ 577 h 582"/>
                <a:gd name="T90" fmla="*/ 668 w 669"/>
                <a:gd name="T91" fmla="*/ 553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9" h="582">
                  <a:moveTo>
                    <a:pt x="668" y="553"/>
                  </a:moveTo>
                  <a:lnTo>
                    <a:pt x="668" y="450"/>
                  </a:lnTo>
                  <a:lnTo>
                    <a:pt x="562" y="435"/>
                  </a:lnTo>
                  <a:lnTo>
                    <a:pt x="448" y="420"/>
                  </a:lnTo>
                  <a:lnTo>
                    <a:pt x="367" y="400"/>
                  </a:lnTo>
                  <a:lnTo>
                    <a:pt x="314" y="378"/>
                  </a:lnTo>
                  <a:lnTo>
                    <a:pt x="257" y="349"/>
                  </a:lnTo>
                  <a:lnTo>
                    <a:pt x="220" y="314"/>
                  </a:lnTo>
                  <a:lnTo>
                    <a:pt x="193" y="274"/>
                  </a:lnTo>
                  <a:lnTo>
                    <a:pt x="180" y="231"/>
                  </a:lnTo>
                  <a:lnTo>
                    <a:pt x="180" y="189"/>
                  </a:lnTo>
                  <a:lnTo>
                    <a:pt x="193" y="165"/>
                  </a:lnTo>
                  <a:lnTo>
                    <a:pt x="209" y="143"/>
                  </a:lnTo>
                  <a:lnTo>
                    <a:pt x="255" y="127"/>
                  </a:lnTo>
                  <a:lnTo>
                    <a:pt x="297" y="127"/>
                  </a:lnTo>
                  <a:lnTo>
                    <a:pt x="345" y="141"/>
                  </a:lnTo>
                  <a:lnTo>
                    <a:pt x="396" y="156"/>
                  </a:lnTo>
                  <a:lnTo>
                    <a:pt x="448" y="163"/>
                  </a:lnTo>
                  <a:lnTo>
                    <a:pt x="477" y="125"/>
                  </a:lnTo>
                  <a:lnTo>
                    <a:pt x="464" y="86"/>
                  </a:lnTo>
                  <a:lnTo>
                    <a:pt x="415" y="42"/>
                  </a:lnTo>
                  <a:lnTo>
                    <a:pt x="363" y="18"/>
                  </a:lnTo>
                  <a:lnTo>
                    <a:pt x="319" y="7"/>
                  </a:lnTo>
                  <a:lnTo>
                    <a:pt x="273" y="2"/>
                  </a:lnTo>
                  <a:lnTo>
                    <a:pt x="222" y="0"/>
                  </a:lnTo>
                  <a:lnTo>
                    <a:pt x="176" y="4"/>
                  </a:lnTo>
                  <a:lnTo>
                    <a:pt x="136" y="15"/>
                  </a:lnTo>
                  <a:lnTo>
                    <a:pt x="86" y="33"/>
                  </a:lnTo>
                  <a:lnTo>
                    <a:pt x="50" y="66"/>
                  </a:lnTo>
                  <a:lnTo>
                    <a:pt x="22" y="99"/>
                  </a:lnTo>
                  <a:lnTo>
                    <a:pt x="6" y="145"/>
                  </a:lnTo>
                  <a:lnTo>
                    <a:pt x="0" y="189"/>
                  </a:lnTo>
                  <a:lnTo>
                    <a:pt x="9" y="237"/>
                  </a:lnTo>
                  <a:lnTo>
                    <a:pt x="22" y="285"/>
                  </a:lnTo>
                  <a:lnTo>
                    <a:pt x="50" y="330"/>
                  </a:lnTo>
                  <a:lnTo>
                    <a:pt x="81" y="375"/>
                  </a:lnTo>
                  <a:lnTo>
                    <a:pt x="125" y="419"/>
                  </a:lnTo>
                  <a:lnTo>
                    <a:pt x="169" y="457"/>
                  </a:lnTo>
                  <a:lnTo>
                    <a:pt x="217" y="488"/>
                  </a:lnTo>
                  <a:lnTo>
                    <a:pt x="266" y="514"/>
                  </a:lnTo>
                  <a:lnTo>
                    <a:pt x="310" y="534"/>
                  </a:lnTo>
                  <a:lnTo>
                    <a:pt x="369" y="549"/>
                  </a:lnTo>
                  <a:lnTo>
                    <a:pt x="437" y="568"/>
                  </a:lnTo>
                  <a:lnTo>
                    <a:pt x="516" y="581"/>
                  </a:lnTo>
                  <a:lnTo>
                    <a:pt x="595" y="577"/>
                  </a:lnTo>
                  <a:lnTo>
                    <a:pt x="668" y="55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3" name="Freeform 15"/>
            <p:cNvSpPr>
              <a:spLocks/>
            </p:cNvSpPr>
            <p:nvPr/>
          </p:nvSpPr>
          <p:spPr bwMode="auto">
            <a:xfrm>
              <a:off x="1365" y="583"/>
              <a:ext cx="1413" cy="549"/>
            </a:xfrm>
            <a:custGeom>
              <a:avLst/>
              <a:gdLst>
                <a:gd name="T0" fmla="*/ 1412 w 1413"/>
                <a:gd name="T1" fmla="*/ 548 h 549"/>
                <a:gd name="T2" fmla="*/ 1316 w 1413"/>
                <a:gd name="T3" fmla="*/ 537 h 549"/>
                <a:gd name="T4" fmla="*/ 1237 w 1413"/>
                <a:gd name="T5" fmla="*/ 524 h 549"/>
                <a:gd name="T6" fmla="*/ 1179 w 1413"/>
                <a:gd name="T7" fmla="*/ 511 h 549"/>
                <a:gd name="T8" fmla="*/ 1118 w 1413"/>
                <a:gd name="T9" fmla="*/ 499 h 549"/>
                <a:gd name="T10" fmla="*/ 1060 w 1413"/>
                <a:gd name="T11" fmla="*/ 493 h 549"/>
                <a:gd name="T12" fmla="*/ 1000 w 1413"/>
                <a:gd name="T13" fmla="*/ 495 h 549"/>
                <a:gd name="T14" fmla="*/ 939 w 1413"/>
                <a:gd name="T15" fmla="*/ 499 h 549"/>
                <a:gd name="T16" fmla="*/ 894 w 1413"/>
                <a:gd name="T17" fmla="*/ 482 h 549"/>
                <a:gd name="T18" fmla="*/ 962 w 1413"/>
                <a:gd name="T19" fmla="*/ 440 h 549"/>
                <a:gd name="T20" fmla="*/ 1005 w 1413"/>
                <a:gd name="T21" fmla="*/ 411 h 549"/>
                <a:gd name="T22" fmla="*/ 1043 w 1413"/>
                <a:gd name="T23" fmla="*/ 381 h 549"/>
                <a:gd name="T24" fmla="*/ 1069 w 1413"/>
                <a:gd name="T25" fmla="*/ 348 h 549"/>
                <a:gd name="T26" fmla="*/ 962 w 1413"/>
                <a:gd name="T27" fmla="*/ 383 h 549"/>
                <a:gd name="T28" fmla="*/ 855 w 1413"/>
                <a:gd name="T29" fmla="*/ 418 h 549"/>
                <a:gd name="T30" fmla="*/ 783 w 1413"/>
                <a:gd name="T31" fmla="*/ 436 h 549"/>
                <a:gd name="T32" fmla="*/ 670 w 1413"/>
                <a:gd name="T33" fmla="*/ 449 h 549"/>
                <a:gd name="T34" fmla="*/ 597 w 1413"/>
                <a:gd name="T35" fmla="*/ 449 h 549"/>
                <a:gd name="T36" fmla="*/ 531 w 1413"/>
                <a:gd name="T37" fmla="*/ 444 h 549"/>
                <a:gd name="T38" fmla="*/ 486 w 1413"/>
                <a:gd name="T39" fmla="*/ 427 h 549"/>
                <a:gd name="T40" fmla="*/ 459 w 1413"/>
                <a:gd name="T41" fmla="*/ 407 h 549"/>
                <a:gd name="T42" fmla="*/ 527 w 1413"/>
                <a:gd name="T43" fmla="*/ 389 h 549"/>
                <a:gd name="T44" fmla="*/ 572 w 1413"/>
                <a:gd name="T45" fmla="*/ 365 h 549"/>
                <a:gd name="T46" fmla="*/ 599 w 1413"/>
                <a:gd name="T47" fmla="*/ 339 h 549"/>
                <a:gd name="T48" fmla="*/ 634 w 1413"/>
                <a:gd name="T49" fmla="*/ 308 h 549"/>
                <a:gd name="T50" fmla="*/ 544 w 1413"/>
                <a:gd name="T51" fmla="*/ 334 h 549"/>
                <a:gd name="T52" fmla="*/ 463 w 1413"/>
                <a:gd name="T53" fmla="*/ 348 h 549"/>
                <a:gd name="T54" fmla="*/ 378 w 1413"/>
                <a:gd name="T55" fmla="*/ 356 h 549"/>
                <a:gd name="T56" fmla="*/ 303 w 1413"/>
                <a:gd name="T57" fmla="*/ 352 h 549"/>
                <a:gd name="T58" fmla="*/ 254 w 1413"/>
                <a:gd name="T59" fmla="*/ 334 h 549"/>
                <a:gd name="T60" fmla="*/ 233 w 1413"/>
                <a:gd name="T61" fmla="*/ 312 h 549"/>
                <a:gd name="T62" fmla="*/ 281 w 1413"/>
                <a:gd name="T63" fmla="*/ 291 h 549"/>
                <a:gd name="T64" fmla="*/ 313 w 1413"/>
                <a:gd name="T65" fmla="*/ 269 h 549"/>
                <a:gd name="T66" fmla="*/ 341 w 1413"/>
                <a:gd name="T67" fmla="*/ 244 h 549"/>
                <a:gd name="T68" fmla="*/ 339 w 1413"/>
                <a:gd name="T69" fmla="*/ 229 h 549"/>
                <a:gd name="T70" fmla="*/ 262 w 1413"/>
                <a:gd name="T71" fmla="*/ 246 h 549"/>
                <a:gd name="T72" fmla="*/ 179 w 1413"/>
                <a:gd name="T73" fmla="*/ 255 h 549"/>
                <a:gd name="T74" fmla="*/ 109 w 1413"/>
                <a:gd name="T75" fmla="*/ 254 h 549"/>
                <a:gd name="T76" fmla="*/ 51 w 1413"/>
                <a:gd name="T77" fmla="*/ 244 h 549"/>
                <a:gd name="T78" fmla="*/ 19 w 1413"/>
                <a:gd name="T79" fmla="*/ 229 h 549"/>
                <a:gd name="T80" fmla="*/ 0 w 1413"/>
                <a:gd name="T81" fmla="*/ 205 h 549"/>
                <a:gd name="T82" fmla="*/ 120 w 1413"/>
                <a:gd name="T83" fmla="*/ 187 h 549"/>
                <a:gd name="T84" fmla="*/ 309 w 1413"/>
                <a:gd name="T85" fmla="*/ 156 h 549"/>
                <a:gd name="T86" fmla="*/ 544 w 1413"/>
                <a:gd name="T87" fmla="*/ 119 h 549"/>
                <a:gd name="T88" fmla="*/ 742 w 1413"/>
                <a:gd name="T89" fmla="*/ 71 h 549"/>
                <a:gd name="T90" fmla="*/ 926 w 1413"/>
                <a:gd name="T91" fmla="*/ 26 h 549"/>
                <a:gd name="T92" fmla="*/ 1020 w 1413"/>
                <a:gd name="T93" fmla="*/ 9 h 549"/>
                <a:gd name="T94" fmla="*/ 1098 w 1413"/>
                <a:gd name="T95" fmla="*/ 0 h 549"/>
                <a:gd name="T96" fmla="*/ 1165 w 1413"/>
                <a:gd name="T97" fmla="*/ 2 h 549"/>
                <a:gd name="T98" fmla="*/ 1211 w 1413"/>
                <a:gd name="T99" fmla="*/ 7 h 549"/>
                <a:gd name="T100" fmla="*/ 1254 w 1413"/>
                <a:gd name="T101" fmla="*/ 27 h 549"/>
                <a:gd name="T102" fmla="*/ 1288 w 1413"/>
                <a:gd name="T103" fmla="*/ 71 h 549"/>
                <a:gd name="T104" fmla="*/ 1301 w 1413"/>
                <a:gd name="T105" fmla="*/ 117 h 549"/>
                <a:gd name="T106" fmla="*/ 1316 w 1413"/>
                <a:gd name="T107" fmla="*/ 148 h 549"/>
                <a:gd name="T108" fmla="*/ 1344 w 1413"/>
                <a:gd name="T109" fmla="*/ 159 h 549"/>
                <a:gd name="T110" fmla="*/ 1384 w 1413"/>
                <a:gd name="T111" fmla="*/ 156 h 549"/>
                <a:gd name="T112" fmla="*/ 1412 w 1413"/>
                <a:gd name="T113" fmla="*/ 145 h 549"/>
                <a:gd name="T114" fmla="*/ 1412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1412" y="548"/>
                  </a:moveTo>
                  <a:lnTo>
                    <a:pt x="1316" y="537"/>
                  </a:lnTo>
                  <a:lnTo>
                    <a:pt x="1237" y="524"/>
                  </a:lnTo>
                  <a:lnTo>
                    <a:pt x="1179" y="511"/>
                  </a:lnTo>
                  <a:lnTo>
                    <a:pt x="1118" y="499"/>
                  </a:lnTo>
                  <a:lnTo>
                    <a:pt x="1060" y="493"/>
                  </a:lnTo>
                  <a:lnTo>
                    <a:pt x="1000" y="495"/>
                  </a:lnTo>
                  <a:lnTo>
                    <a:pt x="939" y="499"/>
                  </a:lnTo>
                  <a:lnTo>
                    <a:pt x="894" y="482"/>
                  </a:lnTo>
                  <a:lnTo>
                    <a:pt x="962" y="440"/>
                  </a:lnTo>
                  <a:lnTo>
                    <a:pt x="1005" y="411"/>
                  </a:lnTo>
                  <a:lnTo>
                    <a:pt x="1043" y="381"/>
                  </a:lnTo>
                  <a:lnTo>
                    <a:pt x="1069" y="348"/>
                  </a:lnTo>
                  <a:lnTo>
                    <a:pt x="962" y="383"/>
                  </a:lnTo>
                  <a:lnTo>
                    <a:pt x="855" y="418"/>
                  </a:lnTo>
                  <a:lnTo>
                    <a:pt x="783" y="436"/>
                  </a:lnTo>
                  <a:lnTo>
                    <a:pt x="670" y="449"/>
                  </a:lnTo>
                  <a:lnTo>
                    <a:pt x="597" y="449"/>
                  </a:lnTo>
                  <a:lnTo>
                    <a:pt x="531" y="444"/>
                  </a:lnTo>
                  <a:lnTo>
                    <a:pt x="486" y="427"/>
                  </a:lnTo>
                  <a:lnTo>
                    <a:pt x="459" y="407"/>
                  </a:lnTo>
                  <a:lnTo>
                    <a:pt x="527" y="389"/>
                  </a:lnTo>
                  <a:lnTo>
                    <a:pt x="572" y="365"/>
                  </a:lnTo>
                  <a:lnTo>
                    <a:pt x="599" y="339"/>
                  </a:lnTo>
                  <a:lnTo>
                    <a:pt x="634" y="308"/>
                  </a:lnTo>
                  <a:lnTo>
                    <a:pt x="544" y="334"/>
                  </a:lnTo>
                  <a:lnTo>
                    <a:pt x="463" y="348"/>
                  </a:lnTo>
                  <a:lnTo>
                    <a:pt x="378" y="356"/>
                  </a:lnTo>
                  <a:lnTo>
                    <a:pt x="303" y="352"/>
                  </a:lnTo>
                  <a:lnTo>
                    <a:pt x="254" y="334"/>
                  </a:lnTo>
                  <a:lnTo>
                    <a:pt x="233" y="312"/>
                  </a:lnTo>
                  <a:lnTo>
                    <a:pt x="281" y="291"/>
                  </a:lnTo>
                  <a:lnTo>
                    <a:pt x="313" y="269"/>
                  </a:lnTo>
                  <a:lnTo>
                    <a:pt x="341" y="244"/>
                  </a:lnTo>
                  <a:lnTo>
                    <a:pt x="339" y="229"/>
                  </a:lnTo>
                  <a:lnTo>
                    <a:pt x="262" y="246"/>
                  </a:lnTo>
                  <a:lnTo>
                    <a:pt x="179" y="255"/>
                  </a:lnTo>
                  <a:lnTo>
                    <a:pt x="109" y="254"/>
                  </a:lnTo>
                  <a:lnTo>
                    <a:pt x="51" y="244"/>
                  </a:lnTo>
                  <a:lnTo>
                    <a:pt x="19" y="229"/>
                  </a:lnTo>
                  <a:lnTo>
                    <a:pt x="0" y="205"/>
                  </a:lnTo>
                  <a:lnTo>
                    <a:pt x="120" y="187"/>
                  </a:lnTo>
                  <a:lnTo>
                    <a:pt x="309" y="156"/>
                  </a:lnTo>
                  <a:lnTo>
                    <a:pt x="544" y="119"/>
                  </a:lnTo>
                  <a:lnTo>
                    <a:pt x="742" y="71"/>
                  </a:lnTo>
                  <a:lnTo>
                    <a:pt x="926" y="26"/>
                  </a:lnTo>
                  <a:lnTo>
                    <a:pt x="1020" y="9"/>
                  </a:lnTo>
                  <a:lnTo>
                    <a:pt x="1098" y="0"/>
                  </a:lnTo>
                  <a:lnTo>
                    <a:pt x="1165" y="2"/>
                  </a:lnTo>
                  <a:lnTo>
                    <a:pt x="1211" y="7"/>
                  </a:lnTo>
                  <a:lnTo>
                    <a:pt x="1254" y="27"/>
                  </a:lnTo>
                  <a:lnTo>
                    <a:pt x="1288" y="71"/>
                  </a:lnTo>
                  <a:lnTo>
                    <a:pt x="1301" y="117"/>
                  </a:lnTo>
                  <a:lnTo>
                    <a:pt x="1316" y="148"/>
                  </a:lnTo>
                  <a:lnTo>
                    <a:pt x="1344" y="159"/>
                  </a:lnTo>
                  <a:lnTo>
                    <a:pt x="1384" y="156"/>
                  </a:lnTo>
                  <a:lnTo>
                    <a:pt x="1412" y="145"/>
                  </a:lnTo>
                  <a:lnTo>
                    <a:pt x="1412" y="5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4" name="Oval 16"/>
            <p:cNvSpPr>
              <a:spLocks noChangeArrowheads="1"/>
            </p:cNvSpPr>
            <p:nvPr/>
          </p:nvSpPr>
          <p:spPr bwMode="auto">
            <a:xfrm>
              <a:off x="2785" y="355"/>
              <a:ext cx="187" cy="198"/>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5" name="Freeform 17"/>
            <p:cNvSpPr>
              <a:spLocks/>
            </p:cNvSpPr>
            <p:nvPr/>
          </p:nvSpPr>
          <p:spPr bwMode="auto">
            <a:xfrm>
              <a:off x="2976" y="583"/>
              <a:ext cx="1413" cy="549"/>
            </a:xfrm>
            <a:custGeom>
              <a:avLst/>
              <a:gdLst>
                <a:gd name="T0" fmla="*/ 0 w 1413"/>
                <a:gd name="T1" fmla="*/ 548 h 549"/>
                <a:gd name="T2" fmla="*/ 96 w 1413"/>
                <a:gd name="T3" fmla="*/ 537 h 549"/>
                <a:gd name="T4" fmla="*/ 175 w 1413"/>
                <a:gd name="T5" fmla="*/ 524 h 549"/>
                <a:gd name="T6" fmla="*/ 233 w 1413"/>
                <a:gd name="T7" fmla="*/ 511 h 549"/>
                <a:gd name="T8" fmla="*/ 294 w 1413"/>
                <a:gd name="T9" fmla="*/ 499 h 549"/>
                <a:gd name="T10" fmla="*/ 352 w 1413"/>
                <a:gd name="T11" fmla="*/ 493 h 549"/>
                <a:gd name="T12" fmla="*/ 412 w 1413"/>
                <a:gd name="T13" fmla="*/ 495 h 549"/>
                <a:gd name="T14" fmla="*/ 473 w 1413"/>
                <a:gd name="T15" fmla="*/ 499 h 549"/>
                <a:gd name="T16" fmla="*/ 518 w 1413"/>
                <a:gd name="T17" fmla="*/ 482 h 549"/>
                <a:gd name="T18" fmla="*/ 450 w 1413"/>
                <a:gd name="T19" fmla="*/ 440 h 549"/>
                <a:gd name="T20" fmla="*/ 407 w 1413"/>
                <a:gd name="T21" fmla="*/ 411 h 549"/>
                <a:gd name="T22" fmla="*/ 369 w 1413"/>
                <a:gd name="T23" fmla="*/ 381 h 549"/>
                <a:gd name="T24" fmla="*/ 343 w 1413"/>
                <a:gd name="T25" fmla="*/ 348 h 549"/>
                <a:gd name="T26" fmla="*/ 450 w 1413"/>
                <a:gd name="T27" fmla="*/ 383 h 549"/>
                <a:gd name="T28" fmla="*/ 557 w 1413"/>
                <a:gd name="T29" fmla="*/ 418 h 549"/>
                <a:gd name="T30" fmla="*/ 629 w 1413"/>
                <a:gd name="T31" fmla="*/ 436 h 549"/>
                <a:gd name="T32" fmla="*/ 742 w 1413"/>
                <a:gd name="T33" fmla="*/ 449 h 549"/>
                <a:gd name="T34" fmla="*/ 815 w 1413"/>
                <a:gd name="T35" fmla="*/ 449 h 549"/>
                <a:gd name="T36" fmla="*/ 881 w 1413"/>
                <a:gd name="T37" fmla="*/ 444 h 549"/>
                <a:gd name="T38" fmla="*/ 926 w 1413"/>
                <a:gd name="T39" fmla="*/ 427 h 549"/>
                <a:gd name="T40" fmla="*/ 953 w 1413"/>
                <a:gd name="T41" fmla="*/ 407 h 549"/>
                <a:gd name="T42" fmla="*/ 885 w 1413"/>
                <a:gd name="T43" fmla="*/ 389 h 549"/>
                <a:gd name="T44" fmla="*/ 840 w 1413"/>
                <a:gd name="T45" fmla="*/ 365 h 549"/>
                <a:gd name="T46" fmla="*/ 809 w 1413"/>
                <a:gd name="T47" fmla="*/ 339 h 549"/>
                <a:gd name="T48" fmla="*/ 778 w 1413"/>
                <a:gd name="T49" fmla="*/ 308 h 549"/>
                <a:gd name="T50" fmla="*/ 868 w 1413"/>
                <a:gd name="T51" fmla="*/ 334 h 549"/>
                <a:gd name="T52" fmla="*/ 949 w 1413"/>
                <a:gd name="T53" fmla="*/ 348 h 549"/>
                <a:gd name="T54" fmla="*/ 1034 w 1413"/>
                <a:gd name="T55" fmla="*/ 356 h 549"/>
                <a:gd name="T56" fmla="*/ 1109 w 1413"/>
                <a:gd name="T57" fmla="*/ 352 h 549"/>
                <a:gd name="T58" fmla="*/ 1158 w 1413"/>
                <a:gd name="T59" fmla="*/ 334 h 549"/>
                <a:gd name="T60" fmla="*/ 1179 w 1413"/>
                <a:gd name="T61" fmla="*/ 312 h 549"/>
                <a:gd name="T62" fmla="*/ 1131 w 1413"/>
                <a:gd name="T63" fmla="*/ 291 h 549"/>
                <a:gd name="T64" fmla="*/ 1099 w 1413"/>
                <a:gd name="T65" fmla="*/ 269 h 549"/>
                <a:gd name="T66" fmla="*/ 1071 w 1413"/>
                <a:gd name="T67" fmla="*/ 244 h 549"/>
                <a:gd name="T68" fmla="*/ 1073 w 1413"/>
                <a:gd name="T69" fmla="*/ 229 h 549"/>
                <a:gd name="T70" fmla="*/ 1150 w 1413"/>
                <a:gd name="T71" fmla="*/ 246 h 549"/>
                <a:gd name="T72" fmla="*/ 1233 w 1413"/>
                <a:gd name="T73" fmla="*/ 255 h 549"/>
                <a:gd name="T74" fmla="*/ 1311 w 1413"/>
                <a:gd name="T75" fmla="*/ 253 h 549"/>
                <a:gd name="T76" fmla="*/ 1361 w 1413"/>
                <a:gd name="T77" fmla="*/ 244 h 549"/>
                <a:gd name="T78" fmla="*/ 1393 w 1413"/>
                <a:gd name="T79" fmla="*/ 229 h 549"/>
                <a:gd name="T80" fmla="*/ 1412 w 1413"/>
                <a:gd name="T81" fmla="*/ 205 h 549"/>
                <a:gd name="T82" fmla="*/ 1292 w 1413"/>
                <a:gd name="T83" fmla="*/ 187 h 549"/>
                <a:gd name="T84" fmla="*/ 1087 w 1413"/>
                <a:gd name="T85" fmla="*/ 158 h 549"/>
                <a:gd name="T86" fmla="*/ 868 w 1413"/>
                <a:gd name="T87" fmla="*/ 119 h 549"/>
                <a:gd name="T88" fmla="*/ 670 w 1413"/>
                <a:gd name="T89" fmla="*/ 71 h 549"/>
                <a:gd name="T90" fmla="*/ 486 w 1413"/>
                <a:gd name="T91" fmla="*/ 26 h 549"/>
                <a:gd name="T92" fmla="*/ 392 w 1413"/>
                <a:gd name="T93" fmla="*/ 9 h 549"/>
                <a:gd name="T94" fmla="*/ 314 w 1413"/>
                <a:gd name="T95" fmla="*/ 0 h 549"/>
                <a:gd name="T96" fmla="*/ 247 w 1413"/>
                <a:gd name="T97" fmla="*/ 2 h 549"/>
                <a:gd name="T98" fmla="*/ 201 w 1413"/>
                <a:gd name="T99" fmla="*/ 7 h 549"/>
                <a:gd name="T100" fmla="*/ 158 w 1413"/>
                <a:gd name="T101" fmla="*/ 27 h 549"/>
                <a:gd name="T102" fmla="*/ 124 w 1413"/>
                <a:gd name="T103" fmla="*/ 71 h 549"/>
                <a:gd name="T104" fmla="*/ 111 w 1413"/>
                <a:gd name="T105" fmla="*/ 117 h 549"/>
                <a:gd name="T106" fmla="*/ 96 w 1413"/>
                <a:gd name="T107" fmla="*/ 148 h 549"/>
                <a:gd name="T108" fmla="*/ 68 w 1413"/>
                <a:gd name="T109" fmla="*/ 159 h 549"/>
                <a:gd name="T110" fmla="*/ 28 w 1413"/>
                <a:gd name="T111" fmla="*/ 156 h 549"/>
                <a:gd name="T112" fmla="*/ 0 w 1413"/>
                <a:gd name="T113" fmla="*/ 145 h 549"/>
                <a:gd name="T114" fmla="*/ 0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0" y="548"/>
                  </a:moveTo>
                  <a:lnTo>
                    <a:pt x="96" y="537"/>
                  </a:lnTo>
                  <a:lnTo>
                    <a:pt x="175" y="524"/>
                  </a:lnTo>
                  <a:lnTo>
                    <a:pt x="233" y="511"/>
                  </a:lnTo>
                  <a:lnTo>
                    <a:pt x="294" y="499"/>
                  </a:lnTo>
                  <a:lnTo>
                    <a:pt x="352" y="493"/>
                  </a:lnTo>
                  <a:lnTo>
                    <a:pt x="412" y="495"/>
                  </a:lnTo>
                  <a:lnTo>
                    <a:pt x="473" y="499"/>
                  </a:lnTo>
                  <a:lnTo>
                    <a:pt x="518" y="482"/>
                  </a:lnTo>
                  <a:lnTo>
                    <a:pt x="450" y="440"/>
                  </a:lnTo>
                  <a:lnTo>
                    <a:pt x="407" y="411"/>
                  </a:lnTo>
                  <a:lnTo>
                    <a:pt x="369" y="381"/>
                  </a:lnTo>
                  <a:lnTo>
                    <a:pt x="343" y="348"/>
                  </a:lnTo>
                  <a:lnTo>
                    <a:pt x="450" y="383"/>
                  </a:lnTo>
                  <a:lnTo>
                    <a:pt x="557" y="418"/>
                  </a:lnTo>
                  <a:lnTo>
                    <a:pt x="629" y="436"/>
                  </a:lnTo>
                  <a:lnTo>
                    <a:pt x="742" y="449"/>
                  </a:lnTo>
                  <a:lnTo>
                    <a:pt x="815" y="449"/>
                  </a:lnTo>
                  <a:lnTo>
                    <a:pt x="881" y="444"/>
                  </a:lnTo>
                  <a:lnTo>
                    <a:pt x="926" y="427"/>
                  </a:lnTo>
                  <a:lnTo>
                    <a:pt x="953" y="407"/>
                  </a:lnTo>
                  <a:lnTo>
                    <a:pt x="885" y="389"/>
                  </a:lnTo>
                  <a:lnTo>
                    <a:pt x="840" y="365"/>
                  </a:lnTo>
                  <a:lnTo>
                    <a:pt x="809" y="339"/>
                  </a:lnTo>
                  <a:lnTo>
                    <a:pt x="778" y="308"/>
                  </a:lnTo>
                  <a:lnTo>
                    <a:pt x="868" y="334"/>
                  </a:lnTo>
                  <a:lnTo>
                    <a:pt x="949" y="348"/>
                  </a:lnTo>
                  <a:lnTo>
                    <a:pt x="1034" y="356"/>
                  </a:lnTo>
                  <a:lnTo>
                    <a:pt x="1109" y="352"/>
                  </a:lnTo>
                  <a:lnTo>
                    <a:pt x="1158" y="334"/>
                  </a:lnTo>
                  <a:lnTo>
                    <a:pt x="1179" y="312"/>
                  </a:lnTo>
                  <a:lnTo>
                    <a:pt x="1131" y="291"/>
                  </a:lnTo>
                  <a:lnTo>
                    <a:pt x="1099" y="269"/>
                  </a:lnTo>
                  <a:lnTo>
                    <a:pt x="1071" y="244"/>
                  </a:lnTo>
                  <a:lnTo>
                    <a:pt x="1073" y="229"/>
                  </a:lnTo>
                  <a:lnTo>
                    <a:pt x="1150" y="246"/>
                  </a:lnTo>
                  <a:lnTo>
                    <a:pt x="1233" y="255"/>
                  </a:lnTo>
                  <a:lnTo>
                    <a:pt x="1311" y="253"/>
                  </a:lnTo>
                  <a:lnTo>
                    <a:pt x="1361" y="244"/>
                  </a:lnTo>
                  <a:lnTo>
                    <a:pt x="1393" y="229"/>
                  </a:lnTo>
                  <a:lnTo>
                    <a:pt x="1412" y="205"/>
                  </a:lnTo>
                  <a:lnTo>
                    <a:pt x="1292" y="187"/>
                  </a:lnTo>
                  <a:lnTo>
                    <a:pt x="1087" y="158"/>
                  </a:lnTo>
                  <a:lnTo>
                    <a:pt x="868" y="119"/>
                  </a:lnTo>
                  <a:lnTo>
                    <a:pt x="670" y="71"/>
                  </a:lnTo>
                  <a:lnTo>
                    <a:pt x="486" y="26"/>
                  </a:lnTo>
                  <a:lnTo>
                    <a:pt x="392" y="9"/>
                  </a:lnTo>
                  <a:lnTo>
                    <a:pt x="314" y="0"/>
                  </a:lnTo>
                  <a:lnTo>
                    <a:pt x="247" y="2"/>
                  </a:lnTo>
                  <a:lnTo>
                    <a:pt x="201" y="7"/>
                  </a:lnTo>
                  <a:lnTo>
                    <a:pt x="158" y="27"/>
                  </a:lnTo>
                  <a:lnTo>
                    <a:pt x="124" y="71"/>
                  </a:lnTo>
                  <a:lnTo>
                    <a:pt x="111" y="117"/>
                  </a:lnTo>
                  <a:lnTo>
                    <a:pt x="96" y="148"/>
                  </a:lnTo>
                  <a:lnTo>
                    <a:pt x="68" y="159"/>
                  </a:lnTo>
                  <a:lnTo>
                    <a:pt x="28" y="156"/>
                  </a:lnTo>
                  <a:lnTo>
                    <a:pt x="0" y="145"/>
                  </a:lnTo>
                  <a:lnTo>
                    <a:pt x="0" y="5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067" name="Rectangle 19"/>
          <p:cNvSpPr>
            <a:spLocks noGrp="1" noChangeArrowheads="1"/>
          </p:cNvSpPr>
          <p:nvPr>
            <p:ph type="ctrTitle" sz="quarter"/>
          </p:nvPr>
        </p:nvSpPr>
        <p:spPr>
          <a:xfrm>
            <a:off x="685800" y="2286000"/>
            <a:ext cx="7772400" cy="1143000"/>
          </a:xfrm>
        </p:spPr>
        <p:txBody>
          <a:bodyPr/>
          <a:lstStyle>
            <a:lvl1pPr>
              <a:defRPr/>
            </a:lvl1pPr>
          </a:lstStyle>
          <a:p>
            <a:pPr lvl="0"/>
            <a:r>
              <a:rPr lang="en-US" altLang="en-US" noProof="0" smtClean="0"/>
              <a:t>Click to edit Master title style</a:t>
            </a:r>
          </a:p>
        </p:txBody>
      </p:sp>
      <p:sp>
        <p:nvSpPr>
          <p:cNvPr id="2068" name="Rectangle 20"/>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pPr lvl="0"/>
            <a:r>
              <a:rPr lang="en-US" altLang="en-US" noProof="0" smtClean="0"/>
              <a:t>Click to edit Master subtitle style</a:t>
            </a:r>
          </a:p>
        </p:txBody>
      </p:sp>
      <p:sp>
        <p:nvSpPr>
          <p:cNvPr id="2069" name="Rectangle 21"/>
          <p:cNvSpPr>
            <a:spLocks noGrp="1" noChangeArrowheads="1"/>
          </p:cNvSpPr>
          <p:nvPr>
            <p:ph type="dt" sz="quarter" idx="2"/>
          </p:nvPr>
        </p:nvSpPr>
        <p:spPr/>
        <p:txBody>
          <a:bodyPr/>
          <a:lstStyle>
            <a:lvl1pPr>
              <a:defRPr/>
            </a:lvl1pPr>
          </a:lstStyle>
          <a:p>
            <a:endParaRPr lang="en-US" altLang="en-US"/>
          </a:p>
        </p:txBody>
      </p:sp>
      <p:sp>
        <p:nvSpPr>
          <p:cNvPr id="2070" name="Rectangle 22"/>
          <p:cNvSpPr>
            <a:spLocks noGrp="1" noChangeArrowheads="1"/>
          </p:cNvSpPr>
          <p:nvPr>
            <p:ph type="ftr" sz="quarter" idx="3"/>
          </p:nvPr>
        </p:nvSpPr>
        <p:spPr/>
        <p:txBody>
          <a:bodyPr/>
          <a:lstStyle>
            <a:lvl1pPr>
              <a:defRPr/>
            </a:lvl1pPr>
          </a:lstStyle>
          <a:p>
            <a:endParaRPr lang="en-US" altLang="en-US"/>
          </a:p>
        </p:txBody>
      </p:sp>
      <p:sp>
        <p:nvSpPr>
          <p:cNvPr id="2071" name="Rectangle 23"/>
          <p:cNvSpPr>
            <a:spLocks noGrp="1" noChangeArrowheads="1"/>
          </p:cNvSpPr>
          <p:nvPr>
            <p:ph type="sldNum" sz="quarter" idx="4"/>
          </p:nvPr>
        </p:nvSpPr>
        <p:spPr/>
        <p:txBody>
          <a:bodyPr/>
          <a:lstStyle>
            <a:lvl1pPr>
              <a:defRPr/>
            </a:lvl1pPr>
          </a:lstStyle>
          <a:p>
            <a:fld id="{63FC597A-8090-47B8-9F71-E92C2C2319ED}"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CF129EDE-43C2-41E8-BB66-CC04C5BBF006}" type="slidenum">
              <a:rPr lang="en-US" altLang="en-US"/>
              <a:pPr/>
              <a:t>‹#›</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873799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000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4000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832D2078-2980-43D2-9649-B93614CC14DB}" type="slidenum">
              <a:rPr lang="en-US" altLang="en-US"/>
              <a:pPr/>
              <a:t>‹#›</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481949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D902901F-6642-40AB-AB6E-02D85CDE11C2}" type="slidenum">
              <a:rPr lang="en-US" altLang="en-US"/>
              <a:pPr/>
              <a:t>‹#›</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249701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173E0C2F-BE5F-482F-9A7F-3C4C18F613A0}" type="slidenum">
              <a:rPr lang="en-US" altLang="en-US"/>
              <a:pPr/>
              <a:t>‹#›</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74558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716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716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C57A4FD7-5CD4-4DE4-965C-50EA1F18DCDD}" type="slidenum">
              <a:rPr lang="en-US" altLang="en-US"/>
              <a:pPr/>
              <a:t>‹#›</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3275972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Slide Number Placeholder 7"/>
          <p:cNvSpPr>
            <a:spLocks noGrp="1"/>
          </p:cNvSpPr>
          <p:nvPr>
            <p:ph type="sldNum" sz="quarter" idx="11"/>
          </p:nvPr>
        </p:nvSpPr>
        <p:spPr/>
        <p:txBody>
          <a:bodyPr/>
          <a:lstStyle>
            <a:lvl1pPr>
              <a:defRPr/>
            </a:lvl1pPr>
          </a:lstStyle>
          <a:p>
            <a:fld id="{18CEF030-A136-44B3-A98E-CD3788C2A545}" type="slidenum">
              <a:rPr lang="en-US" altLang="en-US"/>
              <a:pPr/>
              <a:t>‹#›</a:t>
            </a:fld>
            <a:endParaRPr lang="en-US" altLang="en-US"/>
          </a:p>
        </p:txBody>
      </p:sp>
      <p:sp>
        <p:nvSpPr>
          <p:cNvPr id="9" name="Footer Placeholder 8"/>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705099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Slide Number Placeholder 3"/>
          <p:cNvSpPr>
            <a:spLocks noGrp="1"/>
          </p:cNvSpPr>
          <p:nvPr>
            <p:ph type="sldNum" sz="quarter" idx="11"/>
          </p:nvPr>
        </p:nvSpPr>
        <p:spPr/>
        <p:txBody>
          <a:bodyPr/>
          <a:lstStyle>
            <a:lvl1pPr>
              <a:defRPr/>
            </a:lvl1pPr>
          </a:lstStyle>
          <a:p>
            <a:fld id="{DA20C17F-0C9E-44E4-96BA-026492CBB937}" type="slidenum">
              <a:rPr lang="en-US" altLang="en-US"/>
              <a:pPr/>
              <a:t>‹#›</a:t>
            </a:fld>
            <a:endParaRPr lang="en-US" altLang="en-US"/>
          </a:p>
        </p:txBody>
      </p:sp>
      <p:sp>
        <p:nvSpPr>
          <p:cNvPr id="5" name="Footer Placeholder 4"/>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964565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Slide Number Placeholder 2"/>
          <p:cNvSpPr>
            <a:spLocks noGrp="1"/>
          </p:cNvSpPr>
          <p:nvPr>
            <p:ph type="sldNum" sz="quarter" idx="11"/>
          </p:nvPr>
        </p:nvSpPr>
        <p:spPr/>
        <p:txBody>
          <a:bodyPr/>
          <a:lstStyle>
            <a:lvl1pPr>
              <a:defRPr/>
            </a:lvl1pPr>
          </a:lstStyle>
          <a:p>
            <a:fld id="{FDA49909-172B-4994-8088-8D996195D4BE}" type="slidenum">
              <a:rPr lang="en-US" altLang="en-US"/>
              <a:pPr/>
              <a:t>‹#›</a:t>
            </a:fld>
            <a:endParaRPr lang="en-US" altLang="en-US"/>
          </a:p>
        </p:txBody>
      </p:sp>
      <p:sp>
        <p:nvSpPr>
          <p:cNvPr id="4" name="Footer Placeholder 3"/>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047232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B2CD313C-9113-4599-B036-FC28C1BEAC30}" type="slidenum">
              <a:rPr lang="en-US" altLang="en-US"/>
              <a:pPr/>
              <a:t>‹#›</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676668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5A31C0FE-E181-49A8-8BAE-E74E5CC11B8E}" type="slidenum">
              <a:rPr lang="en-US" altLang="en-US"/>
              <a:pPr/>
              <a:t>‹#›</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458243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rgbClr val="E6CDFF"/>
            </a:gs>
            <a:gs pos="100000">
              <a:schemeClr val="bg1">
                <a:gamma/>
                <a:shade val="29804"/>
                <a:invGamma/>
              </a:schemeClr>
            </a:gs>
          </a:gsLst>
          <a:lin ang="5400000" scaled="1"/>
          <a:tileRect/>
        </a:gradFill>
        <a:effectLst/>
      </p:bgPr>
    </p:bg>
    <p:spTree>
      <p:nvGrpSpPr>
        <p:cNvPr id="1" name=""/>
        <p:cNvGrpSpPr/>
        <p:nvPr/>
      </p:nvGrpSpPr>
      <p:grpSpPr>
        <a:xfrm>
          <a:off x="0" y="0"/>
          <a:ext cx="0" cy="0"/>
          <a:chOff x="0" y="0"/>
          <a:chExt cx="0" cy="0"/>
        </a:xfrm>
      </p:grpSpPr>
      <p:grpSp>
        <p:nvGrpSpPr>
          <p:cNvPr id="1042" name="Group 18"/>
          <p:cNvGrpSpPr>
            <a:grpSpLocks/>
          </p:cNvGrpSpPr>
          <p:nvPr/>
        </p:nvGrpSpPr>
        <p:grpSpPr bwMode="auto">
          <a:xfrm>
            <a:off x="2166938" y="563563"/>
            <a:ext cx="4800600" cy="6151562"/>
            <a:chOff x="1365" y="355"/>
            <a:chExt cx="3024" cy="3875"/>
          </a:xfrm>
        </p:grpSpPr>
        <p:sp>
          <p:nvSpPr>
            <p:cNvPr id="1026" name="Freeform 2"/>
            <p:cNvSpPr>
              <a:spLocks/>
            </p:cNvSpPr>
            <p:nvPr/>
          </p:nvSpPr>
          <p:spPr bwMode="auto">
            <a:xfrm>
              <a:off x="2835" y="586"/>
              <a:ext cx="88" cy="1121"/>
            </a:xfrm>
            <a:custGeom>
              <a:avLst/>
              <a:gdLst>
                <a:gd name="T0" fmla="*/ 0 w 88"/>
                <a:gd name="T1" fmla="*/ 1120 h 1121"/>
                <a:gd name="T2" fmla="*/ 0 w 88"/>
                <a:gd name="T3" fmla="*/ 0 h 1121"/>
                <a:gd name="T4" fmla="*/ 87 w 88"/>
                <a:gd name="T5" fmla="*/ 0 h 1121"/>
                <a:gd name="T6" fmla="*/ 87 w 88"/>
                <a:gd name="T7" fmla="*/ 1085 h 1121"/>
                <a:gd name="T8" fmla="*/ 0 w 88"/>
                <a:gd name="T9" fmla="*/ 1120 h 1121"/>
              </a:gdLst>
              <a:ahLst/>
              <a:cxnLst>
                <a:cxn ang="0">
                  <a:pos x="T0" y="T1"/>
                </a:cxn>
                <a:cxn ang="0">
                  <a:pos x="T2" y="T3"/>
                </a:cxn>
                <a:cxn ang="0">
                  <a:pos x="T4" y="T5"/>
                </a:cxn>
                <a:cxn ang="0">
                  <a:pos x="T6" y="T7"/>
                </a:cxn>
                <a:cxn ang="0">
                  <a:pos x="T8" y="T9"/>
                </a:cxn>
              </a:cxnLst>
              <a:rect l="0" t="0" r="r" b="b"/>
              <a:pathLst>
                <a:path w="88" h="1121">
                  <a:moveTo>
                    <a:pt x="0" y="1120"/>
                  </a:moveTo>
                  <a:lnTo>
                    <a:pt x="0" y="0"/>
                  </a:lnTo>
                  <a:lnTo>
                    <a:pt x="87" y="0"/>
                  </a:lnTo>
                  <a:lnTo>
                    <a:pt x="87" y="1085"/>
                  </a:lnTo>
                  <a:lnTo>
                    <a:pt x="0" y="112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 name="Freeform 3"/>
            <p:cNvSpPr>
              <a:spLocks/>
            </p:cNvSpPr>
            <p:nvPr/>
          </p:nvSpPr>
          <p:spPr bwMode="auto">
            <a:xfrm>
              <a:off x="2834" y="1900"/>
              <a:ext cx="84" cy="363"/>
            </a:xfrm>
            <a:custGeom>
              <a:avLst/>
              <a:gdLst>
                <a:gd name="T0" fmla="*/ 0 w 84"/>
                <a:gd name="T1" fmla="*/ 29 h 363"/>
                <a:gd name="T2" fmla="*/ 83 w 84"/>
                <a:gd name="T3" fmla="*/ 0 h 363"/>
                <a:gd name="T4" fmla="*/ 74 w 84"/>
                <a:gd name="T5" fmla="*/ 329 h 363"/>
                <a:gd name="T6" fmla="*/ 0 w 84"/>
                <a:gd name="T7" fmla="*/ 362 h 363"/>
                <a:gd name="T8" fmla="*/ 0 w 84"/>
                <a:gd name="T9" fmla="*/ 29 h 363"/>
              </a:gdLst>
              <a:ahLst/>
              <a:cxnLst>
                <a:cxn ang="0">
                  <a:pos x="T0" y="T1"/>
                </a:cxn>
                <a:cxn ang="0">
                  <a:pos x="T2" y="T3"/>
                </a:cxn>
                <a:cxn ang="0">
                  <a:pos x="T4" y="T5"/>
                </a:cxn>
                <a:cxn ang="0">
                  <a:pos x="T6" y="T7"/>
                </a:cxn>
                <a:cxn ang="0">
                  <a:pos x="T8" y="T9"/>
                </a:cxn>
              </a:cxnLst>
              <a:rect l="0" t="0" r="r" b="b"/>
              <a:pathLst>
                <a:path w="84" h="363">
                  <a:moveTo>
                    <a:pt x="0" y="29"/>
                  </a:moveTo>
                  <a:lnTo>
                    <a:pt x="83" y="0"/>
                  </a:lnTo>
                  <a:lnTo>
                    <a:pt x="74" y="329"/>
                  </a:lnTo>
                  <a:lnTo>
                    <a:pt x="0" y="362"/>
                  </a:lnTo>
                  <a:lnTo>
                    <a:pt x="0" y="29"/>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 name="Freeform 4"/>
            <p:cNvSpPr>
              <a:spLocks/>
            </p:cNvSpPr>
            <p:nvPr/>
          </p:nvSpPr>
          <p:spPr bwMode="auto">
            <a:xfrm>
              <a:off x="2825" y="2493"/>
              <a:ext cx="84" cy="249"/>
            </a:xfrm>
            <a:custGeom>
              <a:avLst/>
              <a:gdLst>
                <a:gd name="T0" fmla="*/ 2 w 84"/>
                <a:gd name="T1" fmla="*/ 213 h 249"/>
                <a:gd name="T2" fmla="*/ 0 w 84"/>
                <a:gd name="T3" fmla="*/ 28 h 249"/>
                <a:gd name="T4" fmla="*/ 83 w 84"/>
                <a:gd name="T5" fmla="*/ 0 h 249"/>
                <a:gd name="T6" fmla="*/ 72 w 84"/>
                <a:gd name="T7" fmla="*/ 248 h 249"/>
                <a:gd name="T8" fmla="*/ 2 w 84"/>
                <a:gd name="T9" fmla="*/ 213 h 249"/>
              </a:gdLst>
              <a:ahLst/>
              <a:cxnLst>
                <a:cxn ang="0">
                  <a:pos x="T0" y="T1"/>
                </a:cxn>
                <a:cxn ang="0">
                  <a:pos x="T2" y="T3"/>
                </a:cxn>
                <a:cxn ang="0">
                  <a:pos x="T4" y="T5"/>
                </a:cxn>
                <a:cxn ang="0">
                  <a:pos x="T6" y="T7"/>
                </a:cxn>
                <a:cxn ang="0">
                  <a:pos x="T8" y="T9"/>
                </a:cxn>
              </a:cxnLst>
              <a:rect l="0" t="0" r="r" b="b"/>
              <a:pathLst>
                <a:path w="84" h="249">
                  <a:moveTo>
                    <a:pt x="2" y="213"/>
                  </a:moveTo>
                  <a:lnTo>
                    <a:pt x="0" y="28"/>
                  </a:lnTo>
                  <a:lnTo>
                    <a:pt x="83" y="0"/>
                  </a:lnTo>
                  <a:lnTo>
                    <a:pt x="72" y="248"/>
                  </a:lnTo>
                  <a:lnTo>
                    <a:pt x="2" y="21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9" name="Freeform 5"/>
            <p:cNvSpPr>
              <a:spLocks/>
            </p:cNvSpPr>
            <p:nvPr/>
          </p:nvSpPr>
          <p:spPr bwMode="auto">
            <a:xfrm>
              <a:off x="2831" y="2965"/>
              <a:ext cx="52" cy="232"/>
            </a:xfrm>
            <a:custGeom>
              <a:avLst/>
              <a:gdLst>
                <a:gd name="T0" fmla="*/ 13 w 52"/>
                <a:gd name="T1" fmla="*/ 204 h 232"/>
                <a:gd name="T2" fmla="*/ 0 w 52"/>
                <a:gd name="T3" fmla="*/ 0 h 232"/>
                <a:gd name="T4" fmla="*/ 51 w 52"/>
                <a:gd name="T5" fmla="*/ 26 h 232"/>
                <a:gd name="T6" fmla="*/ 47 w 52"/>
                <a:gd name="T7" fmla="*/ 231 h 232"/>
                <a:gd name="T8" fmla="*/ 13 w 52"/>
                <a:gd name="T9" fmla="*/ 204 h 232"/>
              </a:gdLst>
              <a:ahLst/>
              <a:cxnLst>
                <a:cxn ang="0">
                  <a:pos x="T0" y="T1"/>
                </a:cxn>
                <a:cxn ang="0">
                  <a:pos x="T2" y="T3"/>
                </a:cxn>
                <a:cxn ang="0">
                  <a:pos x="T4" y="T5"/>
                </a:cxn>
                <a:cxn ang="0">
                  <a:pos x="T6" y="T7"/>
                </a:cxn>
                <a:cxn ang="0">
                  <a:pos x="T8" y="T9"/>
                </a:cxn>
              </a:cxnLst>
              <a:rect l="0" t="0" r="r" b="b"/>
              <a:pathLst>
                <a:path w="52" h="232">
                  <a:moveTo>
                    <a:pt x="13" y="204"/>
                  </a:moveTo>
                  <a:lnTo>
                    <a:pt x="0" y="0"/>
                  </a:lnTo>
                  <a:lnTo>
                    <a:pt x="51" y="26"/>
                  </a:lnTo>
                  <a:lnTo>
                    <a:pt x="47" y="231"/>
                  </a:lnTo>
                  <a:lnTo>
                    <a:pt x="13" y="20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0" name="Freeform 6"/>
            <p:cNvSpPr>
              <a:spLocks/>
            </p:cNvSpPr>
            <p:nvPr/>
          </p:nvSpPr>
          <p:spPr bwMode="auto">
            <a:xfrm>
              <a:off x="2851" y="3354"/>
              <a:ext cx="36" cy="133"/>
            </a:xfrm>
            <a:custGeom>
              <a:avLst/>
              <a:gdLst>
                <a:gd name="T0" fmla="*/ 4 w 36"/>
                <a:gd name="T1" fmla="*/ 101 h 133"/>
                <a:gd name="T2" fmla="*/ 0 w 36"/>
                <a:gd name="T3" fmla="*/ 0 h 133"/>
                <a:gd name="T4" fmla="*/ 35 w 36"/>
                <a:gd name="T5" fmla="*/ 20 h 133"/>
                <a:gd name="T6" fmla="*/ 28 w 36"/>
                <a:gd name="T7" fmla="*/ 132 h 133"/>
                <a:gd name="T8" fmla="*/ 4 w 36"/>
                <a:gd name="T9" fmla="*/ 101 h 133"/>
              </a:gdLst>
              <a:ahLst/>
              <a:cxnLst>
                <a:cxn ang="0">
                  <a:pos x="T0" y="T1"/>
                </a:cxn>
                <a:cxn ang="0">
                  <a:pos x="T2" y="T3"/>
                </a:cxn>
                <a:cxn ang="0">
                  <a:pos x="T4" y="T5"/>
                </a:cxn>
                <a:cxn ang="0">
                  <a:pos x="T6" y="T7"/>
                </a:cxn>
                <a:cxn ang="0">
                  <a:pos x="T8" y="T9"/>
                </a:cxn>
              </a:cxnLst>
              <a:rect l="0" t="0" r="r" b="b"/>
              <a:pathLst>
                <a:path w="36" h="133">
                  <a:moveTo>
                    <a:pt x="4" y="101"/>
                  </a:moveTo>
                  <a:lnTo>
                    <a:pt x="0" y="0"/>
                  </a:lnTo>
                  <a:lnTo>
                    <a:pt x="35" y="20"/>
                  </a:lnTo>
                  <a:lnTo>
                    <a:pt x="28" y="132"/>
                  </a:lnTo>
                  <a:lnTo>
                    <a:pt x="4" y="10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1" name="Freeform 7"/>
            <p:cNvSpPr>
              <a:spLocks/>
            </p:cNvSpPr>
            <p:nvPr/>
          </p:nvSpPr>
          <p:spPr bwMode="auto">
            <a:xfrm>
              <a:off x="2851" y="3640"/>
              <a:ext cx="30" cy="590"/>
            </a:xfrm>
            <a:custGeom>
              <a:avLst/>
              <a:gdLst>
                <a:gd name="T0" fmla="*/ 15 w 30"/>
                <a:gd name="T1" fmla="*/ 589 h 590"/>
                <a:gd name="T2" fmla="*/ 0 w 30"/>
                <a:gd name="T3" fmla="*/ 0 h 590"/>
                <a:gd name="T4" fmla="*/ 29 w 30"/>
                <a:gd name="T5" fmla="*/ 37 h 590"/>
                <a:gd name="T6" fmla="*/ 15 w 30"/>
                <a:gd name="T7" fmla="*/ 589 h 590"/>
              </a:gdLst>
              <a:ahLst/>
              <a:cxnLst>
                <a:cxn ang="0">
                  <a:pos x="T0" y="T1"/>
                </a:cxn>
                <a:cxn ang="0">
                  <a:pos x="T2" y="T3"/>
                </a:cxn>
                <a:cxn ang="0">
                  <a:pos x="T4" y="T5"/>
                </a:cxn>
                <a:cxn ang="0">
                  <a:pos x="T6" y="T7"/>
                </a:cxn>
              </a:cxnLst>
              <a:rect l="0" t="0" r="r" b="b"/>
              <a:pathLst>
                <a:path w="30" h="590">
                  <a:moveTo>
                    <a:pt x="15" y="589"/>
                  </a:moveTo>
                  <a:lnTo>
                    <a:pt x="0" y="0"/>
                  </a:lnTo>
                  <a:lnTo>
                    <a:pt x="29" y="37"/>
                  </a:lnTo>
                  <a:lnTo>
                    <a:pt x="15" y="589"/>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2" name="Freeform 8"/>
            <p:cNvSpPr>
              <a:spLocks/>
            </p:cNvSpPr>
            <p:nvPr/>
          </p:nvSpPr>
          <p:spPr bwMode="auto">
            <a:xfrm>
              <a:off x="2600" y="3595"/>
              <a:ext cx="233" cy="130"/>
            </a:xfrm>
            <a:custGeom>
              <a:avLst/>
              <a:gdLst>
                <a:gd name="T0" fmla="*/ 0 w 233"/>
                <a:gd name="T1" fmla="*/ 117 h 130"/>
                <a:gd name="T2" fmla="*/ 48 w 233"/>
                <a:gd name="T3" fmla="*/ 101 h 130"/>
                <a:gd name="T4" fmla="*/ 93 w 233"/>
                <a:gd name="T5" fmla="*/ 79 h 130"/>
                <a:gd name="T6" fmla="*/ 146 w 233"/>
                <a:gd name="T7" fmla="*/ 39 h 130"/>
                <a:gd name="T8" fmla="*/ 182 w 233"/>
                <a:gd name="T9" fmla="*/ 0 h 130"/>
                <a:gd name="T10" fmla="*/ 232 w 233"/>
                <a:gd name="T11" fmla="*/ 42 h 130"/>
                <a:gd name="T12" fmla="*/ 188 w 233"/>
                <a:gd name="T13" fmla="*/ 74 h 130"/>
                <a:gd name="T14" fmla="*/ 134 w 233"/>
                <a:gd name="T15" fmla="*/ 110 h 130"/>
                <a:gd name="T16" fmla="*/ 61 w 233"/>
                <a:gd name="T17" fmla="*/ 129 h 130"/>
                <a:gd name="T18" fmla="*/ 0 w 233"/>
                <a:gd name="T19" fmla="*/ 11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0">
                  <a:moveTo>
                    <a:pt x="0" y="117"/>
                  </a:moveTo>
                  <a:lnTo>
                    <a:pt x="48" y="101"/>
                  </a:lnTo>
                  <a:lnTo>
                    <a:pt x="93" y="79"/>
                  </a:lnTo>
                  <a:lnTo>
                    <a:pt x="146" y="39"/>
                  </a:lnTo>
                  <a:lnTo>
                    <a:pt x="182" y="0"/>
                  </a:lnTo>
                  <a:lnTo>
                    <a:pt x="232" y="42"/>
                  </a:lnTo>
                  <a:lnTo>
                    <a:pt x="188" y="74"/>
                  </a:lnTo>
                  <a:lnTo>
                    <a:pt x="134" y="110"/>
                  </a:lnTo>
                  <a:lnTo>
                    <a:pt x="61" y="129"/>
                  </a:lnTo>
                  <a:lnTo>
                    <a:pt x="0" y="11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3" name="Freeform 9"/>
            <p:cNvSpPr>
              <a:spLocks/>
            </p:cNvSpPr>
            <p:nvPr/>
          </p:nvSpPr>
          <p:spPr bwMode="auto">
            <a:xfrm>
              <a:off x="2583" y="2888"/>
              <a:ext cx="465" cy="646"/>
            </a:xfrm>
            <a:custGeom>
              <a:avLst/>
              <a:gdLst>
                <a:gd name="T0" fmla="*/ 359 w 465"/>
                <a:gd name="T1" fmla="*/ 645 h 646"/>
                <a:gd name="T2" fmla="*/ 405 w 465"/>
                <a:gd name="T3" fmla="*/ 616 h 646"/>
                <a:gd name="T4" fmla="*/ 447 w 465"/>
                <a:gd name="T5" fmla="*/ 580 h 646"/>
                <a:gd name="T6" fmla="*/ 460 w 465"/>
                <a:gd name="T7" fmla="*/ 552 h 646"/>
                <a:gd name="T8" fmla="*/ 464 w 465"/>
                <a:gd name="T9" fmla="*/ 515 h 646"/>
                <a:gd name="T10" fmla="*/ 451 w 465"/>
                <a:gd name="T11" fmla="*/ 468 h 646"/>
                <a:gd name="T12" fmla="*/ 424 w 465"/>
                <a:gd name="T13" fmla="*/ 424 h 646"/>
                <a:gd name="T14" fmla="*/ 380 w 465"/>
                <a:gd name="T15" fmla="*/ 385 h 646"/>
                <a:gd name="T16" fmla="*/ 168 w 465"/>
                <a:gd name="T17" fmla="*/ 259 h 646"/>
                <a:gd name="T18" fmla="*/ 133 w 465"/>
                <a:gd name="T19" fmla="*/ 235 h 646"/>
                <a:gd name="T20" fmla="*/ 111 w 465"/>
                <a:gd name="T21" fmla="*/ 208 h 646"/>
                <a:gd name="T22" fmla="*/ 104 w 465"/>
                <a:gd name="T23" fmla="*/ 166 h 646"/>
                <a:gd name="T24" fmla="*/ 117 w 465"/>
                <a:gd name="T25" fmla="*/ 124 h 646"/>
                <a:gd name="T26" fmla="*/ 155 w 465"/>
                <a:gd name="T27" fmla="*/ 95 h 646"/>
                <a:gd name="T28" fmla="*/ 222 w 465"/>
                <a:gd name="T29" fmla="*/ 52 h 646"/>
                <a:gd name="T30" fmla="*/ 124 w 465"/>
                <a:gd name="T31" fmla="*/ 0 h 646"/>
                <a:gd name="T32" fmla="*/ 55 w 465"/>
                <a:gd name="T33" fmla="*/ 41 h 646"/>
                <a:gd name="T34" fmla="*/ 27 w 465"/>
                <a:gd name="T35" fmla="*/ 70 h 646"/>
                <a:gd name="T36" fmla="*/ 2 w 465"/>
                <a:gd name="T37" fmla="*/ 123 h 646"/>
                <a:gd name="T38" fmla="*/ 0 w 465"/>
                <a:gd name="T39" fmla="*/ 189 h 646"/>
                <a:gd name="T40" fmla="*/ 29 w 465"/>
                <a:gd name="T41" fmla="*/ 257 h 646"/>
                <a:gd name="T42" fmla="*/ 78 w 465"/>
                <a:gd name="T43" fmla="*/ 300 h 646"/>
                <a:gd name="T44" fmla="*/ 311 w 465"/>
                <a:gd name="T45" fmla="*/ 442 h 646"/>
                <a:gd name="T46" fmla="*/ 358 w 465"/>
                <a:gd name="T47" fmla="*/ 474 h 646"/>
                <a:gd name="T48" fmla="*/ 375 w 465"/>
                <a:gd name="T49" fmla="*/ 516 h 646"/>
                <a:gd name="T50" fmla="*/ 375 w 465"/>
                <a:gd name="T51" fmla="*/ 550 h 646"/>
                <a:gd name="T52" fmla="*/ 308 w 465"/>
                <a:gd name="T53" fmla="*/ 608 h 646"/>
                <a:gd name="T54" fmla="*/ 359 w 465"/>
                <a:gd name="T55" fmla="*/ 645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5" h="646">
                  <a:moveTo>
                    <a:pt x="359" y="645"/>
                  </a:moveTo>
                  <a:lnTo>
                    <a:pt x="405" y="616"/>
                  </a:lnTo>
                  <a:lnTo>
                    <a:pt x="447" y="580"/>
                  </a:lnTo>
                  <a:lnTo>
                    <a:pt x="460" y="552"/>
                  </a:lnTo>
                  <a:lnTo>
                    <a:pt x="464" y="515"/>
                  </a:lnTo>
                  <a:lnTo>
                    <a:pt x="451" y="468"/>
                  </a:lnTo>
                  <a:lnTo>
                    <a:pt x="424" y="424"/>
                  </a:lnTo>
                  <a:lnTo>
                    <a:pt x="380" y="385"/>
                  </a:lnTo>
                  <a:lnTo>
                    <a:pt x="168" y="259"/>
                  </a:lnTo>
                  <a:lnTo>
                    <a:pt x="133" y="235"/>
                  </a:lnTo>
                  <a:lnTo>
                    <a:pt x="111" y="208"/>
                  </a:lnTo>
                  <a:lnTo>
                    <a:pt x="104" y="166"/>
                  </a:lnTo>
                  <a:lnTo>
                    <a:pt x="117" y="124"/>
                  </a:lnTo>
                  <a:lnTo>
                    <a:pt x="155" y="95"/>
                  </a:lnTo>
                  <a:lnTo>
                    <a:pt x="222" y="52"/>
                  </a:lnTo>
                  <a:lnTo>
                    <a:pt x="124" y="0"/>
                  </a:lnTo>
                  <a:lnTo>
                    <a:pt x="55" y="41"/>
                  </a:lnTo>
                  <a:lnTo>
                    <a:pt x="27" y="70"/>
                  </a:lnTo>
                  <a:lnTo>
                    <a:pt x="2" y="123"/>
                  </a:lnTo>
                  <a:lnTo>
                    <a:pt x="0" y="189"/>
                  </a:lnTo>
                  <a:lnTo>
                    <a:pt x="29" y="257"/>
                  </a:lnTo>
                  <a:lnTo>
                    <a:pt x="78" y="300"/>
                  </a:lnTo>
                  <a:lnTo>
                    <a:pt x="311" y="442"/>
                  </a:lnTo>
                  <a:lnTo>
                    <a:pt x="358" y="474"/>
                  </a:lnTo>
                  <a:lnTo>
                    <a:pt x="375" y="516"/>
                  </a:lnTo>
                  <a:lnTo>
                    <a:pt x="375" y="550"/>
                  </a:lnTo>
                  <a:lnTo>
                    <a:pt x="308" y="608"/>
                  </a:lnTo>
                  <a:lnTo>
                    <a:pt x="359" y="64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 name="Freeform 10"/>
            <p:cNvSpPr>
              <a:spLocks/>
            </p:cNvSpPr>
            <p:nvPr/>
          </p:nvSpPr>
          <p:spPr bwMode="auto">
            <a:xfrm>
              <a:off x="2966" y="2396"/>
              <a:ext cx="318" cy="422"/>
            </a:xfrm>
            <a:custGeom>
              <a:avLst/>
              <a:gdLst>
                <a:gd name="T0" fmla="*/ 92 w 318"/>
                <a:gd name="T1" fmla="*/ 421 h 422"/>
                <a:gd name="T2" fmla="*/ 163 w 318"/>
                <a:gd name="T3" fmla="*/ 399 h 422"/>
                <a:gd name="T4" fmla="*/ 218 w 318"/>
                <a:gd name="T5" fmla="*/ 357 h 422"/>
                <a:gd name="T6" fmla="*/ 263 w 318"/>
                <a:gd name="T7" fmla="*/ 316 h 422"/>
                <a:gd name="T8" fmla="*/ 300 w 318"/>
                <a:gd name="T9" fmla="*/ 265 h 422"/>
                <a:gd name="T10" fmla="*/ 317 w 318"/>
                <a:gd name="T11" fmla="*/ 203 h 422"/>
                <a:gd name="T12" fmla="*/ 316 w 318"/>
                <a:gd name="T13" fmla="*/ 139 h 422"/>
                <a:gd name="T14" fmla="*/ 299 w 318"/>
                <a:gd name="T15" fmla="*/ 95 h 422"/>
                <a:gd name="T16" fmla="*/ 276 w 318"/>
                <a:gd name="T17" fmla="*/ 64 h 422"/>
                <a:gd name="T18" fmla="*/ 241 w 318"/>
                <a:gd name="T19" fmla="*/ 36 h 422"/>
                <a:gd name="T20" fmla="*/ 218 w 318"/>
                <a:gd name="T21" fmla="*/ 14 h 422"/>
                <a:gd name="T22" fmla="*/ 180 w 318"/>
                <a:gd name="T23" fmla="*/ 0 h 422"/>
                <a:gd name="T24" fmla="*/ 61 w 318"/>
                <a:gd name="T25" fmla="*/ 52 h 422"/>
                <a:gd name="T26" fmla="*/ 106 w 318"/>
                <a:gd name="T27" fmla="*/ 93 h 422"/>
                <a:gd name="T28" fmla="*/ 137 w 318"/>
                <a:gd name="T29" fmla="*/ 130 h 422"/>
                <a:gd name="T30" fmla="*/ 159 w 318"/>
                <a:gd name="T31" fmla="*/ 159 h 422"/>
                <a:gd name="T32" fmla="*/ 176 w 318"/>
                <a:gd name="T33" fmla="*/ 196 h 422"/>
                <a:gd name="T34" fmla="*/ 176 w 318"/>
                <a:gd name="T35" fmla="*/ 246 h 422"/>
                <a:gd name="T36" fmla="*/ 145 w 318"/>
                <a:gd name="T37" fmla="*/ 279 h 422"/>
                <a:gd name="T38" fmla="*/ 105 w 318"/>
                <a:gd name="T39" fmla="*/ 309 h 422"/>
                <a:gd name="T40" fmla="*/ 50 w 318"/>
                <a:gd name="T41" fmla="*/ 342 h 422"/>
                <a:gd name="T42" fmla="*/ 0 w 318"/>
                <a:gd name="T43" fmla="*/ 369 h 422"/>
                <a:gd name="T44" fmla="*/ 92 w 318"/>
                <a:gd name="T45"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8" h="422">
                  <a:moveTo>
                    <a:pt x="92" y="421"/>
                  </a:moveTo>
                  <a:lnTo>
                    <a:pt x="163" y="399"/>
                  </a:lnTo>
                  <a:lnTo>
                    <a:pt x="218" y="357"/>
                  </a:lnTo>
                  <a:lnTo>
                    <a:pt x="263" y="316"/>
                  </a:lnTo>
                  <a:lnTo>
                    <a:pt x="300" y="265"/>
                  </a:lnTo>
                  <a:lnTo>
                    <a:pt x="317" y="203"/>
                  </a:lnTo>
                  <a:lnTo>
                    <a:pt x="316" y="139"/>
                  </a:lnTo>
                  <a:lnTo>
                    <a:pt x="299" y="95"/>
                  </a:lnTo>
                  <a:lnTo>
                    <a:pt x="276" y="64"/>
                  </a:lnTo>
                  <a:lnTo>
                    <a:pt x="241" y="36"/>
                  </a:lnTo>
                  <a:lnTo>
                    <a:pt x="218" y="14"/>
                  </a:lnTo>
                  <a:lnTo>
                    <a:pt x="180" y="0"/>
                  </a:lnTo>
                  <a:lnTo>
                    <a:pt x="61" y="52"/>
                  </a:lnTo>
                  <a:lnTo>
                    <a:pt x="106" y="93"/>
                  </a:lnTo>
                  <a:lnTo>
                    <a:pt x="137" y="130"/>
                  </a:lnTo>
                  <a:lnTo>
                    <a:pt x="159" y="159"/>
                  </a:lnTo>
                  <a:lnTo>
                    <a:pt x="176" y="196"/>
                  </a:lnTo>
                  <a:lnTo>
                    <a:pt x="176" y="246"/>
                  </a:lnTo>
                  <a:lnTo>
                    <a:pt x="145" y="279"/>
                  </a:lnTo>
                  <a:lnTo>
                    <a:pt x="105" y="309"/>
                  </a:lnTo>
                  <a:lnTo>
                    <a:pt x="50" y="342"/>
                  </a:lnTo>
                  <a:lnTo>
                    <a:pt x="0" y="369"/>
                  </a:lnTo>
                  <a:lnTo>
                    <a:pt x="92" y="42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Freeform 11"/>
            <p:cNvSpPr>
              <a:spLocks/>
            </p:cNvSpPr>
            <p:nvPr/>
          </p:nvSpPr>
          <p:spPr bwMode="auto">
            <a:xfrm>
              <a:off x="2308" y="1190"/>
              <a:ext cx="1404" cy="1153"/>
            </a:xfrm>
            <a:custGeom>
              <a:avLst/>
              <a:gdLst>
                <a:gd name="T0" fmla="*/ 466 w 1404"/>
                <a:gd name="T1" fmla="*/ 1084 h 1153"/>
                <a:gd name="T2" fmla="*/ 370 w 1404"/>
                <a:gd name="T3" fmla="*/ 1066 h 1153"/>
                <a:gd name="T4" fmla="*/ 299 w 1404"/>
                <a:gd name="T5" fmla="*/ 1035 h 1153"/>
                <a:gd name="T6" fmla="*/ 257 w 1404"/>
                <a:gd name="T7" fmla="*/ 1002 h 1153"/>
                <a:gd name="T8" fmla="*/ 220 w 1404"/>
                <a:gd name="T9" fmla="*/ 956 h 1153"/>
                <a:gd name="T10" fmla="*/ 209 w 1404"/>
                <a:gd name="T11" fmla="*/ 914 h 1153"/>
                <a:gd name="T12" fmla="*/ 215 w 1404"/>
                <a:gd name="T13" fmla="*/ 873 h 1153"/>
                <a:gd name="T14" fmla="*/ 231 w 1404"/>
                <a:gd name="T15" fmla="*/ 836 h 1153"/>
                <a:gd name="T16" fmla="*/ 273 w 1404"/>
                <a:gd name="T17" fmla="*/ 798 h 1153"/>
                <a:gd name="T18" fmla="*/ 330 w 1404"/>
                <a:gd name="T19" fmla="*/ 774 h 1153"/>
                <a:gd name="T20" fmla="*/ 400 w 1404"/>
                <a:gd name="T21" fmla="*/ 748 h 1153"/>
                <a:gd name="T22" fmla="*/ 1110 w 1404"/>
                <a:gd name="T23" fmla="*/ 499 h 1153"/>
                <a:gd name="T24" fmla="*/ 1207 w 1404"/>
                <a:gd name="T25" fmla="*/ 451 h 1153"/>
                <a:gd name="T26" fmla="*/ 1289 w 1404"/>
                <a:gd name="T27" fmla="*/ 398 h 1153"/>
                <a:gd name="T28" fmla="*/ 1344 w 1404"/>
                <a:gd name="T29" fmla="*/ 356 h 1153"/>
                <a:gd name="T30" fmla="*/ 1381 w 1404"/>
                <a:gd name="T31" fmla="*/ 310 h 1153"/>
                <a:gd name="T32" fmla="*/ 1403 w 1404"/>
                <a:gd name="T33" fmla="*/ 249 h 1153"/>
                <a:gd name="T34" fmla="*/ 1401 w 1404"/>
                <a:gd name="T35" fmla="*/ 185 h 1153"/>
                <a:gd name="T36" fmla="*/ 1386 w 1404"/>
                <a:gd name="T37" fmla="*/ 136 h 1153"/>
                <a:gd name="T38" fmla="*/ 1370 w 1404"/>
                <a:gd name="T39" fmla="*/ 90 h 1153"/>
                <a:gd name="T40" fmla="*/ 1335 w 1404"/>
                <a:gd name="T41" fmla="*/ 55 h 1153"/>
                <a:gd name="T42" fmla="*/ 1280 w 1404"/>
                <a:gd name="T43" fmla="*/ 18 h 1153"/>
                <a:gd name="T44" fmla="*/ 1214 w 1404"/>
                <a:gd name="T45" fmla="*/ 0 h 1153"/>
                <a:gd name="T46" fmla="*/ 1172 w 1404"/>
                <a:gd name="T47" fmla="*/ 4 h 1153"/>
                <a:gd name="T48" fmla="*/ 1111 w 1404"/>
                <a:gd name="T49" fmla="*/ 7 h 1153"/>
                <a:gd name="T50" fmla="*/ 1053 w 1404"/>
                <a:gd name="T51" fmla="*/ 20 h 1153"/>
                <a:gd name="T52" fmla="*/ 989 w 1404"/>
                <a:gd name="T53" fmla="*/ 46 h 1153"/>
                <a:gd name="T54" fmla="*/ 939 w 1404"/>
                <a:gd name="T55" fmla="*/ 79 h 1153"/>
                <a:gd name="T56" fmla="*/ 899 w 1404"/>
                <a:gd name="T57" fmla="*/ 106 h 1153"/>
                <a:gd name="T58" fmla="*/ 878 w 1404"/>
                <a:gd name="T59" fmla="*/ 149 h 1153"/>
                <a:gd name="T60" fmla="*/ 897 w 1404"/>
                <a:gd name="T61" fmla="*/ 187 h 1153"/>
                <a:gd name="T62" fmla="*/ 939 w 1404"/>
                <a:gd name="T63" fmla="*/ 183 h 1153"/>
                <a:gd name="T64" fmla="*/ 987 w 1404"/>
                <a:gd name="T65" fmla="*/ 171 h 1153"/>
                <a:gd name="T66" fmla="*/ 1033 w 1404"/>
                <a:gd name="T67" fmla="*/ 158 h 1153"/>
                <a:gd name="T68" fmla="*/ 1069 w 1404"/>
                <a:gd name="T69" fmla="*/ 150 h 1153"/>
                <a:gd name="T70" fmla="*/ 1111 w 1404"/>
                <a:gd name="T71" fmla="*/ 150 h 1153"/>
                <a:gd name="T72" fmla="*/ 1154 w 1404"/>
                <a:gd name="T73" fmla="*/ 163 h 1153"/>
                <a:gd name="T74" fmla="*/ 1183 w 1404"/>
                <a:gd name="T75" fmla="*/ 204 h 1153"/>
                <a:gd name="T76" fmla="*/ 1179 w 1404"/>
                <a:gd name="T77" fmla="*/ 248 h 1153"/>
                <a:gd name="T78" fmla="*/ 1157 w 1404"/>
                <a:gd name="T79" fmla="*/ 286 h 1153"/>
                <a:gd name="T80" fmla="*/ 1121 w 1404"/>
                <a:gd name="T81" fmla="*/ 323 h 1153"/>
                <a:gd name="T82" fmla="*/ 1047 w 1404"/>
                <a:gd name="T83" fmla="*/ 361 h 1153"/>
                <a:gd name="T84" fmla="*/ 908 w 1404"/>
                <a:gd name="T85" fmla="*/ 415 h 1153"/>
                <a:gd name="T86" fmla="*/ 194 w 1404"/>
                <a:gd name="T87" fmla="*/ 675 h 1153"/>
                <a:gd name="T88" fmla="*/ 123 w 1404"/>
                <a:gd name="T89" fmla="*/ 715 h 1153"/>
                <a:gd name="T90" fmla="*/ 68 w 1404"/>
                <a:gd name="T91" fmla="*/ 763 h 1153"/>
                <a:gd name="T92" fmla="*/ 29 w 1404"/>
                <a:gd name="T93" fmla="*/ 809 h 1153"/>
                <a:gd name="T94" fmla="*/ 6 w 1404"/>
                <a:gd name="T95" fmla="*/ 858 h 1153"/>
                <a:gd name="T96" fmla="*/ 0 w 1404"/>
                <a:gd name="T97" fmla="*/ 912 h 1153"/>
                <a:gd name="T98" fmla="*/ 8 w 1404"/>
                <a:gd name="T99" fmla="*/ 952 h 1153"/>
                <a:gd name="T100" fmla="*/ 22 w 1404"/>
                <a:gd name="T101" fmla="*/ 992 h 1153"/>
                <a:gd name="T102" fmla="*/ 59 w 1404"/>
                <a:gd name="T103" fmla="*/ 1036 h 1153"/>
                <a:gd name="T104" fmla="*/ 127 w 1404"/>
                <a:gd name="T105" fmla="*/ 1095 h 1153"/>
                <a:gd name="T106" fmla="*/ 198 w 1404"/>
                <a:gd name="T107" fmla="*/ 1135 h 1153"/>
                <a:gd name="T108" fmla="*/ 273 w 1404"/>
                <a:gd name="T109" fmla="*/ 1152 h 1153"/>
                <a:gd name="T110" fmla="*/ 466 w 1404"/>
                <a:gd name="T111" fmla="*/ 1084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4" h="1153">
                  <a:moveTo>
                    <a:pt x="466" y="1084"/>
                  </a:moveTo>
                  <a:lnTo>
                    <a:pt x="370" y="1066"/>
                  </a:lnTo>
                  <a:lnTo>
                    <a:pt x="299" y="1035"/>
                  </a:lnTo>
                  <a:lnTo>
                    <a:pt x="257" y="1002"/>
                  </a:lnTo>
                  <a:lnTo>
                    <a:pt x="220" y="956"/>
                  </a:lnTo>
                  <a:lnTo>
                    <a:pt x="209" y="914"/>
                  </a:lnTo>
                  <a:lnTo>
                    <a:pt x="215" y="873"/>
                  </a:lnTo>
                  <a:lnTo>
                    <a:pt x="231" y="836"/>
                  </a:lnTo>
                  <a:lnTo>
                    <a:pt x="273" y="798"/>
                  </a:lnTo>
                  <a:lnTo>
                    <a:pt x="330" y="774"/>
                  </a:lnTo>
                  <a:lnTo>
                    <a:pt x="400" y="748"/>
                  </a:lnTo>
                  <a:lnTo>
                    <a:pt x="1110" y="499"/>
                  </a:lnTo>
                  <a:lnTo>
                    <a:pt x="1207" y="451"/>
                  </a:lnTo>
                  <a:lnTo>
                    <a:pt x="1289" y="398"/>
                  </a:lnTo>
                  <a:lnTo>
                    <a:pt x="1344" y="356"/>
                  </a:lnTo>
                  <a:lnTo>
                    <a:pt x="1381" y="310"/>
                  </a:lnTo>
                  <a:lnTo>
                    <a:pt x="1403" y="249"/>
                  </a:lnTo>
                  <a:lnTo>
                    <a:pt x="1401" y="185"/>
                  </a:lnTo>
                  <a:lnTo>
                    <a:pt x="1386" y="136"/>
                  </a:lnTo>
                  <a:lnTo>
                    <a:pt x="1370" y="90"/>
                  </a:lnTo>
                  <a:lnTo>
                    <a:pt x="1335" y="55"/>
                  </a:lnTo>
                  <a:lnTo>
                    <a:pt x="1280" y="18"/>
                  </a:lnTo>
                  <a:lnTo>
                    <a:pt x="1214" y="0"/>
                  </a:lnTo>
                  <a:lnTo>
                    <a:pt x="1172" y="4"/>
                  </a:lnTo>
                  <a:lnTo>
                    <a:pt x="1111" y="7"/>
                  </a:lnTo>
                  <a:lnTo>
                    <a:pt x="1053" y="20"/>
                  </a:lnTo>
                  <a:lnTo>
                    <a:pt x="989" y="46"/>
                  </a:lnTo>
                  <a:lnTo>
                    <a:pt x="939" y="79"/>
                  </a:lnTo>
                  <a:lnTo>
                    <a:pt x="899" y="106"/>
                  </a:lnTo>
                  <a:lnTo>
                    <a:pt x="878" y="149"/>
                  </a:lnTo>
                  <a:lnTo>
                    <a:pt x="897" y="187"/>
                  </a:lnTo>
                  <a:lnTo>
                    <a:pt x="939" y="183"/>
                  </a:lnTo>
                  <a:lnTo>
                    <a:pt x="987" y="171"/>
                  </a:lnTo>
                  <a:lnTo>
                    <a:pt x="1033" y="158"/>
                  </a:lnTo>
                  <a:lnTo>
                    <a:pt x="1069" y="150"/>
                  </a:lnTo>
                  <a:lnTo>
                    <a:pt x="1111" y="150"/>
                  </a:lnTo>
                  <a:lnTo>
                    <a:pt x="1154" y="163"/>
                  </a:lnTo>
                  <a:lnTo>
                    <a:pt x="1183" y="204"/>
                  </a:lnTo>
                  <a:lnTo>
                    <a:pt x="1179" y="248"/>
                  </a:lnTo>
                  <a:lnTo>
                    <a:pt x="1157" y="286"/>
                  </a:lnTo>
                  <a:lnTo>
                    <a:pt x="1121" y="323"/>
                  </a:lnTo>
                  <a:lnTo>
                    <a:pt x="1047" y="361"/>
                  </a:lnTo>
                  <a:lnTo>
                    <a:pt x="908" y="415"/>
                  </a:lnTo>
                  <a:lnTo>
                    <a:pt x="194" y="675"/>
                  </a:lnTo>
                  <a:lnTo>
                    <a:pt x="123" y="715"/>
                  </a:lnTo>
                  <a:lnTo>
                    <a:pt x="68" y="763"/>
                  </a:lnTo>
                  <a:lnTo>
                    <a:pt x="29" y="809"/>
                  </a:lnTo>
                  <a:lnTo>
                    <a:pt x="6" y="858"/>
                  </a:lnTo>
                  <a:lnTo>
                    <a:pt x="0" y="912"/>
                  </a:lnTo>
                  <a:lnTo>
                    <a:pt x="8" y="952"/>
                  </a:lnTo>
                  <a:lnTo>
                    <a:pt x="22" y="992"/>
                  </a:lnTo>
                  <a:lnTo>
                    <a:pt x="59" y="1036"/>
                  </a:lnTo>
                  <a:lnTo>
                    <a:pt x="127" y="1095"/>
                  </a:lnTo>
                  <a:lnTo>
                    <a:pt x="198" y="1135"/>
                  </a:lnTo>
                  <a:lnTo>
                    <a:pt x="273" y="1152"/>
                  </a:lnTo>
                  <a:lnTo>
                    <a:pt x="466" y="108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6" name="Freeform 12"/>
            <p:cNvSpPr>
              <a:spLocks/>
            </p:cNvSpPr>
            <p:nvPr/>
          </p:nvSpPr>
          <p:spPr bwMode="auto">
            <a:xfrm>
              <a:off x="2711" y="3280"/>
              <a:ext cx="368" cy="422"/>
            </a:xfrm>
            <a:custGeom>
              <a:avLst/>
              <a:gdLst>
                <a:gd name="T0" fmla="*/ 367 w 368"/>
                <a:gd name="T1" fmla="*/ 421 h 422"/>
                <a:gd name="T2" fmla="*/ 171 w 368"/>
                <a:gd name="T3" fmla="*/ 340 h 422"/>
                <a:gd name="T4" fmla="*/ 117 w 368"/>
                <a:gd name="T5" fmla="*/ 304 h 422"/>
                <a:gd name="T6" fmla="*/ 73 w 368"/>
                <a:gd name="T7" fmla="*/ 265 h 422"/>
                <a:gd name="T8" fmla="*/ 31 w 368"/>
                <a:gd name="T9" fmla="*/ 219 h 422"/>
                <a:gd name="T10" fmla="*/ 9 w 368"/>
                <a:gd name="T11" fmla="*/ 179 h 422"/>
                <a:gd name="T12" fmla="*/ 0 w 368"/>
                <a:gd name="T13" fmla="*/ 137 h 422"/>
                <a:gd name="T14" fmla="*/ 2 w 368"/>
                <a:gd name="T15" fmla="*/ 95 h 422"/>
                <a:gd name="T16" fmla="*/ 19 w 368"/>
                <a:gd name="T17" fmla="*/ 51 h 422"/>
                <a:gd name="T18" fmla="*/ 44 w 368"/>
                <a:gd name="T19" fmla="*/ 0 h 422"/>
                <a:gd name="T20" fmla="*/ 120 w 368"/>
                <a:gd name="T21" fmla="*/ 52 h 422"/>
                <a:gd name="T22" fmla="*/ 95 w 368"/>
                <a:gd name="T23" fmla="*/ 98 h 422"/>
                <a:gd name="T24" fmla="*/ 95 w 368"/>
                <a:gd name="T25" fmla="*/ 143 h 422"/>
                <a:gd name="T26" fmla="*/ 122 w 368"/>
                <a:gd name="T27" fmla="*/ 191 h 422"/>
                <a:gd name="T28" fmla="*/ 162 w 368"/>
                <a:gd name="T29" fmla="*/ 235 h 422"/>
                <a:gd name="T30" fmla="*/ 223 w 368"/>
                <a:gd name="T31" fmla="*/ 284 h 422"/>
                <a:gd name="T32" fmla="*/ 290 w 368"/>
                <a:gd name="T33" fmla="*/ 317 h 422"/>
                <a:gd name="T34" fmla="*/ 332 w 368"/>
                <a:gd name="T35" fmla="*/ 351 h 422"/>
                <a:gd name="T36" fmla="*/ 351 w 368"/>
                <a:gd name="T37" fmla="*/ 378 h 422"/>
                <a:gd name="T38" fmla="*/ 367 w 368"/>
                <a:gd name="T39"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8" h="422">
                  <a:moveTo>
                    <a:pt x="367" y="421"/>
                  </a:moveTo>
                  <a:lnTo>
                    <a:pt x="171" y="340"/>
                  </a:lnTo>
                  <a:lnTo>
                    <a:pt x="117" y="304"/>
                  </a:lnTo>
                  <a:lnTo>
                    <a:pt x="73" y="265"/>
                  </a:lnTo>
                  <a:lnTo>
                    <a:pt x="31" y="219"/>
                  </a:lnTo>
                  <a:lnTo>
                    <a:pt x="9" y="179"/>
                  </a:lnTo>
                  <a:lnTo>
                    <a:pt x="0" y="137"/>
                  </a:lnTo>
                  <a:lnTo>
                    <a:pt x="2" y="95"/>
                  </a:lnTo>
                  <a:lnTo>
                    <a:pt x="19" y="51"/>
                  </a:lnTo>
                  <a:lnTo>
                    <a:pt x="44" y="0"/>
                  </a:lnTo>
                  <a:lnTo>
                    <a:pt x="120" y="52"/>
                  </a:lnTo>
                  <a:lnTo>
                    <a:pt x="95" y="98"/>
                  </a:lnTo>
                  <a:lnTo>
                    <a:pt x="95" y="143"/>
                  </a:lnTo>
                  <a:lnTo>
                    <a:pt x="122" y="191"/>
                  </a:lnTo>
                  <a:lnTo>
                    <a:pt x="162" y="235"/>
                  </a:lnTo>
                  <a:lnTo>
                    <a:pt x="223" y="284"/>
                  </a:lnTo>
                  <a:lnTo>
                    <a:pt x="290" y="317"/>
                  </a:lnTo>
                  <a:lnTo>
                    <a:pt x="332" y="351"/>
                  </a:lnTo>
                  <a:lnTo>
                    <a:pt x="351" y="378"/>
                  </a:lnTo>
                  <a:lnTo>
                    <a:pt x="367" y="42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7" name="Freeform 13"/>
            <p:cNvSpPr>
              <a:spLocks/>
            </p:cNvSpPr>
            <p:nvPr/>
          </p:nvSpPr>
          <p:spPr bwMode="auto">
            <a:xfrm>
              <a:off x="2432" y="1792"/>
              <a:ext cx="989" cy="1439"/>
            </a:xfrm>
            <a:custGeom>
              <a:avLst/>
              <a:gdLst>
                <a:gd name="T0" fmla="*/ 525 w 989"/>
                <a:gd name="T1" fmla="*/ 1438 h 1439"/>
                <a:gd name="T2" fmla="*/ 582 w 989"/>
                <a:gd name="T3" fmla="*/ 1409 h 1439"/>
                <a:gd name="T4" fmla="*/ 647 w 989"/>
                <a:gd name="T5" fmla="*/ 1355 h 1439"/>
                <a:gd name="T6" fmla="*/ 670 w 989"/>
                <a:gd name="T7" fmla="*/ 1304 h 1439"/>
                <a:gd name="T8" fmla="*/ 686 w 989"/>
                <a:gd name="T9" fmla="*/ 1255 h 1439"/>
                <a:gd name="T10" fmla="*/ 677 w 989"/>
                <a:gd name="T11" fmla="*/ 1198 h 1439"/>
                <a:gd name="T12" fmla="*/ 637 w 989"/>
                <a:gd name="T13" fmla="*/ 1125 h 1439"/>
                <a:gd name="T14" fmla="*/ 609 w 989"/>
                <a:gd name="T15" fmla="*/ 1092 h 1439"/>
                <a:gd name="T16" fmla="*/ 569 w 989"/>
                <a:gd name="T17" fmla="*/ 1063 h 1439"/>
                <a:gd name="T18" fmla="*/ 259 w 989"/>
                <a:gd name="T19" fmla="*/ 905 h 1439"/>
                <a:gd name="T20" fmla="*/ 201 w 989"/>
                <a:gd name="T21" fmla="*/ 863 h 1439"/>
                <a:gd name="T22" fmla="*/ 177 w 989"/>
                <a:gd name="T23" fmla="*/ 843 h 1439"/>
                <a:gd name="T24" fmla="*/ 160 w 989"/>
                <a:gd name="T25" fmla="*/ 800 h 1439"/>
                <a:gd name="T26" fmla="*/ 171 w 989"/>
                <a:gd name="T27" fmla="*/ 766 h 1439"/>
                <a:gd name="T28" fmla="*/ 215 w 989"/>
                <a:gd name="T29" fmla="*/ 738 h 1439"/>
                <a:gd name="T30" fmla="*/ 294 w 989"/>
                <a:gd name="T31" fmla="*/ 709 h 1439"/>
                <a:gd name="T32" fmla="*/ 780 w 989"/>
                <a:gd name="T33" fmla="*/ 521 h 1439"/>
                <a:gd name="T34" fmla="*/ 856 w 989"/>
                <a:gd name="T35" fmla="*/ 471 h 1439"/>
                <a:gd name="T36" fmla="*/ 918 w 989"/>
                <a:gd name="T37" fmla="*/ 417 h 1439"/>
                <a:gd name="T38" fmla="*/ 953 w 989"/>
                <a:gd name="T39" fmla="*/ 379 h 1439"/>
                <a:gd name="T40" fmla="*/ 984 w 989"/>
                <a:gd name="T41" fmla="*/ 334 h 1439"/>
                <a:gd name="T42" fmla="*/ 988 w 989"/>
                <a:gd name="T43" fmla="*/ 274 h 1439"/>
                <a:gd name="T44" fmla="*/ 972 w 989"/>
                <a:gd name="T45" fmla="*/ 214 h 1439"/>
                <a:gd name="T46" fmla="*/ 953 w 989"/>
                <a:gd name="T47" fmla="*/ 167 h 1439"/>
                <a:gd name="T48" fmla="*/ 920 w 989"/>
                <a:gd name="T49" fmla="*/ 126 h 1439"/>
                <a:gd name="T50" fmla="*/ 875 w 989"/>
                <a:gd name="T51" fmla="*/ 85 h 1439"/>
                <a:gd name="T52" fmla="*/ 828 w 989"/>
                <a:gd name="T53" fmla="*/ 50 h 1439"/>
                <a:gd name="T54" fmla="*/ 803 w 989"/>
                <a:gd name="T55" fmla="*/ 29 h 1439"/>
                <a:gd name="T56" fmla="*/ 756 w 989"/>
                <a:gd name="T57" fmla="*/ 0 h 1439"/>
                <a:gd name="T58" fmla="*/ 588 w 989"/>
                <a:gd name="T59" fmla="*/ 61 h 1439"/>
                <a:gd name="T60" fmla="*/ 649 w 989"/>
                <a:gd name="T61" fmla="*/ 104 h 1439"/>
                <a:gd name="T62" fmla="*/ 694 w 989"/>
                <a:gd name="T63" fmla="*/ 145 h 1439"/>
                <a:gd name="T64" fmla="*/ 739 w 989"/>
                <a:gd name="T65" fmla="*/ 182 h 1439"/>
                <a:gd name="T66" fmla="*/ 780 w 989"/>
                <a:gd name="T67" fmla="*/ 223 h 1439"/>
                <a:gd name="T68" fmla="*/ 803 w 989"/>
                <a:gd name="T69" fmla="*/ 272 h 1439"/>
                <a:gd name="T70" fmla="*/ 787 w 989"/>
                <a:gd name="T71" fmla="*/ 323 h 1439"/>
                <a:gd name="T72" fmla="*/ 729 w 989"/>
                <a:gd name="T73" fmla="*/ 369 h 1439"/>
                <a:gd name="T74" fmla="*/ 639 w 989"/>
                <a:gd name="T75" fmla="*/ 413 h 1439"/>
                <a:gd name="T76" fmla="*/ 212 w 989"/>
                <a:gd name="T77" fmla="*/ 589 h 1439"/>
                <a:gd name="T78" fmla="*/ 160 w 989"/>
                <a:gd name="T79" fmla="*/ 608 h 1439"/>
                <a:gd name="T80" fmla="*/ 88 w 989"/>
                <a:gd name="T81" fmla="*/ 653 h 1439"/>
                <a:gd name="T82" fmla="*/ 43 w 989"/>
                <a:gd name="T83" fmla="*/ 698 h 1439"/>
                <a:gd name="T84" fmla="*/ 9 w 989"/>
                <a:gd name="T85" fmla="*/ 755 h 1439"/>
                <a:gd name="T86" fmla="*/ 0 w 989"/>
                <a:gd name="T87" fmla="*/ 820 h 1439"/>
                <a:gd name="T88" fmla="*/ 10 w 989"/>
                <a:gd name="T89" fmla="*/ 872 h 1439"/>
                <a:gd name="T90" fmla="*/ 40 w 989"/>
                <a:gd name="T91" fmla="*/ 914 h 1439"/>
                <a:gd name="T92" fmla="*/ 84 w 989"/>
                <a:gd name="T93" fmla="*/ 949 h 1439"/>
                <a:gd name="T94" fmla="*/ 159 w 989"/>
                <a:gd name="T95" fmla="*/ 999 h 1439"/>
                <a:gd name="T96" fmla="*/ 487 w 989"/>
                <a:gd name="T97" fmla="*/ 1164 h 1439"/>
                <a:gd name="T98" fmla="*/ 530 w 989"/>
                <a:gd name="T99" fmla="*/ 1197 h 1439"/>
                <a:gd name="T100" fmla="*/ 569 w 989"/>
                <a:gd name="T101" fmla="*/ 1236 h 1439"/>
                <a:gd name="T102" fmla="*/ 557 w 989"/>
                <a:gd name="T103" fmla="*/ 1292 h 1439"/>
                <a:gd name="T104" fmla="*/ 502 w 989"/>
                <a:gd name="T105" fmla="*/ 1354 h 1439"/>
                <a:gd name="T106" fmla="*/ 434 w 989"/>
                <a:gd name="T107" fmla="*/ 1394 h 1439"/>
                <a:gd name="T108" fmla="*/ 525 w 989"/>
                <a:gd name="T109" fmla="*/ 1438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9" h="1439">
                  <a:moveTo>
                    <a:pt x="525" y="1438"/>
                  </a:moveTo>
                  <a:lnTo>
                    <a:pt x="582" y="1409"/>
                  </a:lnTo>
                  <a:lnTo>
                    <a:pt x="647" y="1355"/>
                  </a:lnTo>
                  <a:lnTo>
                    <a:pt x="670" y="1304"/>
                  </a:lnTo>
                  <a:lnTo>
                    <a:pt x="686" y="1255"/>
                  </a:lnTo>
                  <a:lnTo>
                    <a:pt x="677" y="1198"/>
                  </a:lnTo>
                  <a:lnTo>
                    <a:pt x="637" y="1125"/>
                  </a:lnTo>
                  <a:lnTo>
                    <a:pt x="609" y="1092"/>
                  </a:lnTo>
                  <a:lnTo>
                    <a:pt x="569" y="1063"/>
                  </a:lnTo>
                  <a:lnTo>
                    <a:pt x="259" y="905"/>
                  </a:lnTo>
                  <a:lnTo>
                    <a:pt x="201" y="863"/>
                  </a:lnTo>
                  <a:lnTo>
                    <a:pt x="177" y="843"/>
                  </a:lnTo>
                  <a:lnTo>
                    <a:pt x="160" y="800"/>
                  </a:lnTo>
                  <a:lnTo>
                    <a:pt x="171" y="766"/>
                  </a:lnTo>
                  <a:lnTo>
                    <a:pt x="215" y="738"/>
                  </a:lnTo>
                  <a:lnTo>
                    <a:pt x="294" y="709"/>
                  </a:lnTo>
                  <a:lnTo>
                    <a:pt x="780" y="521"/>
                  </a:lnTo>
                  <a:lnTo>
                    <a:pt x="856" y="471"/>
                  </a:lnTo>
                  <a:lnTo>
                    <a:pt x="918" y="417"/>
                  </a:lnTo>
                  <a:lnTo>
                    <a:pt x="953" y="379"/>
                  </a:lnTo>
                  <a:lnTo>
                    <a:pt x="984" y="334"/>
                  </a:lnTo>
                  <a:lnTo>
                    <a:pt x="988" y="274"/>
                  </a:lnTo>
                  <a:lnTo>
                    <a:pt x="972" y="214"/>
                  </a:lnTo>
                  <a:lnTo>
                    <a:pt x="953" y="167"/>
                  </a:lnTo>
                  <a:lnTo>
                    <a:pt x="920" y="126"/>
                  </a:lnTo>
                  <a:lnTo>
                    <a:pt x="875" y="85"/>
                  </a:lnTo>
                  <a:lnTo>
                    <a:pt x="828" y="50"/>
                  </a:lnTo>
                  <a:lnTo>
                    <a:pt x="803" y="29"/>
                  </a:lnTo>
                  <a:lnTo>
                    <a:pt x="756" y="0"/>
                  </a:lnTo>
                  <a:lnTo>
                    <a:pt x="588" y="61"/>
                  </a:lnTo>
                  <a:lnTo>
                    <a:pt x="649" y="104"/>
                  </a:lnTo>
                  <a:lnTo>
                    <a:pt x="694" y="145"/>
                  </a:lnTo>
                  <a:lnTo>
                    <a:pt x="739" y="182"/>
                  </a:lnTo>
                  <a:lnTo>
                    <a:pt x="780" y="223"/>
                  </a:lnTo>
                  <a:lnTo>
                    <a:pt x="803" y="272"/>
                  </a:lnTo>
                  <a:lnTo>
                    <a:pt x="787" y="323"/>
                  </a:lnTo>
                  <a:lnTo>
                    <a:pt x="729" y="369"/>
                  </a:lnTo>
                  <a:lnTo>
                    <a:pt x="639" y="413"/>
                  </a:lnTo>
                  <a:lnTo>
                    <a:pt x="212" y="589"/>
                  </a:lnTo>
                  <a:lnTo>
                    <a:pt x="160" y="608"/>
                  </a:lnTo>
                  <a:lnTo>
                    <a:pt x="88" y="653"/>
                  </a:lnTo>
                  <a:lnTo>
                    <a:pt x="43" y="698"/>
                  </a:lnTo>
                  <a:lnTo>
                    <a:pt x="9" y="755"/>
                  </a:lnTo>
                  <a:lnTo>
                    <a:pt x="0" y="820"/>
                  </a:lnTo>
                  <a:lnTo>
                    <a:pt x="10" y="872"/>
                  </a:lnTo>
                  <a:lnTo>
                    <a:pt x="40" y="914"/>
                  </a:lnTo>
                  <a:lnTo>
                    <a:pt x="84" y="949"/>
                  </a:lnTo>
                  <a:lnTo>
                    <a:pt x="159" y="999"/>
                  </a:lnTo>
                  <a:lnTo>
                    <a:pt x="487" y="1164"/>
                  </a:lnTo>
                  <a:lnTo>
                    <a:pt x="530" y="1197"/>
                  </a:lnTo>
                  <a:lnTo>
                    <a:pt x="569" y="1236"/>
                  </a:lnTo>
                  <a:lnTo>
                    <a:pt x="557" y="1292"/>
                  </a:lnTo>
                  <a:lnTo>
                    <a:pt x="502" y="1354"/>
                  </a:lnTo>
                  <a:lnTo>
                    <a:pt x="434" y="1394"/>
                  </a:lnTo>
                  <a:lnTo>
                    <a:pt x="525" y="143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8" name="Freeform 14"/>
            <p:cNvSpPr>
              <a:spLocks/>
            </p:cNvSpPr>
            <p:nvPr/>
          </p:nvSpPr>
          <p:spPr bwMode="auto">
            <a:xfrm>
              <a:off x="2100" y="1162"/>
              <a:ext cx="669" cy="582"/>
            </a:xfrm>
            <a:custGeom>
              <a:avLst/>
              <a:gdLst>
                <a:gd name="T0" fmla="*/ 668 w 669"/>
                <a:gd name="T1" fmla="*/ 553 h 582"/>
                <a:gd name="T2" fmla="*/ 668 w 669"/>
                <a:gd name="T3" fmla="*/ 450 h 582"/>
                <a:gd name="T4" fmla="*/ 562 w 669"/>
                <a:gd name="T5" fmla="*/ 435 h 582"/>
                <a:gd name="T6" fmla="*/ 448 w 669"/>
                <a:gd name="T7" fmla="*/ 420 h 582"/>
                <a:gd name="T8" fmla="*/ 367 w 669"/>
                <a:gd name="T9" fmla="*/ 400 h 582"/>
                <a:gd name="T10" fmla="*/ 314 w 669"/>
                <a:gd name="T11" fmla="*/ 378 h 582"/>
                <a:gd name="T12" fmla="*/ 257 w 669"/>
                <a:gd name="T13" fmla="*/ 349 h 582"/>
                <a:gd name="T14" fmla="*/ 220 w 669"/>
                <a:gd name="T15" fmla="*/ 314 h 582"/>
                <a:gd name="T16" fmla="*/ 193 w 669"/>
                <a:gd name="T17" fmla="*/ 274 h 582"/>
                <a:gd name="T18" fmla="*/ 180 w 669"/>
                <a:gd name="T19" fmla="*/ 231 h 582"/>
                <a:gd name="T20" fmla="*/ 180 w 669"/>
                <a:gd name="T21" fmla="*/ 189 h 582"/>
                <a:gd name="T22" fmla="*/ 193 w 669"/>
                <a:gd name="T23" fmla="*/ 165 h 582"/>
                <a:gd name="T24" fmla="*/ 209 w 669"/>
                <a:gd name="T25" fmla="*/ 143 h 582"/>
                <a:gd name="T26" fmla="*/ 255 w 669"/>
                <a:gd name="T27" fmla="*/ 127 h 582"/>
                <a:gd name="T28" fmla="*/ 297 w 669"/>
                <a:gd name="T29" fmla="*/ 127 h 582"/>
                <a:gd name="T30" fmla="*/ 345 w 669"/>
                <a:gd name="T31" fmla="*/ 141 h 582"/>
                <a:gd name="T32" fmla="*/ 396 w 669"/>
                <a:gd name="T33" fmla="*/ 156 h 582"/>
                <a:gd name="T34" fmla="*/ 448 w 669"/>
                <a:gd name="T35" fmla="*/ 163 h 582"/>
                <a:gd name="T36" fmla="*/ 477 w 669"/>
                <a:gd name="T37" fmla="*/ 125 h 582"/>
                <a:gd name="T38" fmla="*/ 464 w 669"/>
                <a:gd name="T39" fmla="*/ 86 h 582"/>
                <a:gd name="T40" fmla="*/ 415 w 669"/>
                <a:gd name="T41" fmla="*/ 42 h 582"/>
                <a:gd name="T42" fmla="*/ 363 w 669"/>
                <a:gd name="T43" fmla="*/ 18 h 582"/>
                <a:gd name="T44" fmla="*/ 319 w 669"/>
                <a:gd name="T45" fmla="*/ 7 h 582"/>
                <a:gd name="T46" fmla="*/ 273 w 669"/>
                <a:gd name="T47" fmla="*/ 2 h 582"/>
                <a:gd name="T48" fmla="*/ 222 w 669"/>
                <a:gd name="T49" fmla="*/ 0 h 582"/>
                <a:gd name="T50" fmla="*/ 176 w 669"/>
                <a:gd name="T51" fmla="*/ 4 h 582"/>
                <a:gd name="T52" fmla="*/ 136 w 669"/>
                <a:gd name="T53" fmla="*/ 15 h 582"/>
                <a:gd name="T54" fmla="*/ 86 w 669"/>
                <a:gd name="T55" fmla="*/ 33 h 582"/>
                <a:gd name="T56" fmla="*/ 50 w 669"/>
                <a:gd name="T57" fmla="*/ 66 h 582"/>
                <a:gd name="T58" fmla="*/ 22 w 669"/>
                <a:gd name="T59" fmla="*/ 99 h 582"/>
                <a:gd name="T60" fmla="*/ 6 w 669"/>
                <a:gd name="T61" fmla="*/ 145 h 582"/>
                <a:gd name="T62" fmla="*/ 0 w 669"/>
                <a:gd name="T63" fmla="*/ 189 h 582"/>
                <a:gd name="T64" fmla="*/ 9 w 669"/>
                <a:gd name="T65" fmla="*/ 237 h 582"/>
                <a:gd name="T66" fmla="*/ 22 w 669"/>
                <a:gd name="T67" fmla="*/ 285 h 582"/>
                <a:gd name="T68" fmla="*/ 50 w 669"/>
                <a:gd name="T69" fmla="*/ 330 h 582"/>
                <a:gd name="T70" fmla="*/ 81 w 669"/>
                <a:gd name="T71" fmla="*/ 375 h 582"/>
                <a:gd name="T72" fmla="*/ 125 w 669"/>
                <a:gd name="T73" fmla="*/ 419 h 582"/>
                <a:gd name="T74" fmla="*/ 169 w 669"/>
                <a:gd name="T75" fmla="*/ 457 h 582"/>
                <a:gd name="T76" fmla="*/ 217 w 669"/>
                <a:gd name="T77" fmla="*/ 488 h 582"/>
                <a:gd name="T78" fmla="*/ 266 w 669"/>
                <a:gd name="T79" fmla="*/ 514 h 582"/>
                <a:gd name="T80" fmla="*/ 310 w 669"/>
                <a:gd name="T81" fmla="*/ 534 h 582"/>
                <a:gd name="T82" fmla="*/ 369 w 669"/>
                <a:gd name="T83" fmla="*/ 549 h 582"/>
                <a:gd name="T84" fmla="*/ 437 w 669"/>
                <a:gd name="T85" fmla="*/ 568 h 582"/>
                <a:gd name="T86" fmla="*/ 516 w 669"/>
                <a:gd name="T87" fmla="*/ 581 h 582"/>
                <a:gd name="T88" fmla="*/ 595 w 669"/>
                <a:gd name="T89" fmla="*/ 577 h 582"/>
                <a:gd name="T90" fmla="*/ 668 w 669"/>
                <a:gd name="T91" fmla="*/ 553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9" h="582">
                  <a:moveTo>
                    <a:pt x="668" y="553"/>
                  </a:moveTo>
                  <a:lnTo>
                    <a:pt x="668" y="450"/>
                  </a:lnTo>
                  <a:lnTo>
                    <a:pt x="562" y="435"/>
                  </a:lnTo>
                  <a:lnTo>
                    <a:pt x="448" y="420"/>
                  </a:lnTo>
                  <a:lnTo>
                    <a:pt x="367" y="400"/>
                  </a:lnTo>
                  <a:lnTo>
                    <a:pt x="314" y="378"/>
                  </a:lnTo>
                  <a:lnTo>
                    <a:pt x="257" y="349"/>
                  </a:lnTo>
                  <a:lnTo>
                    <a:pt x="220" y="314"/>
                  </a:lnTo>
                  <a:lnTo>
                    <a:pt x="193" y="274"/>
                  </a:lnTo>
                  <a:lnTo>
                    <a:pt x="180" y="231"/>
                  </a:lnTo>
                  <a:lnTo>
                    <a:pt x="180" y="189"/>
                  </a:lnTo>
                  <a:lnTo>
                    <a:pt x="193" y="165"/>
                  </a:lnTo>
                  <a:lnTo>
                    <a:pt x="209" y="143"/>
                  </a:lnTo>
                  <a:lnTo>
                    <a:pt x="255" y="127"/>
                  </a:lnTo>
                  <a:lnTo>
                    <a:pt x="297" y="127"/>
                  </a:lnTo>
                  <a:lnTo>
                    <a:pt x="345" y="141"/>
                  </a:lnTo>
                  <a:lnTo>
                    <a:pt x="396" y="156"/>
                  </a:lnTo>
                  <a:lnTo>
                    <a:pt x="448" y="163"/>
                  </a:lnTo>
                  <a:lnTo>
                    <a:pt x="477" y="125"/>
                  </a:lnTo>
                  <a:lnTo>
                    <a:pt x="464" y="86"/>
                  </a:lnTo>
                  <a:lnTo>
                    <a:pt x="415" y="42"/>
                  </a:lnTo>
                  <a:lnTo>
                    <a:pt x="363" y="18"/>
                  </a:lnTo>
                  <a:lnTo>
                    <a:pt x="319" y="7"/>
                  </a:lnTo>
                  <a:lnTo>
                    <a:pt x="273" y="2"/>
                  </a:lnTo>
                  <a:lnTo>
                    <a:pt x="222" y="0"/>
                  </a:lnTo>
                  <a:lnTo>
                    <a:pt x="176" y="4"/>
                  </a:lnTo>
                  <a:lnTo>
                    <a:pt x="136" y="15"/>
                  </a:lnTo>
                  <a:lnTo>
                    <a:pt x="86" y="33"/>
                  </a:lnTo>
                  <a:lnTo>
                    <a:pt x="50" y="66"/>
                  </a:lnTo>
                  <a:lnTo>
                    <a:pt x="22" y="99"/>
                  </a:lnTo>
                  <a:lnTo>
                    <a:pt x="6" y="145"/>
                  </a:lnTo>
                  <a:lnTo>
                    <a:pt x="0" y="189"/>
                  </a:lnTo>
                  <a:lnTo>
                    <a:pt x="9" y="237"/>
                  </a:lnTo>
                  <a:lnTo>
                    <a:pt x="22" y="285"/>
                  </a:lnTo>
                  <a:lnTo>
                    <a:pt x="50" y="330"/>
                  </a:lnTo>
                  <a:lnTo>
                    <a:pt x="81" y="375"/>
                  </a:lnTo>
                  <a:lnTo>
                    <a:pt x="125" y="419"/>
                  </a:lnTo>
                  <a:lnTo>
                    <a:pt x="169" y="457"/>
                  </a:lnTo>
                  <a:lnTo>
                    <a:pt x="217" y="488"/>
                  </a:lnTo>
                  <a:lnTo>
                    <a:pt x="266" y="514"/>
                  </a:lnTo>
                  <a:lnTo>
                    <a:pt x="310" y="534"/>
                  </a:lnTo>
                  <a:lnTo>
                    <a:pt x="369" y="549"/>
                  </a:lnTo>
                  <a:lnTo>
                    <a:pt x="437" y="568"/>
                  </a:lnTo>
                  <a:lnTo>
                    <a:pt x="516" y="581"/>
                  </a:lnTo>
                  <a:lnTo>
                    <a:pt x="595" y="577"/>
                  </a:lnTo>
                  <a:lnTo>
                    <a:pt x="668" y="55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Freeform 15"/>
            <p:cNvSpPr>
              <a:spLocks/>
            </p:cNvSpPr>
            <p:nvPr/>
          </p:nvSpPr>
          <p:spPr bwMode="auto">
            <a:xfrm>
              <a:off x="1365" y="583"/>
              <a:ext cx="1413" cy="549"/>
            </a:xfrm>
            <a:custGeom>
              <a:avLst/>
              <a:gdLst>
                <a:gd name="T0" fmla="*/ 1412 w 1413"/>
                <a:gd name="T1" fmla="*/ 548 h 549"/>
                <a:gd name="T2" fmla="*/ 1316 w 1413"/>
                <a:gd name="T3" fmla="*/ 537 h 549"/>
                <a:gd name="T4" fmla="*/ 1237 w 1413"/>
                <a:gd name="T5" fmla="*/ 524 h 549"/>
                <a:gd name="T6" fmla="*/ 1179 w 1413"/>
                <a:gd name="T7" fmla="*/ 511 h 549"/>
                <a:gd name="T8" fmla="*/ 1118 w 1413"/>
                <a:gd name="T9" fmla="*/ 499 h 549"/>
                <a:gd name="T10" fmla="*/ 1060 w 1413"/>
                <a:gd name="T11" fmla="*/ 493 h 549"/>
                <a:gd name="T12" fmla="*/ 1000 w 1413"/>
                <a:gd name="T13" fmla="*/ 495 h 549"/>
                <a:gd name="T14" fmla="*/ 939 w 1413"/>
                <a:gd name="T15" fmla="*/ 499 h 549"/>
                <a:gd name="T16" fmla="*/ 894 w 1413"/>
                <a:gd name="T17" fmla="*/ 482 h 549"/>
                <a:gd name="T18" fmla="*/ 962 w 1413"/>
                <a:gd name="T19" fmla="*/ 440 h 549"/>
                <a:gd name="T20" fmla="*/ 1005 w 1413"/>
                <a:gd name="T21" fmla="*/ 411 h 549"/>
                <a:gd name="T22" fmla="*/ 1043 w 1413"/>
                <a:gd name="T23" fmla="*/ 381 h 549"/>
                <a:gd name="T24" fmla="*/ 1069 w 1413"/>
                <a:gd name="T25" fmla="*/ 348 h 549"/>
                <a:gd name="T26" fmla="*/ 962 w 1413"/>
                <a:gd name="T27" fmla="*/ 383 h 549"/>
                <a:gd name="T28" fmla="*/ 855 w 1413"/>
                <a:gd name="T29" fmla="*/ 418 h 549"/>
                <a:gd name="T30" fmla="*/ 783 w 1413"/>
                <a:gd name="T31" fmla="*/ 436 h 549"/>
                <a:gd name="T32" fmla="*/ 670 w 1413"/>
                <a:gd name="T33" fmla="*/ 449 h 549"/>
                <a:gd name="T34" fmla="*/ 597 w 1413"/>
                <a:gd name="T35" fmla="*/ 449 h 549"/>
                <a:gd name="T36" fmla="*/ 531 w 1413"/>
                <a:gd name="T37" fmla="*/ 444 h 549"/>
                <a:gd name="T38" fmla="*/ 486 w 1413"/>
                <a:gd name="T39" fmla="*/ 427 h 549"/>
                <a:gd name="T40" fmla="*/ 459 w 1413"/>
                <a:gd name="T41" fmla="*/ 407 h 549"/>
                <a:gd name="T42" fmla="*/ 527 w 1413"/>
                <a:gd name="T43" fmla="*/ 389 h 549"/>
                <a:gd name="T44" fmla="*/ 572 w 1413"/>
                <a:gd name="T45" fmla="*/ 365 h 549"/>
                <a:gd name="T46" fmla="*/ 599 w 1413"/>
                <a:gd name="T47" fmla="*/ 339 h 549"/>
                <a:gd name="T48" fmla="*/ 634 w 1413"/>
                <a:gd name="T49" fmla="*/ 308 h 549"/>
                <a:gd name="T50" fmla="*/ 544 w 1413"/>
                <a:gd name="T51" fmla="*/ 334 h 549"/>
                <a:gd name="T52" fmla="*/ 463 w 1413"/>
                <a:gd name="T53" fmla="*/ 348 h 549"/>
                <a:gd name="T54" fmla="*/ 378 w 1413"/>
                <a:gd name="T55" fmla="*/ 356 h 549"/>
                <a:gd name="T56" fmla="*/ 303 w 1413"/>
                <a:gd name="T57" fmla="*/ 352 h 549"/>
                <a:gd name="T58" fmla="*/ 254 w 1413"/>
                <a:gd name="T59" fmla="*/ 334 h 549"/>
                <a:gd name="T60" fmla="*/ 233 w 1413"/>
                <a:gd name="T61" fmla="*/ 312 h 549"/>
                <a:gd name="T62" fmla="*/ 281 w 1413"/>
                <a:gd name="T63" fmla="*/ 291 h 549"/>
                <a:gd name="T64" fmla="*/ 313 w 1413"/>
                <a:gd name="T65" fmla="*/ 269 h 549"/>
                <a:gd name="T66" fmla="*/ 341 w 1413"/>
                <a:gd name="T67" fmla="*/ 244 h 549"/>
                <a:gd name="T68" fmla="*/ 339 w 1413"/>
                <a:gd name="T69" fmla="*/ 229 h 549"/>
                <a:gd name="T70" fmla="*/ 262 w 1413"/>
                <a:gd name="T71" fmla="*/ 246 h 549"/>
                <a:gd name="T72" fmla="*/ 179 w 1413"/>
                <a:gd name="T73" fmla="*/ 255 h 549"/>
                <a:gd name="T74" fmla="*/ 109 w 1413"/>
                <a:gd name="T75" fmla="*/ 254 h 549"/>
                <a:gd name="T76" fmla="*/ 51 w 1413"/>
                <a:gd name="T77" fmla="*/ 244 h 549"/>
                <a:gd name="T78" fmla="*/ 19 w 1413"/>
                <a:gd name="T79" fmla="*/ 229 h 549"/>
                <a:gd name="T80" fmla="*/ 0 w 1413"/>
                <a:gd name="T81" fmla="*/ 205 h 549"/>
                <a:gd name="T82" fmla="*/ 120 w 1413"/>
                <a:gd name="T83" fmla="*/ 187 h 549"/>
                <a:gd name="T84" fmla="*/ 309 w 1413"/>
                <a:gd name="T85" fmla="*/ 156 h 549"/>
                <a:gd name="T86" fmla="*/ 544 w 1413"/>
                <a:gd name="T87" fmla="*/ 119 h 549"/>
                <a:gd name="T88" fmla="*/ 742 w 1413"/>
                <a:gd name="T89" fmla="*/ 71 h 549"/>
                <a:gd name="T90" fmla="*/ 926 w 1413"/>
                <a:gd name="T91" fmla="*/ 26 h 549"/>
                <a:gd name="T92" fmla="*/ 1020 w 1413"/>
                <a:gd name="T93" fmla="*/ 9 h 549"/>
                <a:gd name="T94" fmla="*/ 1098 w 1413"/>
                <a:gd name="T95" fmla="*/ 0 h 549"/>
                <a:gd name="T96" fmla="*/ 1165 w 1413"/>
                <a:gd name="T97" fmla="*/ 2 h 549"/>
                <a:gd name="T98" fmla="*/ 1211 w 1413"/>
                <a:gd name="T99" fmla="*/ 7 h 549"/>
                <a:gd name="T100" fmla="*/ 1254 w 1413"/>
                <a:gd name="T101" fmla="*/ 27 h 549"/>
                <a:gd name="T102" fmla="*/ 1288 w 1413"/>
                <a:gd name="T103" fmla="*/ 71 h 549"/>
                <a:gd name="T104" fmla="*/ 1301 w 1413"/>
                <a:gd name="T105" fmla="*/ 117 h 549"/>
                <a:gd name="T106" fmla="*/ 1316 w 1413"/>
                <a:gd name="T107" fmla="*/ 148 h 549"/>
                <a:gd name="T108" fmla="*/ 1344 w 1413"/>
                <a:gd name="T109" fmla="*/ 159 h 549"/>
                <a:gd name="T110" fmla="*/ 1384 w 1413"/>
                <a:gd name="T111" fmla="*/ 156 h 549"/>
                <a:gd name="T112" fmla="*/ 1412 w 1413"/>
                <a:gd name="T113" fmla="*/ 145 h 549"/>
                <a:gd name="T114" fmla="*/ 1412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1412" y="548"/>
                  </a:moveTo>
                  <a:lnTo>
                    <a:pt x="1316" y="537"/>
                  </a:lnTo>
                  <a:lnTo>
                    <a:pt x="1237" y="524"/>
                  </a:lnTo>
                  <a:lnTo>
                    <a:pt x="1179" y="511"/>
                  </a:lnTo>
                  <a:lnTo>
                    <a:pt x="1118" y="499"/>
                  </a:lnTo>
                  <a:lnTo>
                    <a:pt x="1060" y="493"/>
                  </a:lnTo>
                  <a:lnTo>
                    <a:pt x="1000" y="495"/>
                  </a:lnTo>
                  <a:lnTo>
                    <a:pt x="939" y="499"/>
                  </a:lnTo>
                  <a:lnTo>
                    <a:pt x="894" y="482"/>
                  </a:lnTo>
                  <a:lnTo>
                    <a:pt x="962" y="440"/>
                  </a:lnTo>
                  <a:lnTo>
                    <a:pt x="1005" y="411"/>
                  </a:lnTo>
                  <a:lnTo>
                    <a:pt x="1043" y="381"/>
                  </a:lnTo>
                  <a:lnTo>
                    <a:pt x="1069" y="348"/>
                  </a:lnTo>
                  <a:lnTo>
                    <a:pt x="962" y="383"/>
                  </a:lnTo>
                  <a:lnTo>
                    <a:pt x="855" y="418"/>
                  </a:lnTo>
                  <a:lnTo>
                    <a:pt x="783" y="436"/>
                  </a:lnTo>
                  <a:lnTo>
                    <a:pt x="670" y="449"/>
                  </a:lnTo>
                  <a:lnTo>
                    <a:pt x="597" y="449"/>
                  </a:lnTo>
                  <a:lnTo>
                    <a:pt x="531" y="444"/>
                  </a:lnTo>
                  <a:lnTo>
                    <a:pt x="486" y="427"/>
                  </a:lnTo>
                  <a:lnTo>
                    <a:pt x="459" y="407"/>
                  </a:lnTo>
                  <a:lnTo>
                    <a:pt x="527" y="389"/>
                  </a:lnTo>
                  <a:lnTo>
                    <a:pt x="572" y="365"/>
                  </a:lnTo>
                  <a:lnTo>
                    <a:pt x="599" y="339"/>
                  </a:lnTo>
                  <a:lnTo>
                    <a:pt x="634" y="308"/>
                  </a:lnTo>
                  <a:lnTo>
                    <a:pt x="544" y="334"/>
                  </a:lnTo>
                  <a:lnTo>
                    <a:pt x="463" y="348"/>
                  </a:lnTo>
                  <a:lnTo>
                    <a:pt x="378" y="356"/>
                  </a:lnTo>
                  <a:lnTo>
                    <a:pt x="303" y="352"/>
                  </a:lnTo>
                  <a:lnTo>
                    <a:pt x="254" y="334"/>
                  </a:lnTo>
                  <a:lnTo>
                    <a:pt x="233" y="312"/>
                  </a:lnTo>
                  <a:lnTo>
                    <a:pt x="281" y="291"/>
                  </a:lnTo>
                  <a:lnTo>
                    <a:pt x="313" y="269"/>
                  </a:lnTo>
                  <a:lnTo>
                    <a:pt x="341" y="244"/>
                  </a:lnTo>
                  <a:lnTo>
                    <a:pt x="339" y="229"/>
                  </a:lnTo>
                  <a:lnTo>
                    <a:pt x="262" y="246"/>
                  </a:lnTo>
                  <a:lnTo>
                    <a:pt x="179" y="255"/>
                  </a:lnTo>
                  <a:lnTo>
                    <a:pt x="109" y="254"/>
                  </a:lnTo>
                  <a:lnTo>
                    <a:pt x="51" y="244"/>
                  </a:lnTo>
                  <a:lnTo>
                    <a:pt x="19" y="229"/>
                  </a:lnTo>
                  <a:lnTo>
                    <a:pt x="0" y="205"/>
                  </a:lnTo>
                  <a:lnTo>
                    <a:pt x="120" y="187"/>
                  </a:lnTo>
                  <a:lnTo>
                    <a:pt x="309" y="156"/>
                  </a:lnTo>
                  <a:lnTo>
                    <a:pt x="544" y="119"/>
                  </a:lnTo>
                  <a:lnTo>
                    <a:pt x="742" y="71"/>
                  </a:lnTo>
                  <a:lnTo>
                    <a:pt x="926" y="26"/>
                  </a:lnTo>
                  <a:lnTo>
                    <a:pt x="1020" y="9"/>
                  </a:lnTo>
                  <a:lnTo>
                    <a:pt x="1098" y="0"/>
                  </a:lnTo>
                  <a:lnTo>
                    <a:pt x="1165" y="2"/>
                  </a:lnTo>
                  <a:lnTo>
                    <a:pt x="1211" y="7"/>
                  </a:lnTo>
                  <a:lnTo>
                    <a:pt x="1254" y="27"/>
                  </a:lnTo>
                  <a:lnTo>
                    <a:pt x="1288" y="71"/>
                  </a:lnTo>
                  <a:lnTo>
                    <a:pt x="1301" y="117"/>
                  </a:lnTo>
                  <a:lnTo>
                    <a:pt x="1316" y="148"/>
                  </a:lnTo>
                  <a:lnTo>
                    <a:pt x="1344" y="159"/>
                  </a:lnTo>
                  <a:lnTo>
                    <a:pt x="1384" y="156"/>
                  </a:lnTo>
                  <a:lnTo>
                    <a:pt x="1412" y="145"/>
                  </a:lnTo>
                  <a:lnTo>
                    <a:pt x="1412" y="5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0" name="Oval 16"/>
            <p:cNvSpPr>
              <a:spLocks noChangeArrowheads="1"/>
            </p:cNvSpPr>
            <p:nvPr/>
          </p:nvSpPr>
          <p:spPr bwMode="auto">
            <a:xfrm>
              <a:off x="2785" y="355"/>
              <a:ext cx="187" cy="198"/>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 name="Freeform 17"/>
            <p:cNvSpPr>
              <a:spLocks/>
            </p:cNvSpPr>
            <p:nvPr/>
          </p:nvSpPr>
          <p:spPr bwMode="auto">
            <a:xfrm>
              <a:off x="2976" y="583"/>
              <a:ext cx="1413" cy="549"/>
            </a:xfrm>
            <a:custGeom>
              <a:avLst/>
              <a:gdLst>
                <a:gd name="T0" fmla="*/ 0 w 1413"/>
                <a:gd name="T1" fmla="*/ 548 h 549"/>
                <a:gd name="T2" fmla="*/ 96 w 1413"/>
                <a:gd name="T3" fmla="*/ 537 h 549"/>
                <a:gd name="T4" fmla="*/ 175 w 1413"/>
                <a:gd name="T5" fmla="*/ 524 h 549"/>
                <a:gd name="T6" fmla="*/ 233 w 1413"/>
                <a:gd name="T7" fmla="*/ 511 h 549"/>
                <a:gd name="T8" fmla="*/ 294 w 1413"/>
                <a:gd name="T9" fmla="*/ 499 h 549"/>
                <a:gd name="T10" fmla="*/ 352 w 1413"/>
                <a:gd name="T11" fmla="*/ 493 h 549"/>
                <a:gd name="T12" fmla="*/ 412 w 1413"/>
                <a:gd name="T13" fmla="*/ 495 h 549"/>
                <a:gd name="T14" fmla="*/ 473 w 1413"/>
                <a:gd name="T15" fmla="*/ 499 h 549"/>
                <a:gd name="T16" fmla="*/ 518 w 1413"/>
                <a:gd name="T17" fmla="*/ 482 h 549"/>
                <a:gd name="T18" fmla="*/ 450 w 1413"/>
                <a:gd name="T19" fmla="*/ 440 h 549"/>
                <a:gd name="T20" fmla="*/ 407 w 1413"/>
                <a:gd name="T21" fmla="*/ 411 h 549"/>
                <a:gd name="T22" fmla="*/ 369 w 1413"/>
                <a:gd name="T23" fmla="*/ 381 h 549"/>
                <a:gd name="T24" fmla="*/ 343 w 1413"/>
                <a:gd name="T25" fmla="*/ 348 h 549"/>
                <a:gd name="T26" fmla="*/ 450 w 1413"/>
                <a:gd name="T27" fmla="*/ 383 h 549"/>
                <a:gd name="T28" fmla="*/ 557 w 1413"/>
                <a:gd name="T29" fmla="*/ 418 h 549"/>
                <a:gd name="T30" fmla="*/ 629 w 1413"/>
                <a:gd name="T31" fmla="*/ 436 h 549"/>
                <a:gd name="T32" fmla="*/ 742 w 1413"/>
                <a:gd name="T33" fmla="*/ 449 h 549"/>
                <a:gd name="T34" fmla="*/ 815 w 1413"/>
                <a:gd name="T35" fmla="*/ 449 h 549"/>
                <a:gd name="T36" fmla="*/ 881 w 1413"/>
                <a:gd name="T37" fmla="*/ 444 h 549"/>
                <a:gd name="T38" fmla="*/ 926 w 1413"/>
                <a:gd name="T39" fmla="*/ 427 h 549"/>
                <a:gd name="T40" fmla="*/ 953 w 1413"/>
                <a:gd name="T41" fmla="*/ 407 h 549"/>
                <a:gd name="T42" fmla="*/ 885 w 1413"/>
                <a:gd name="T43" fmla="*/ 389 h 549"/>
                <a:gd name="T44" fmla="*/ 840 w 1413"/>
                <a:gd name="T45" fmla="*/ 365 h 549"/>
                <a:gd name="T46" fmla="*/ 809 w 1413"/>
                <a:gd name="T47" fmla="*/ 339 h 549"/>
                <a:gd name="T48" fmla="*/ 778 w 1413"/>
                <a:gd name="T49" fmla="*/ 308 h 549"/>
                <a:gd name="T50" fmla="*/ 868 w 1413"/>
                <a:gd name="T51" fmla="*/ 334 h 549"/>
                <a:gd name="T52" fmla="*/ 949 w 1413"/>
                <a:gd name="T53" fmla="*/ 348 h 549"/>
                <a:gd name="T54" fmla="*/ 1034 w 1413"/>
                <a:gd name="T55" fmla="*/ 356 h 549"/>
                <a:gd name="T56" fmla="*/ 1109 w 1413"/>
                <a:gd name="T57" fmla="*/ 352 h 549"/>
                <a:gd name="T58" fmla="*/ 1158 w 1413"/>
                <a:gd name="T59" fmla="*/ 334 h 549"/>
                <a:gd name="T60" fmla="*/ 1179 w 1413"/>
                <a:gd name="T61" fmla="*/ 312 h 549"/>
                <a:gd name="T62" fmla="*/ 1131 w 1413"/>
                <a:gd name="T63" fmla="*/ 291 h 549"/>
                <a:gd name="T64" fmla="*/ 1099 w 1413"/>
                <a:gd name="T65" fmla="*/ 269 h 549"/>
                <a:gd name="T66" fmla="*/ 1071 w 1413"/>
                <a:gd name="T67" fmla="*/ 244 h 549"/>
                <a:gd name="T68" fmla="*/ 1073 w 1413"/>
                <a:gd name="T69" fmla="*/ 229 h 549"/>
                <a:gd name="T70" fmla="*/ 1150 w 1413"/>
                <a:gd name="T71" fmla="*/ 246 h 549"/>
                <a:gd name="T72" fmla="*/ 1233 w 1413"/>
                <a:gd name="T73" fmla="*/ 255 h 549"/>
                <a:gd name="T74" fmla="*/ 1311 w 1413"/>
                <a:gd name="T75" fmla="*/ 253 h 549"/>
                <a:gd name="T76" fmla="*/ 1361 w 1413"/>
                <a:gd name="T77" fmla="*/ 244 h 549"/>
                <a:gd name="T78" fmla="*/ 1393 w 1413"/>
                <a:gd name="T79" fmla="*/ 229 h 549"/>
                <a:gd name="T80" fmla="*/ 1412 w 1413"/>
                <a:gd name="T81" fmla="*/ 205 h 549"/>
                <a:gd name="T82" fmla="*/ 1292 w 1413"/>
                <a:gd name="T83" fmla="*/ 187 h 549"/>
                <a:gd name="T84" fmla="*/ 1087 w 1413"/>
                <a:gd name="T85" fmla="*/ 158 h 549"/>
                <a:gd name="T86" fmla="*/ 868 w 1413"/>
                <a:gd name="T87" fmla="*/ 119 h 549"/>
                <a:gd name="T88" fmla="*/ 670 w 1413"/>
                <a:gd name="T89" fmla="*/ 71 h 549"/>
                <a:gd name="T90" fmla="*/ 486 w 1413"/>
                <a:gd name="T91" fmla="*/ 26 h 549"/>
                <a:gd name="T92" fmla="*/ 392 w 1413"/>
                <a:gd name="T93" fmla="*/ 9 h 549"/>
                <a:gd name="T94" fmla="*/ 314 w 1413"/>
                <a:gd name="T95" fmla="*/ 0 h 549"/>
                <a:gd name="T96" fmla="*/ 247 w 1413"/>
                <a:gd name="T97" fmla="*/ 2 h 549"/>
                <a:gd name="T98" fmla="*/ 201 w 1413"/>
                <a:gd name="T99" fmla="*/ 7 h 549"/>
                <a:gd name="T100" fmla="*/ 158 w 1413"/>
                <a:gd name="T101" fmla="*/ 27 h 549"/>
                <a:gd name="T102" fmla="*/ 124 w 1413"/>
                <a:gd name="T103" fmla="*/ 71 h 549"/>
                <a:gd name="T104" fmla="*/ 111 w 1413"/>
                <a:gd name="T105" fmla="*/ 117 h 549"/>
                <a:gd name="T106" fmla="*/ 96 w 1413"/>
                <a:gd name="T107" fmla="*/ 148 h 549"/>
                <a:gd name="T108" fmla="*/ 68 w 1413"/>
                <a:gd name="T109" fmla="*/ 159 h 549"/>
                <a:gd name="T110" fmla="*/ 28 w 1413"/>
                <a:gd name="T111" fmla="*/ 156 h 549"/>
                <a:gd name="T112" fmla="*/ 0 w 1413"/>
                <a:gd name="T113" fmla="*/ 145 h 549"/>
                <a:gd name="T114" fmla="*/ 0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0" y="548"/>
                  </a:moveTo>
                  <a:lnTo>
                    <a:pt x="96" y="537"/>
                  </a:lnTo>
                  <a:lnTo>
                    <a:pt x="175" y="524"/>
                  </a:lnTo>
                  <a:lnTo>
                    <a:pt x="233" y="511"/>
                  </a:lnTo>
                  <a:lnTo>
                    <a:pt x="294" y="499"/>
                  </a:lnTo>
                  <a:lnTo>
                    <a:pt x="352" y="493"/>
                  </a:lnTo>
                  <a:lnTo>
                    <a:pt x="412" y="495"/>
                  </a:lnTo>
                  <a:lnTo>
                    <a:pt x="473" y="499"/>
                  </a:lnTo>
                  <a:lnTo>
                    <a:pt x="518" y="482"/>
                  </a:lnTo>
                  <a:lnTo>
                    <a:pt x="450" y="440"/>
                  </a:lnTo>
                  <a:lnTo>
                    <a:pt x="407" y="411"/>
                  </a:lnTo>
                  <a:lnTo>
                    <a:pt x="369" y="381"/>
                  </a:lnTo>
                  <a:lnTo>
                    <a:pt x="343" y="348"/>
                  </a:lnTo>
                  <a:lnTo>
                    <a:pt x="450" y="383"/>
                  </a:lnTo>
                  <a:lnTo>
                    <a:pt x="557" y="418"/>
                  </a:lnTo>
                  <a:lnTo>
                    <a:pt x="629" y="436"/>
                  </a:lnTo>
                  <a:lnTo>
                    <a:pt x="742" y="449"/>
                  </a:lnTo>
                  <a:lnTo>
                    <a:pt x="815" y="449"/>
                  </a:lnTo>
                  <a:lnTo>
                    <a:pt x="881" y="444"/>
                  </a:lnTo>
                  <a:lnTo>
                    <a:pt x="926" y="427"/>
                  </a:lnTo>
                  <a:lnTo>
                    <a:pt x="953" y="407"/>
                  </a:lnTo>
                  <a:lnTo>
                    <a:pt x="885" y="389"/>
                  </a:lnTo>
                  <a:lnTo>
                    <a:pt x="840" y="365"/>
                  </a:lnTo>
                  <a:lnTo>
                    <a:pt x="809" y="339"/>
                  </a:lnTo>
                  <a:lnTo>
                    <a:pt x="778" y="308"/>
                  </a:lnTo>
                  <a:lnTo>
                    <a:pt x="868" y="334"/>
                  </a:lnTo>
                  <a:lnTo>
                    <a:pt x="949" y="348"/>
                  </a:lnTo>
                  <a:lnTo>
                    <a:pt x="1034" y="356"/>
                  </a:lnTo>
                  <a:lnTo>
                    <a:pt x="1109" y="352"/>
                  </a:lnTo>
                  <a:lnTo>
                    <a:pt x="1158" y="334"/>
                  </a:lnTo>
                  <a:lnTo>
                    <a:pt x="1179" y="312"/>
                  </a:lnTo>
                  <a:lnTo>
                    <a:pt x="1131" y="291"/>
                  </a:lnTo>
                  <a:lnTo>
                    <a:pt x="1099" y="269"/>
                  </a:lnTo>
                  <a:lnTo>
                    <a:pt x="1071" y="244"/>
                  </a:lnTo>
                  <a:lnTo>
                    <a:pt x="1073" y="229"/>
                  </a:lnTo>
                  <a:lnTo>
                    <a:pt x="1150" y="246"/>
                  </a:lnTo>
                  <a:lnTo>
                    <a:pt x="1233" y="255"/>
                  </a:lnTo>
                  <a:lnTo>
                    <a:pt x="1311" y="253"/>
                  </a:lnTo>
                  <a:lnTo>
                    <a:pt x="1361" y="244"/>
                  </a:lnTo>
                  <a:lnTo>
                    <a:pt x="1393" y="229"/>
                  </a:lnTo>
                  <a:lnTo>
                    <a:pt x="1412" y="205"/>
                  </a:lnTo>
                  <a:lnTo>
                    <a:pt x="1292" y="187"/>
                  </a:lnTo>
                  <a:lnTo>
                    <a:pt x="1087" y="158"/>
                  </a:lnTo>
                  <a:lnTo>
                    <a:pt x="868" y="119"/>
                  </a:lnTo>
                  <a:lnTo>
                    <a:pt x="670" y="71"/>
                  </a:lnTo>
                  <a:lnTo>
                    <a:pt x="486" y="26"/>
                  </a:lnTo>
                  <a:lnTo>
                    <a:pt x="392" y="9"/>
                  </a:lnTo>
                  <a:lnTo>
                    <a:pt x="314" y="0"/>
                  </a:lnTo>
                  <a:lnTo>
                    <a:pt x="247" y="2"/>
                  </a:lnTo>
                  <a:lnTo>
                    <a:pt x="201" y="7"/>
                  </a:lnTo>
                  <a:lnTo>
                    <a:pt x="158" y="27"/>
                  </a:lnTo>
                  <a:lnTo>
                    <a:pt x="124" y="71"/>
                  </a:lnTo>
                  <a:lnTo>
                    <a:pt x="111" y="117"/>
                  </a:lnTo>
                  <a:lnTo>
                    <a:pt x="96" y="148"/>
                  </a:lnTo>
                  <a:lnTo>
                    <a:pt x="68" y="159"/>
                  </a:lnTo>
                  <a:lnTo>
                    <a:pt x="28" y="156"/>
                  </a:lnTo>
                  <a:lnTo>
                    <a:pt x="0" y="145"/>
                  </a:lnTo>
                  <a:lnTo>
                    <a:pt x="0" y="5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43" name="Rectangle 19"/>
          <p:cNvSpPr>
            <a:spLocks noGrp="1" noChangeArrowheads="1"/>
          </p:cNvSpPr>
          <p:nvPr>
            <p:ph type="title"/>
          </p:nvPr>
        </p:nvSpPr>
        <p:spPr bwMode="auto">
          <a:xfrm>
            <a:off x="685800" y="4000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44" name="Rectangle 20"/>
          <p:cNvSpPr>
            <a:spLocks noGrp="1" noChangeArrowheads="1"/>
          </p:cNvSpPr>
          <p:nvPr>
            <p:ph type="body" idx="1"/>
          </p:nvPr>
        </p:nvSpPr>
        <p:spPr bwMode="auto">
          <a:xfrm>
            <a:off x="685800" y="17716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45" name="Rectangle 21"/>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effectLst>
                  <a:outerShdw blurRad="38100" dist="38100" dir="2700000" algn="tl">
                    <a:srgbClr val="000000"/>
                  </a:outerShdw>
                </a:effectLst>
              </a:defRPr>
            </a:lvl1pPr>
          </a:lstStyle>
          <a:p>
            <a:endParaRPr lang="en-US" altLang="en-US"/>
          </a:p>
        </p:txBody>
      </p:sp>
      <p:sp>
        <p:nvSpPr>
          <p:cNvPr id="1046" name="Rectangle 22"/>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effectLst>
                  <a:outerShdw blurRad="38100" dist="38100" dir="2700000" algn="tl">
                    <a:srgbClr val="000000"/>
                  </a:outerShdw>
                </a:effectLst>
              </a:defRPr>
            </a:lvl1pPr>
          </a:lstStyle>
          <a:p>
            <a:fld id="{83691B02-9E7C-489D-954D-74EE28F7D0CC}" type="slidenum">
              <a:rPr lang="en-US" altLang="en-US"/>
              <a:pPr/>
              <a:t>‹#›</a:t>
            </a:fld>
            <a:endParaRPr lang="en-US" altLang="en-US"/>
          </a:p>
        </p:txBody>
      </p:sp>
      <p:sp>
        <p:nvSpPr>
          <p:cNvPr id="1047" name="Rectangle 23"/>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effectLst>
                  <a:outerShdw blurRad="38100" dist="38100" dir="2700000" algn="tl">
                    <a:srgbClr val="000000"/>
                  </a:outerShdw>
                </a:effectLst>
              </a:defRPr>
            </a:lvl1pPr>
          </a:lstStyle>
          <a:p>
            <a:endParaRPr lang="en-US" alt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Book Antiqua" pitchFamily="18" charset="0"/>
        </a:defRPr>
      </a:lvl2pPr>
      <a:lvl3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Book Antiqua" pitchFamily="18" charset="0"/>
        </a:defRPr>
      </a:lvl3pPr>
      <a:lvl4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Book Antiqua" pitchFamily="18" charset="0"/>
        </a:defRPr>
      </a:lvl4pPr>
      <a:lvl5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Book Antiqua" pitchFamily="18" charset="0"/>
        </a:defRPr>
      </a:lvl5pPr>
      <a:lvl6pPr marL="4572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Book Antiqua" pitchFamily="18" charset="0"/>
        </a:defRPr>
      </a:lvl6pPr>
      <a:lvl7pPr marL="9144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Book Antiqua" pitchFamily="18" charset="0"/>
        </a:defRPr>
      </a:lvl7pPr>
      <a:lvl8pPr marL="13716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Book Antiqua" pitchFamily="18" charset="0"/>
        </a:defRPr>
      </a:lvl8pPr>
      <a:lvl9pPr marL="18288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Book Antiqua" pitchFamily="18" charset="0"/>
        </a:defRPr>
      </a:lvl9pPr>
    </p:titleStyle>
    <p:bodyStyle>
      <a:lvl1pPr marL="342900" indent="-342900" algn="l" rtl="0" eaLnBrk="1" fontAlgn="base" hangingPunct="1">
        <a:spcBef>
          <a:spcPct val="20000"/>
        </a:spcBef>
        <a:spcAft>
          <a:spcPct val="0"/>
        </a:spcAft>
        <a:buClr>
          <a:schemeClr val="tx2"/>
        </a:buClr>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1" fontAlgn="base" hangingPunct="1">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eaLnBrk="1" fontAlgn="base" hangingPunct="1">
        <a:spcBef>
          <a:spcPct val="20000"/>
        </a:spcBef>
        <a:spcAft>
          <a:spcPct val="0"/>
        </a:spcAft>
        <a:buClr>
          <a:schemeClr val="hlink"/>
        </a:buClr>
        <a:buChar char="•"/>
        <a:defRPr sz="2400">
          <a:solidFill>
            <a:schemeClr val="tx1"/>
          </a:solidFill>
          <a:effectLst>
            <a:outerShdw blurRad="38100" dist="38100" dir="2700000" algn="tl">
              <a:srgbClr val="000000"/>
            </a:outerShdw>
          </a:effectLst>
          <a:latin typeface="+mn-lt"/>
        </a:defRPr>
      </a:lvl3pPr>
      <a:lvl4pPr marL="1600200" indent="-228600" algn="l" rtl="0" eaLnBrk="1" fontAlgn="base" hangingPunct="1">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defRPr>
      </a:lvl4pPr>
      <a:lvl5pPr marL="2057400" indent="-228600" algn="l" rtl="0" eaLnBrk="1" fontAlgn="base" hangingPunct="1">
        <a:spcBef>
          <a:spcPct val="20000"/>
        </a:spcBef>
        <a:spcAft>
          <a:spcPct val="0"/>
        </a:spcAft>
        <a:buClr>
          <a:schemeClr val="accent2"/>
        </a:buClr>
        <a:buChar char="•"/>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accent2"/>
        </a:buClr>
        <a:buChar char="•"/>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accent2"/>
        </a:buClr>
        <a:buChar char="•"/>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accent2"/>
        </a:buClr>
        <a:buChar char="•"/>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accent2"/>
        </a:buClr>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healthlawyers.org/Events/Programs/Materials/Documents/MM12/papers/EE_haley_sillman_slides.pdf" TargetMode="External"/><Relationship Id="rId2" Type="http://schemas.openxmlformats.org/officeDocument/2006/relationships/hyperlink" Target="https://www.bcbsal.org/providers/pdfs/riskAdjustment.pdf" TargetMode="External"/><Relationship Id="rId1" Type="http://schemas.openxmlformats.org/officeDocument/2006/relationships/slideLayout" Target="../slideLayouts/slideLayout2.xml"/><Relationship Id="rId4" Type="http://schemas.openxmlformats.org/officeDocument/2006/relationships/hyperlink" Target="http://www.modernhealthcare.com/article/20150701/NEWS/150709989"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healthlawyers.org/Events/Programs/Materials/Documents/MM12/papers/EE_haley_sillman_slides.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685800" y="1752600"/>
            <a:ext cx="7772400" cy="1143000"/>
          </a:xfrm>
        </p:spPr>
        <p:txBody>
          <a:bodyPr/>
          <a:lstStyle/>
          <a:p>
            <a:r>
              <a:rPr lang="en-US" sz="6000" dirty="0" smtClean="0"/>
              <a:t>ACA Risk Adjustment </a:t>
            </a:r>
            <a:br>
              <a:rPr lang="en-US" sz="6000" dirty="0" smtClean="0"/>
            </a:br>
            <a:r>
              <a:rPr lang="en-US" sz="6000" dirty="0" smtClean="0"/>
              <a:t>EHR Data Validation Tool</a:t>
            </a:r>
            <a:endParaRPr lang="en-US" sz="6000" dirty="0"/>
          </a:p>
        </p:txBody>
      </p:sp>
      <p:sp>
        <p:nvSpPr>
          <p:cNvPr id="3" name="Subtitle 2"/>
          <p:cNvSpPr>
            <a:spLocks noGrp="1"/>
          </p:cNvSpPr>
          <p:nvPr>
            <p:ph type="subTitle" sz="quarter" idx="1"/>
          </p:nvPr>
        </p:nvSpPr>
        <p:spPr>
          <a:xfrm>
            <a:off x="1371600" y="4495800"/>
            <a:ext cx="6400800" cy="1752600"/>
          </a:xfrm>
        </p:spPr>
        <p:txBody>
          <a:bodyPr/>
          <a:lstStyle/>
          <a:p>
            <a:r>
              <a:rPr lang="en-US" sz="4400" u="sng" dirty="0" err="1" smtClean="0"/>
              <a:t>FHIRed</a:t>
            </a:r>
            <a:r>
              <a:rPr lang="en-US" sz="4400" u="sng" dirty="0" smtClean="0"/>
              <a:t> Up</a:t>
            </a:r>
          </a:p>
          <a:p>
            <a:r>
              <a:rPr lang="en-US" sz="2400" dirty="0" smtClean="0"/>
              <a:t>Augusto </a:t>
            </a:r>
            <a:r>
              <a:rPr lang="en-US" sz="2400" dirty="0" err="1" smtClean="0"/>
              <a:t>Burgos|Spiro</a:t>
            </a:r>
            <a:r>
              <a:rPr lang="en-US" sz="2400" dirty="0" smtClean="0"/>
              <a:t> </a:t>
            </a:r>
            <a:r>
              <a:rPr lang="en-US" sz="2400" dirty="0" err="1" smtClean="0"/>
              <a:t>Ganas</a:t>
            </a:r>
            <a:r>
              <a:rPr lang="en-US" sz="2400" dirty="0" smtClean="0"/>
              <a:t> | Anja Guillory | Jamie </a:t>
            </a:r>
            <a:r>
              <a:rPr lang="en-US" sz="2400" dirty="0" err="1" smtClean="0"/>
              <a:t>Richgels</a:t>
            </a:r>
            <a:r>
              <a:rPr lang="en-US" sz="2400" dirty="0" smtClean="0"/>
              <a:t> | Daniel </a:t>
            </a:r>
            <a:r>
              <a:rPr lang="en-US" sz="2400" dirty="0" err="1" smtClean="0"/>
              <a:t>Stoneburner</a:t>
            </a:r>
            <a:r>
              <a:rPr lang="en-US" sz="2400" dirty="0" smtClean="0"/>
              <a:t> | Tala Suidan</a:t>
            </a:r>
          </a:p>
          <a:p>
            <a:endParaRPr lang="en-US" sz="2400" dirty="0" smtClean="0"/>
          </a:p>
          <a:p>
            <a:endParaRPr lang="en-US" sz="2400" dirty="0"/>
          </a:p>
        </p:txBody>
      </p:sp>
    </p:spTree>
    <p:extLst>
      <p:ext uri="{BB962C8B-B14F-4D97-AF65-F5344CB8AC3E}">
        <p14:creationId xmlns:p14="http://schemas.microsoft.com/office/powerpoint/2010/main" val="3530707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 and Milestones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96905259"/>
              </p:ext>
            </p:extLst>
          </p:nvPr>
        </p:nvGraphicFramePr>
        <p:xfrm>
          <a:off x="609599" y="2209800"/>
          <a:ext cx="8077198" cy="3864759"/>
        </p:xfrm>
        <a:graphic>
          <a:graphicData uri="http://schemas.openxmlformats.org/drawingml/2006/table">
            <a:tbl>
              <a:tblPr>
                <a:tableStyleId>{5C22544A-7EE6-4342-B048-85BDC9FD1C3A}</a:tableStyleId>
              </a:tblPr>
              <a:tblGrid>
                <a:gridCol w="3456289"/>
                <a:gridCol w="1540303"/>
                <a:gridCol w="1540303"/>
                <a:gridCol w="1540303"/>
              </a:tblGrid>
              <a:tr h="326246">
                <a:tc>
                  <a:txBody>
                    <a:bodyPr/>
                    <a:lstStyle/>
                    <a:p>
                      <a:pPr algn="l" fontAlgn="ctr"/>
                      <a:r>
                        <a:rPr lang="en-US" sz="1050" b="1" u="none" strike="noStrike" dirty="0">
                          <a:solidFill>
                            <a:schemeClr val="tx2"/>
                          </a:solidFill>
                          <a:effectLst/>
                        </a:rPr>
                        <a:t>Task Name</a:t>
                      </a:r>
                      <a:endParaRPr lang="en-US" sz="1050" b="1" i="0" u="none" strike="noStrike" dirty="0">
                        <a:solidFill>
                          <a:schemeClr val="tx2"/>
                        </a:solidFill>
                        <a:effectLst/>
                        <a:latin typeface="Segoe UI"/>
                      </a:endParaRPr>
                    </a:p>
                  </a:txBody>
                  <a:tcPr marL="7620" marR="7620" marT="7620" marB="0" anchor="ctr">
                    <a:noFill/>
                  </a:tcPr>
                </a:tc>
                <a:tc>
                  <a:txBody>
                    <a:bodyPr/>
                    <a:lstStyle/>
                    <a:p>
                      <a:pPr algn="l" fontAlgn="ctr"/>
                      <a:r>
                        <a:rPr lang="en-US" sz="1050" b="1" u="none" strike="noStrike">
                          <a:solidFill>
                            <a:schemeClr val="tx2"/>
                          </a:solidFill>
                          <a:effectLst/>
                        </a:rPr>
                        <a:t>Duration</a:t>
                      </a:r>
                      <a:endParaRPr lang="en-US" sz="1050" b="1" i="0" u="none" strike="noStrike">
                        <a:solidFill>
                          <a:schemeClr val="tx2"/>
                        </a:solidFill>
                        <a:effectLst/>
                        <a:latin typeface="Segoe UI"/>
                      </a:endParaRPr>
                    </a:p>
                  </a:txBody>
                  <a:tcPr marL="7620" marR="7620" marT="7620" marB="0" anchor="ctr">
                    <a:noFill/>
                  </a:tcPr>
                </a:tc>
                <a:tc>
                  <a:txBody>
                    <a:bodyPr/>
                    <a:lstStyle/>
                    <a:p>
                      <a:pPr algn="l" fontAlgn="ctr"/>
                      <a:r>
                        <a:rPr lang="en-US" sz="1050" b="1" u="none" strike="noStrike">
                          <a:solidFill>
                            <a:schemeClr val="tx2"/>
                          </a:solidFill>
                          <a:effectLst/>
                        </a:rPr>
                        <a:t>Start</a:t>
                      </a:r>
                      <a:endParaRPr lang="en-US" sz="1050" b="1" i="0" u="none" strike="noStrike">
                        <a:solidFill>
                          <a:schemeClr val="tx2"/>
                        </a:solidFill>
                        <a:effectLst/>
                        <a:latin typeface="Segoe UI"/>
                      </a:endParaRPr>
                    </a:p>
                  </a:txBody>
                  <a:tcPr marL="7620" marR="7620" marT="7620" marB="0" anchor="ctr">
                    <a:noFill/>
                  </a:tcPr>
                </a:tc>
                <a:tc>
                  <a:txBody>
                    <a:bodyPr/>
                    <a:lstStyle/>
                    <a:p>
                      <a:pPr algn="l" fontAlgn="ctr"/>
                      <a:r>
                        <a:rPr lang="en-US" sz="1050" b="1" u="none" strike="noStrike">
                          <a:solidFill>
                            <a:schemeClr val="tx2"/>
                          </a:solidFill>
                          <a:effectLst/>
                        </a:rPr>
                        <a:t>Finish</a:t>
                      </a:r>
                      <a:endParaRPr lang="en-US" sz="1050" b="1" i="0" u="none" strike="noStrike">
                        <a:solidFill>
                          <a:schemeClr val="tx2"/>
                        </a:solidFill>
                        <a:effectLst/>
                        <a:latin typeface="Segoe UI"/>
                      </a:endParaRPr>
                    </a:p>
                  </a:txBody>
                  <a:tcPr marL="7620" marR="7620" marT="7620" marB="0" anchor="ctr">
                    <a:noFill/>
                  </a:tcPr>
                </a:tc>
              </a:tr>
              <a:tr h="326246">
                <a:tc>
                  <a:txBody>
                    <a:bodyPr/>
                    <a:lstStyle/>
                    <a:p>
                      <a:pPr algn="l" fontAlgn="ctr"/>
                      <a:r>
                        <a:rPr lang="en-US" sz="1400" b="1" u="none" strike="noStrike" dirty="0">
                          <a:solidFill>
                            <a:schemeClr val="tx2"/>
                          </a:solidFill>
                          <a:effectLst/>
                        </a:rPr>
                        <a:t>   Scope</a:t>
                      </a:r>
                      <a:endParaRPr lang="en-US" sz="1400" b="1" i="0" u="none" strike="noStrike" dirty="0">
                        <a:solidFill>
                          <a:schemeClr val="tx2"/>
                        </a:solidFill>
                        <a:effectLst/>
                        <a:latin typeface="Calibri"/>
                      </a:endParaRPr>
                    </a:p>
                  </a:txBody>
                  <a:tcPr marL="7620" marR="7620" marT="7620" marB="0" anchor="ctr">
                    <a:noFill/>
                  </a:tcPr>
                </a:tc>
                <a:tc>
                  <a:txBody>
                    <a:bodyPr/>
                    <a:lstStyle/>
                    <a:p>
                      <a:pPr algn="l" fontAlgn="ctr"/>
                      <a:r>
                        <a:rPr lang="en-US" sz="1400" b="1" u="none" strike="noStrike" dirty="0">
                          <a:solidFill>
                            <a:schemeClr val="tx2"/>
                          </a:solidFill>
                          <a:effectLst/>
                        </a:rPr>
                        <a:t>3 days</a:t>
                      </a:r>
                      <a:endParaRPr lang="en-US" sz="1400" b="1" i="0" u="none" strike="noStrike" dirty="0">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Mon 2/15/16</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Wed 2/17/16</a:t>
                      </a:r>
                      <a:endParaRPr lang="en-US" sz="1400" b="1" i="0" u="none" strike="noStrike">
                        <a:solidFill>
                          <a:schemeClr val="tx2"/>
                        </a:solidFill>
                        <a:effectLst/>
                        <a:latin typeface="Calibri"/>
                      </a:endParaRPr>
                    </a:p>
                  </a:txBody>
                  <a:tcPr marL="7620" marR="7620" marT="7620" marB="0" anchor="ctr">
                    <a:noFill/>
                  </a:tcPr>
                </a:tc>
              </a:tr>
              <a:tr h="326246">
                <a:tc>
                  <a:txBody>
                    <a:bodyPr/>
                    <a:lstStyle/>
                    <a:p>
                      <a:pPr algn="l" fontAlgn="ctr"/>
                      <a:r>
                        <a:rPr lang="en-US" sz="1400" b="1" u="none" strike="noStrike">
                          <a:solidFill>
                            <a:schemeClr val="tx2"/>
                          </a:solidFill>
                          <a:effectLst/>
                        </a:rPr>
                        <a:t>   Analysis/Software Requirements</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dirty="0" smtClean="0">
                          <a:solidFill>
                            <a:schemeClr val="tx2"/>
                          </a:solidFill>
                          <a:effectLst/>
                        </a:rPr>
                        <a:t>50 </a:t>
                      </a:r>
                      <a:r>
                        <a:rPr lang="en-US" sz="1400" b="1" u="none" strike="noStrike" dirty="0">
                          <a:solidFill>
                            <a:schemeClr val="tx2"/>
                          </a:solidFill>
                          <a:effectLst/>
                        </a:rPr>
                        <a:t>days</a:t>
                      </a:r>
                      <a:endParaRPr lang="en-US" sz="1400" b="1" i="0" u="none" strike="noStrike" dirty="0">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Thu 2/18/16</a:t>
                      </a:r>
                      <a:endParaRPr lang="en-US" sz="1400" b="1" i="0" u="none" strike="noStrike">
                        <a:solidFill>
                          <a:schemeClr val="tx2"/>
                        </a:solidFill>
                        <a:effectLst/>
                        <a:latin typeface="Calibri"/>
                      </a:endParaRPr>
                    </a:p>
                  </a:txBody>
                  <a:tcPr marL="7620" marR="7620" marT="7620" marB="0" anchor="ctr">
                    <a:noFill/>
                  </a:tcPr>
                </a:tc>
                <a:tc>
                  <a:txBody>
                    <a:bodyPr/>
                    <a:lstStyle/>
                    <a:p>
                      <a:r>
                        <a:rPr lang="en-US" sz="1400" b="1" kern="1200" dirty="0" smtClean="0">
                          <a:solidFill>
                            <a:schemeClr val="tx2"/>
                          </a:solidFill>
                          <a:effectLst/>
                          <a:latin typeface="+mn-lt"/>
                          <a:ea typeface="+mn-ea"/>
                          <a:cs typeface="+mn-cs"/>
                        </a:rPr>
                        <a:t>Sat 4/2/16</a:t>
                      </a:r>
                      <a:endParaRPr lang="en-US" sz="1400" kern="1200" dirty="0">
                        <a:solidFill>
                          <a:schemeClr val="tx2"/>
                        </a:solidFill>
                        <a:effectLst/>
                        <a:latin typeface="+mn-lt"/>
                        <a:ea typeface="+mn-ea"/>
                        <a:cs typeface="+mn-cs"/>
                      </a:endParaRPr>
                    </a:p>
                  </a:txBody>
                  <a:tcPr marL="7620" marR="7620" marT="7620" marB="0" anchor="ctr">
                    <a:noFill/>
                  </a:tcPr>
                </a:tc>
              </a:tr>
              <a:tr h="326246">
                <a:tc>
                  <a:txBody>
                    <a:bodyPr/>
                    <a:lstStyle/>
                    <a:p>
                      <a:pPr algn="l" fontAlgn="ctr"/>
                      <a:r>
                        <a:rPr lang="en-US" sz="1400" b="1" u="none" strike="noStrike">
                          <a:solidFill>
                            <a:schemeClr val="tx2"/>
                          </a:solidFill>
                          <a:effectLst/>
                        </a:rPr>
                        <a:t>   Project Topic Presentation Due</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0 days</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Sun 2/21/16</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dirty="0">
                          <a:solidFill>
                            <a:schemeClr val="tx2"/>
                          </a:solidFill>
                          <a:effectLst/>
                        </a:rPr>
                        <a:t>Sun 2/21/16</a:t>
                      </a:r>
                      <a:endParaRPr lang="en-US" sz="1400" b="1" i="0" u="none" strike="noStrike" dirty="0">
                        <a:solidFill>
                          <a:schemeClr val="tx2"/>
                        </a:solidFill>
                        <a:effectLst/>
                        <a:latin typeface="Calibri"/>
                      </a:endParaRPr>
                    </a:p>
                  </a:txBody>
                  <a:tcPr marL="7620" marR="7620" marT="7620" marB="0" anchor="ctr">
                    <a:noFill/>
                  </a:tcPr>
                </a:tc>
              </a:tr>
              <a:tr h="602299">
                <a:tc>
                  <a:txBody>
                    <a:bodyPr/>
                    <a:lstStyle/>
                    <a:p>
                      <a:pPr algn="l" fontAlgn="ctr"/>
                      <a:r>
                        <a:rPr lang="en-US" sz="1400" b="1" u="none" strike="noStrike">
                          <a:solidFill>
                            <a:schemeClr val="tx2"/>
                          </a:solidFill>
                          <a:effectLst/>
                        </a:rPr>
                        <a:t>   Design, Development, &amp; Testing in four 2-week sprints</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dirty="0">
                          <a:solidFill>
                            <a:schemeClr val="tx2"/>
                          </a:solidFill>
                          <a:effectLst/>
                        </a:rPr>
                        <a:t>56 days</a:t>
                      </a:r>
                      <a:endParaRPr lang="en-US" sz="1400" b="1" i="0" u="none" strike="noStrike" dirty="0">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Thu 2/25/16</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Thu 4/14/16</a:t>
                      </a:r>
                      <a:endParaRPr lang="en-US" sz="1400" b="1" i="0" u="none" strike="noStrike">
                        <a:solidFill>
                          <a:schemeClr val="tx2"/>
                        </a:solidFill>
                        <a:effectLst/>
                        <a:latin typeface="Calibri"/>
                      </a:endParaRPr>
                    </a:p>
                  </a:txBody>
                  <a:tcPr marL="7620" marR="7620" marT="7620" marB="0" anchor="ctr">
                    <a:noFill/>
                  </a:tcPr>
                </a:tc>
              </a:tr>
              <a:tr h="326246">
                <a:tc>
                  <a:txBody>
                    <a:bodyPr/>
                    <a:lstStyle/>
                    <a:p>
                      <a:pPr algn="l" fontAlgn="ctr"/>
                      <a:r>
                        <a:rPr lang="en-US" sz="1400" b="1" u="none" strike="noStrike">
                          <a:solidFill>
                            <a:schemeClr val="tx2"/>
                          </a:solidFill>
                          <a:effectLst/>
                        </a:rPr>
                        <a:t>   Project Progress Report Due</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0 days</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Sun 3/6/16</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Sun 3/6/16</a:t>
                      </a:r>
                      <a:endParaRPr lang="en-US" sz="1400" b="1" i="0" u="none" strike="noStrike">
                        <a:solidFill>
                          <a:schemeClr val="tx2"/>
                        </a:solidFill>
                        <a:effectLst/>
                        <a:latin typeface="Calibri"/>
                      </a:endParaRPr>
                    </a:p>
                  </a:txBody>
                  <a:tcPr marL="7620" marR="7620" marT="7620" marB="0" anchor="ctr">
                    <a:noFill/>
                  </a:tcPr>
                </a:tc>
              </a:tr>
              <a:tr h="326246">
                <a:tc>
                  <a:txBody>
                    <a:bodyPr/>
                    <a:lstStyle/>
                    <a:p>
                      <a:pPr algn="l" fontAlgn="ctr"/>
                      <a:r>
                        <a:rPr lang="en-US" sz="1400" b="1" u="none" strike="noStrike">
                          <a:solidFill>
                            <a:schemeClr val="tx2"/>
                          </a:solidFill>
                          <a:effectLst/>
                        </a:rPr>
                        <a:t>   Documentation</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30 days</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Wed 3/23/16</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Mon 4/18/16</a:t>
                      </a:r>
                      <a:endParaRPr lang="en-US" sz="1400" b="1" i="0" u="none" strike="noStrike">
                        <a:solidFill>
                          <a:schemeClr val="tx2"/>
                        </a:solidFill>
                        <a:effectLst/>
                        <a:latin typeface="Calibri"/>
                      </a:endParaRPr>
                    </a:p>
                  </a:txBody>
                  <a:tcPr marL="7620" marR="7620" marT="7620" marB="0" anchor="ctr">
                    <a:noFill/>
                  </a:tcPr>
                </a:tc>
              </a:tr>
              <a:tr h="326246">
                <a:tc>
                  <a:txBody>
                    <a:bodyPr/>
                    <a:lstStyle/>
                    <a:p>
                      <a:pPr algn="l" fontAlgn="ctr"/>
                      <a:r>
                        <a:rPr lang="en-US" sz="1400" b="1" u="none" strike="noStrike">
                          <a:solidFill>
                            <a:schemeClr val="tx2"/>
                          </a:solidFill>
                          <a:effectLst/>
                        </a:rPr>
                        <a:t>   Project Progress Report Due</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0 days</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Sun 4/3/16</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Sun 4/3/16</a:t>
                      </a:r>
                      <a:endParaRPr lang="en-US" sz="1400" b="1" i="0" u="none" strike="noStrike">
                        <a:solidFill>
                          <a:schemeClr val="tx2"/>
                        </a:solidFill>
                        <a:effectLst/>
                        <a:latin typeface="Calibri"/>
                      </a:endParaRPr>
                    </a:p>
                  </a:txBody>
                  <a:tcPr marL="7620" marR="7620" marT="7620" marB="0" anchor="ctr">
                    <a:noFill/>
                  </a:tcPr>
                </a:tc>
              </a:tr>
              <a:tr h="326246">
                <a:tc>
                  <a:txBody>
                    <a:bodyPr/>
                    <a:lstStyle/>
                    <a:p>
                      <a:pPr algn="l" fontAlgn="ctr"/>
                      <a:r>
                        <a:rPr lang="en-US" sz="1400" b="1" u="none" strike="noStrike">
                          <a:solidFill>
                            <a:schemeClr val="tx2"/>
                          </a:solidFill>
                          <a:effectLst/>
                        </a:rPr>
                        <a:t>   Deployment</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5 days</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Tue 4/19/16</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Sat 4/23/16</a:t>
                      </a:r>
                      <a:endParaRPr lang="en-US" sz="1400" b="1" i="0" u="none" strike="noStrike">
                        <a:solidFill>
                          <a:schemeClr val="tx2"/>
                        </a:solidFill>
                        <a:effectLst/>
                        <a:latin typeface="Calibri"/>
                      </a:endParaRPr>
                    </a:p>
                  </a:txBody>
                  <a:tcPr marL="7620" marR="7620" marT="7620" marB="0" anchor="ctr">
                    <a:noFill/>
                  </a:tcPr>
                </a:tc>
              </a:tr>
              <a:tr h="326246">
                <a:tc>
                  <a:txBody>
                    <a:bodyPr/>
                    <a:lstStyle/>
                    <a:p>
                      <a:pPr algn="l" fontAlgn="ctr"/>
                      <a:r>
                        <a:rPr lang="en-US" sz="1400" b="1" u="none" strike="noStrike">
                          <a:solidFill>
                            <a:schemeClr val="tx2"/>
                          </a:solidFill>
                          <a:effectLst/>
                        </a:rPr>
                        <a:t>   Post Implementation Review</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3 days</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Sat 4/23/16</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Tue 4/26/16</a:t>
                      </a:r>
                      <a:endParaRPr lang="en-US" sz="1400" b="1" i="0" u="none" strike="noStrike">
                        <a:solidFill>
                          <a:schemeClr val="tx2"/>
                        </a:solidFill>
                        <a:effectLst/>
                        <a:latin typeface="Calibri"/>
                      </a:endParaRPr>
                    </a:p>
                  </a:txBody>
                  <a:tcPr marL="7620" marR="7620" marT="7620" marB="0" anchor="ctr">
                    <a:noFill/>
                  </a:tcPr>
                </a:tc>
              </a:tr>
              <a:tr h="326246">
                <a:tc>
                  <a:txBody>
                    <a:bodyPr/>
                    <a:lstStyle/>
                    <a:p>
                      <a:pPr algn="l" fontAlgn="ctr"/>
                      <a:r>
                        <a:rPr lang="en-US" sz="1400" b="1" u="none" strike="noStrike">
                          <a:solidFill>
                            <a:schemeClr val="tx2"/>
                          </a:solidFill>
                          <a:effectLst/>
                        </a:rPr>
                        <a:t>   Project Due</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0 days</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Sat 4/30/16</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dirty="0">
                          <a:solidFill>
                            <a:schemeClr val="tx2"/>
                          </a:solidFill>
                          <a:effectLst/>
                        </a:rPr>
                        <a:t>Sat 4/30/16</a:t>
                      </a:r>
                      <a:endParaRPr lang="en-US" sz="1400" b="1" i="0" u="none" strike="noStrike" dirty="0">
                        <a:solidFill>
                          <a:schemeClr val="tx2"/>
                        </a:solidFill>
                        <a:effectLst/>
                        <a:latin typeface="Calibri"/>
                      </a:endParaRPr>
                    </a:p>
                  </a:txBody>
                  <a:tcPr marL="7620" marR="7620" marT="7620" marB="0" anchor="ctr">
                    <a:noFill/>
                  </a:tcPr>
                </a:tc>
              </a:tr>
            </a:tbl>
          </a:graphicData>
        </a:graphic>
      </p:graphicFrame>
    </p:spTree>
    <p:extLst>
      <p:ext uri="{BB962C8B-B14F-4D97-AF65-F5344CB8AC3E}">
        <p14:creationId xmlns:p14="http://schemas.microsoft.com/office/powerpoint/2010/main" val="2226625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 and Milestones</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474100356"/>
              </p:ext>
            </p:extLst>
          </p:nvPr>
        </p:nvGraphicFramePr>
        <p:xfrm>
          <a:off x="430530" y="1110615"/>
          <a:ext cx="8282940" cy="463677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228600" y="5638800"/>
            <a:ext cx="8534400" cy="923330"/>
          </a:xfrm>
          <a:prstGeom prst="rect">
            <a:avLst/>
          </a:prstGeom>
          <a:noFill/>
        </p:spPr>
        <p:txBody>
          <a:bodyPr wrap="square" rtlCol="0">
            <a:spAutoFit/>
          </a:bodyPr>
          <a:lstStyle/>
          <a:p>
            <a:pPr marL="285750" indent="-285750">
              <a:buFont typeface="Arial" charset="0"/>
              <a:buChar char="•"/>
            </a:pPr>
            <a:r>
              <a:rPr lang="en-US" dirty="0" smtClean="0"/>
              <a:t>* - All team members involved</a:t>
            </a:r>
          </a:p>
          <a:p>
            <a:pPr marL="285750" indent="-285750">
              <a:buFont typeface="Arial" charset="0"/>
              <a:buChar char="•"/>
            </a:pPr>
            <a:r>
              <a:rPr lang="en-US" dirty="0" smtClean="0"/>
              <a:t>† - Developers and testers involved</a:t>
            </a:r>
          </a:p>
          <a:p>
            <a:pPr marL="285750" indent="-285750">
              <a:buFont typeface="Arial" charset="0"/>
              <a:buChar char="•"/>
            </a:pPr>
            <a:r>
              <a:rPr lang="en-US" dirty="0" smtClean="0"/>
              <a:t>‡ - Business Analysts involved</a:t>
            </a:r>
            <a:endParaRPr lang="en-US" dirty="0"/>
          </a:p>
        </p:txBody>
      </p:sp>
    </p:spTree>
    <p:extLst>
      <p:ext uri="{BB962C8B-B14F-4D97-AF65-F5344CB8AC3E}">
        <p14:creationId xmlns:p14="http://schemas.microsoft.com/office/powerpoint/2010/main" val="1237183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685800" y="2057400"/>
            <a:ext cx="7772400" cy="4114800"/>
          </a:xfrm>
        </p:spPr>
        <p:txBody>
          <a:bodyPr/>
          <a:lstStyle/>
          <a:p>
            <a:r>
              <a:rPr lang="en-US" sz="2000" dirty="0" smtClean="0">
                <a:effectLst>
                  <a:outerShdw blurRad="38100" dist="38100" dir="2700000" algn="tl">
                    <a:srgbClr val="000000">
                      <a:alpha val="43137"/>
                    </a:srgbClr>
                  </a:outerShdw>
                </a:effectLst>
              </a:rPr>
              <a:t>Class Lectures</a:t>
            </a:r>
          </a:p>
          <a:p>
            <a:r>
              <a:rPr lang="en-US" sz="2000" u="sng" dirty="0">
                <a:effectLst>
                  <a:outerShdw blurRad="38100" dist="38100" dir="2700000" algn="tl">
                    <a:srgbClr val="000000">
                      <a:alpha val="43137"/>
                    </a:srgbClr>
                  </a:outerShdw>
                </a:effectLst>
                <a:hlinkClick r:id="rId2"/>
              </a:rPr>
              <a:t>https://</a:t>
            </a:r>
            <a:r>
              <a:rPr lang="en-US" sz="2000" u="sng" dirty="0" smtClean="0">
                <a:effectLst>
                  <a:outerShdw blurRad="38100" dist="38100" dir="2700000" algn="tl">
                    <a:srgbClr val="000000">
                      <a:alpha val="43137"/>
                    </a:srgbClr>
                  </a:outerShdw>
                </a:effectLst>
                <a:hlinkClick r:id="rId2"/>
              </a:rPr>
              <a:t>www.bcbsal.org/providers/pdfs/riskAdjustment.pdf</a:t>
            </a:r>
            <a:endParaRPr lang="en-US" sz="2000" u="sng" dirty="0" smtClean="0">
              <a:effectLst>
                <a:outerShdw blurRad="38100" dist="38100" dir="2700000" algn="tl">
                  <a:srgbClr val="000000">
                    <a:alpha val="43137"/>
                  </a:srgbClr>
                </a:outerShdw>
              </a:effectLst>
            </a:endParaRPr>
          </a:p>
          <a:p>
            <a:r>
              <a:rPr lang="en-US" sz="2000" u="sng" dirty="0">
                <a:effectLst>
                  <a:outerShdw blurRad="38100" dist="38100" dir="2700000" algn="tl">
                    <a:srgbClr val="000000">
                      <a:alpha val="43137"/>
                    </a:srgbClr>
                  </a:outerShdw>
                </a:effectLst>
                <a:hlinkClick r:id="rId3"/>
              </a:rPr>
              <a:t>https://</a:t>
            </a:r>
            <a:r>
              <a:rPr lang="en-US" sz="2000" u="sng" dirty="0" smtClean="0">
                <a:effectLst>
                  <a:outerShdw blurRad="38100" dist="38100" dir="2700000" algn="tl">
                    <a:srgbClr val="000000">
                      <a:alpha val="43137"/>
                    </a:srgbClr>
                  </a:outerShdw>
                </a:effectLst>
                <a:hlinkClick r:id="rId3"/>
              </a:rPr>
              <a:t>www.healthlawyers.org/Events/Programs/Materials/Documents/MM12/papers/EE_haley_sillman_slides.pdf</a:t>
            </a:r>
            <a:endParaRPr lang="en-US" sz="2000" u="sng" dirty="0" smtClean="0">
              <a:effectLst>
                <a:outerShdw blurRad="38100" dist="38100" dir="2700000" algn="tl">
                  <a:srgbClr val="000000">
                    <a:alpha val="43137"/>
                  </a:srgbClr>
                </a:outerShdw>
              </a:effectLst>
            </a:endParaRPr>
          </a:p>
          <a:p>
            <a:r>
              <a:rPr lang="en-US" sz="2000" i="1" u="sng" dirty="0">
                <a:effectLst>
                  <a:outerShdw blurRad="38100" dist="38100" dir="2700000" algn="tl">
                    <a:srgbClr val="000000">
                      <a:alpha val="43137"/>
                    </a:srgbClr>
                  </a:outerShdw>
                </a:effectLst>
                <a:hlinkClick r:id="rId4"/>
              </a:rPr>
              <a:t>http://</a:t>
            </a:r>
            <a:r>
              <a:rPr lang="en-US" sz="2000" i="1" u="sng" dirty="0" smtClean="0">
                <a:effectLst>
                  <a:outerShdw blurRad="38100" dist="38100" dir="2700000" algn="tl">
                    <a:srgbClr val="000000">
                      <a:alpha val="43137"/>
                    </a:srgbClr>
                  </a:outerShdw>
                </a:effectLst>
                <a:hlinkClick r:id="rId4"/>
              </a:rPr>
              <a:t>www.modernhealthcare.com/article/20150701/NEWS/150709989</a:t>
            </a:r>
            <a:endParaRPr lang="en-US" sz="2000" i="1" u="sng" dirty="0" smtClean="0">
              <a:effectLst>
                <a:outerShdw blurRad="38100" dist="38100" dir="2700000" algn="tl">
                  <a:srgbClr val="000000">
                    <a:alpha val="43137"/>
                  </a:srgbClr>
                </a:outerShdw>
              </a:effectLst>
            </a:endParaRPr>
          </a:p>
          <a:p>
            <a:r>
              <a:rPr lang="en-US" sz="2000" dirty="0">
                <a:effectLst>
                  <a:outerShdw blurRad="38100" dist="38100" dir="2700000" algn="tl">
                    <a:srgbClr val="000000">
                      <a:alpha val="43137"/>
                    </a:srgbClr>
                  </a:outerShdw>
                </a:effectLst>
              </a:rPr>
              <a:t>http://kff.org/health-reform/issue-brief/explaining-health-care-reform-risk-adjustment-reinsurance-and-risk-corridors/</a:t>
            </a:r>
          </a:p>
        </p:txBody>
      </p:sp>
    </p:spTree>
    <p:extLst>
      <p:ext uri="{BB962C8B-B14F-4D97-AF65-F5344CB8AC3E}">
        <p14:creationId xmlns:p14="http://schemas.microsoft.com/office/powerpoint/2010/main" val="2868114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Scores &amp; Adjustment</a:t>
            </a:r>
            <a:endParaRPr lang="en-US" dirty="0"/>
          </a:p>
        </p:txBody>
      </p:sp>
      <p:sp>
        <p:nvSpPr>
          <p:cNvPr id="3" name="Content Placeholder 2"/>
          <p:cNvSpPr>
            <a:spLocks noGrp="1"/>
          </p:cNvSpPr>
          <p:nvPr>
            <p:ph idx="1"/>
          </p:nvPr>
        </p:nvSpPr>
        <p:spPr>
          <a:xfrm>
            <a:off x="685800" y="1524000"/>
            <a:ext cx="7772400" cy="4800600"/>
          </a:xfrm>
        </p:spPr>
        <p:txBody>
          <a:bodyPr/>
          <a:lstStyle/>
          <a:p>
            <a:r>
              <a:rPr lang="en-US" sz="2000" b="1" i="1" dirty="0" smtClean="0"/>
              <a:t>Risk Scores </a:t>
            </a:r>
            <a:r>
              <a:rPr lang="en-US" sz="2000" dirty="0" smtClean="0"/>
              <a:t>are an estimate of an individual’s future medical costs. Recent diagnostic history is the most important data in determining an individual’s risk score. Other predictors include the individual’s geographic area, age/gender and the type of insurance policy (high-deductible, low co-pays, etc.) </a:t>
            </a:r>
          </a:p>
          <a:p>
            <a:endParaRPr lang="en-US" sz="2000" dirty="0" smtClean="0"/>
          </a:p>
          <a:p>
            <a:r>
              <a:rPr lang="en-US" sz="2000" b="1" i="1" dirty="0"/>
              <a:t>Risk Selection </a:t>
            </a:r>
            <a:r>
              <a:rPr lang="en-US" sz="2000" dirty="0"/>
              <a:t>occurs when </a:t>
            </a:r>
            <a:r>
              <a:rPr lang="en-US" sz="2000" dirty="0" smtClean="0"/>
              <a:t>insurers </a:t>
            </a:r>
            <a:r>
              <a:rPr lang="en-US" sz="2000" dirty="0"/>
              <a:t>try to avoid enrolling unhealthy people by making their products unattractive to people requiring costly medical care.</a:t>
            </a:r>
          </a:p>
          <a:p>
            <a:endParaRPr lang="en-US" sz="2000" dirty="0"/>
          </a:p>
          <a:p>
            <a:r>
              <a:rPr lang="en-US" sz="2000" b="1" i="1" dirty="0"/>
              <a:t>Risk Adjustment </a:t>
            </a:r>
            <a:r>
              <a:rPr lang="en-US" sz="2000" dirty="0"/>
              <a:t>discourages risk selection by transferring premiums from insurers with healthy members to those with members who are more ill.</a:t>
            </a:r>
            <a:endParaRPr lang="en-US" sz="2000" dirty="0" smtClean="0"/>
          </a:p>
          <a:p>
            <a:endParaRPr lang="en-US" sz="2000" dirty="0" smtClean="0"/>
          </a:p>
          <a:p>
            <a:endParaRPr lang="en-US" sz="2000" dirty="0"/>
          </a:p>
        </p:txBody>
      </p:sp>
    </p:spTree>
    <p:extLst>
      <p:ext uri="{BB962C8B-B14F-4D97-AF65-F5344CB8AC3E}">
        <p14:creationId xmlns:p14="http://schemas.microsoft.com/office/powerpoint/2010/main" val="3423474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Case</a:t>
            </a:r>
            <a:endParaRPr lang="en-US" dirty="0"/>
          </a:p>
        </p:txBody>
      </p:sp>
      <p:sp>
        <p:nvSpPr>
          <p:cNvPr id="3" name="Content Placeholder 2"/>
          <p:cNvSpPr>
            <a:spLocks noGrp="1"/>
          </p:cNvSpPr>
          <p:nvPr>
            <p:ph idx="1"/>
          </p:nvPr>
        </p:nvSpPr>
        <p:spPr/>
        <p:txBody>
          <a:bodyPr/>
          <a:lstStyle/>
          <a:p>
            <a:r>
              <a:rPr lang="en-US" sz="1800" b="1" dirty="0" smtClean="0">
                <a:effectLst>
                  <a:outerShdw blurRad="38100" dist="38100" dir="2700000" algn="tl">
                    <a:srgbClr val="000000">
                      <a:alpha val="43137"/>
                    </a:srgbClr>
                  </a:outerShdw>
                </a:effectLst>
              </a:rPr>
              <a:t>If a member has an illness, but the diagnosis code is not reported to the insurance carrier during the calendar year, their risk score will be artificially low.</a:t>
            </a:r>
          </a:p>
          <a:p>
            <a:r>
              <a:rPr lang="en-US" sz="1800" b="1" dirty="0" smtClean="0">
                <a:effectLst>
                  <a:outerShdw blurRad="38100" dist="38100" dir="2700000" algn="tl">
                    <a:srgbClr val="000000">
                      <a:alpha val="43137"/>
                    </a:srgbClr>
                  </a:outerShdw>
                </a:effectLst>
              </a:rPr>
              <a:t>This data quality issue can substantially reduce an insured's premiums.  When provider payments are on a percent-of-premium basis, it also reduces payments to hospitals and doctors. </a:t>
            </a:r>
          </a:p>
          <a:p>
            <a:r>
              <a:rPr lang="en-US" sz="1800" b="1" dirty="0" smtClean="0">
                <a:effectLst>
                  <a:outerShdw blurRad="38100" dist="38100" dir="2700000" algn="tl">
                    <a:srgbClr val="000000">
                      <a:alpha val="43137"/>
                    </a:srgbClr>
                  </a:outerShdw>
                </a:effectLst>
              </a:rPr>
              <a:t>As doctors and hospitals move to a pay-for-performance structure, correct risk assessment and diagnostic codes ensure appropriate payment for treatment of patients with multiple chronic diseases.</a:t>
            </a:r>
          </a:p>
          <a:p>
            <a:r>
              <a:rPr lang="en-US" sz="1800" b="1" dirty="0">
                <a:effectLst>
                  <a:outerShdw blurRad="38100" dist="38100" dir="2700000" algn="tl">
                    <a:srgbClr val="000000">
                      <a:alpha val="43137"/>
                    </a:srgbClr>
                  </a:outerShdw>
                </a:effectLst>
              </a:rPr>
              <a:t>American Health Lawyers </a:t>
            </a:r>
            <a:r>
              <a:rPr lang="en-US" sz="1800" b="1" dirty="0" smtClean="0">
                <a:effectLst>
                  <a:outerShdw blurRad="38100" dist="38100" dir="2700000" algn="tl">
                    <a:srgbClr val="000000">
                      <a:alpha val="43137"/>
                    </a:srgbClr>
                  </a:outerShdw>
                </a:effectLst>
              </a:rPr>
              <a:t>Association  lists additional benefits</a:t>
            </a:r>
          </a:p>
          <a:p>
            <a:pPr lvl="1"/>
            <a:r>
              <a:rPr lang="en-US" sz="1600" b="1" dirty="0">
                <a:effectLst>
                  <a:outerShdw blurRad="38100" dist="38100" dir="2700000" algn="tl">
                    <a:srgbClr val="000000">
                      <a:alpha val="43137"/>
                    </a:srgbClr>
                  </a:outerShdw>
                </a:effectLst>
              </a:rPr>
              <a:t>Know high revenue HCCs that are often undiagnosed or </a:t>
            </a:r>
            <a:r>
              <a:rPr lang="en-US" sz="1600" b="1" dirty="0" err="1">
                <a:effectLst>
                  <a:outerShdw blurRad="38100" dist="38100" dir="2700000" algn="tl">
                    <a:srgbClr val="000000">
                      <a:alpha val="43137"/>
                    </a:srgbClr>
                  </a:outerShdw>
                </a:effectLst>
              </a:rPr>
              <a:t>undercoded</a:t>
            </a:r>
            <a:endParaRPr lang="en-US" sz="1600" b="1" dirty="0">
              <a:effectLst>
                <a:outerShdw blurRad="38100" dist="38100" dir="2700000" algn="tl">
                  <a:srgbClr val="000000">
                    <a:alpha val="43137"/>
                  </a:srgbClr>
                </a:outerShdw>
              </a:effectLst>
            </a:endParaRPr>
          </a:p>
          <a:p>
            <a:pPr lvl="1"/>
            <a:r>
              <a:rPr lang="en-US" sz="1600" b="1" dirty="0">
                <a:effectLst>
                  <a:outerShdw blurRad="38100" dist="38100" dir="2700000" algn="tl">
                    <a:srgbClr val="000000">
                      <a:alpha val="43137"/>
                    </a:srgbClr>
                  </a:outerShdw>
                </a:effectLst>
              </a:rPr>
              <a:t>Review missing diagnoses from prior years’ HCCs and send reminders to MDs</a:t>
            </a:r>
          </a:p>
          <a:p>
            <a:pPr lvl="1"/>
            <a:r>
              <a:rPr lang="en-US" sz="1600" b="1" dirty="0">
                <a:effectLst>
                  <a:outerShdw blurRad="38100" dist="38100" dir="2700000" algn="tl">
                    <a:srgbClr val="000000">
                      <a:alpha val="43137"/>
                    </a:srgbClr>
                  </a:outerShdw>
                </a:effectLst>
              </a:rPr>
              <a:t>Audits of records vs. codes for missing codes: last year and this year.</a:t>
            </a:r>
          </a:p>
          <a:p>
            <a:pPr lvl="1"/>
            <a:r>
              <a:rPr lang="en-US" sz="1600" b="1" dirty="0">
                <a:effectLst>
                  <a:outerShdw blurRad="38100" dist="38100" dir="2700000" algn="tl">
                    <a:srgbClr val="000000">
                      <a:alpha val="43137"/>
                    </a:srgbClr>
                  </a:outerShdw>
                </a:effectLst>
              </a:rPr>
              <a:t>Conduct annual comprehensive exams for members who have not yet been seen early in the year</a:t>
            </a:r>
            <a:r>
              <a:rPr lang="en-US" sz="1600" b="1" dirty="0" smtClean="0">
                <a:effectLst>
                  <a:outerShdw blurRad="38100" dist="38100" dir="2700000" algn="tl">
                    <a:srgbClr val="000000">
                      <a:alpha val="43137"/>
                    </a:srgbClr>
                  </a:outerShdw>
                </a:effectLst>
              </a:rPr>
              <a:t>.</a:t>
            </a:r>
          </a:p>
          <a:p>
            <a:pPr marL="457200" lvl="1" indent="0">
              <a:buNone/>
            </a:pPr>
            <a:endParaRPr lang="en-US" sz="1800" b="1" dirty="0" smtClean="0">
              <a:effectLst>
                <a:outerShdw blurRad="38100" dist="38100" dir="2700000" algn="tl">
                  <a:srgbClr val="000000">
                    <a:alpha val="43137"/>
                  </a:srgbClr>
                </a:outerShdw>
              </a:effectLst>
            </a:endParaRPr>
          </a:p>
          <a:p>
            <a:endParaRPr lang="en-US" sz="1800" b="1" dirty="0" smtClean="0">
              <a:effectLst>
                <a:outerShdw blurRad="38100" dist="38100" dir="2700000" algn="tl">
                  <a:srgbClr val="000000">
                    <a:alpha val="43137"/>
                  </a:srgbClr>
                </a:outerShdw>
              </a:effectLst>
            </a:endParaRPr>
          </a:p>
          <a:p>
            <a:endParaRPr lang="en-US" sz="1800" b="1" dirty="0">
              <a:effectLst>
                <a:outerShdw blurRad="38100" dist="38100" dir="2700000" algn="tl">
                  <a:srgbClr val="000000">
                    <a:alpha val="43137"/>
                  </a:srgbClr>
                </a:outerShdw>
              </a:effectLst>
            </a:endParaRPr>
          </a:p>
        </p:txBody>
      </p:sp>
      <p:sp>
        <p:nvSpPr>
          <p:cNvPr id="4" name="TextBox 3"/>
          <p:cNvSpPr txBox="1"/>
          <p:nvPr/>
        </p:nvSpPr>
        <p:spPr>
          <a:xfrm>
            <a:off x="152400" y="6477000"/>
            <a:ext cx="8991600" cy="276999"/>
          </a:xfrm>
          <a:prstGeom prst="rect">
            <a:avLst/>
          </a:prstGeom>
          <a:noFill/>
        </p:spPr>
        <p:txBody>
          <a:bodyPr wrap="square" rtlCol="0">
            <a:spAutoFit/>
          </a:bodyPr>
          <a:lstStyle/>
          <a:p>
            <a:r>
              <a:rPr lang="en-US" sz="1200" dirty="0" smtClean="0">
                <a:effectLst>
                  <a:outerShdw blurRad="38100" dist="38100" dir="2700000" algn="tl">
                    <a:srgbClr val="000000">
                      <a:alpha val="43137"/>
                    </a:srgbClr>
                  </a:outerShdw>
                </a:effectLst>
              </a:rPr>
              <a:t>Source: </a:t>
            </a:r>
            <a:r>
              <a:rPr lang="en-US" sz="1200" u="sng" dirty="0" smtClean="0">
                <a:effectLst>
                  <a:outerShdw blurRad="38100" dist="38100" dir="2700000" algn="tl">
                    <a:srgbClr val="000000">
                      <a:alpha val="43137"/>
                    </a:srgbClr>
                  </a:outerShdw>
                </a:effectLst>
                <a:hlinkClick r:id="rId3"/>
              </a:rPr>
              <a:t>https</a:t>
            </a:r>
            <a:r>
              <a:rPr lang="en-US" sz="1200" u="sng" dirty="0">
                <a:effectLst>
                  <a:outerShdw blurRad="38100" dist="38100" dir="2700000" algn="tl">
                    <a:srgbClr val="000000">
                      <a:alpha val="43137"/>
                    </a:srgbClr>
                  </a:outerShdw>
                </a:effectLst>
                <a:hlinkClick r:id="rId3"/>
              </a:rPr>
              <a:t>://www.healthlawyers.org/Events/Programs/Materials/Documents/MM12/papers/EE_haley_sillman_slides.pdf</a:t>
            </a:r>
            <a:endParaRPr lang="en-US" sz="1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57344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a:xfrm>
            <a:off x="552298" y="1676400"/>
            <a:ext cx="7772400" cy="1447800"/>
          </a:xfrm>
        </p:spPr>
        <p:txBody>
          <a:bodyPr/>
          <a:lstStyle/>
          <a:p>
            <a:r>
              <a:rPr lang="en-US" sz="2400" b="1" dirty="0" smtClean="0">
                <a:effectLst>
                  <a:outerShdw blurRad="38100" dist="38100" dir="2700000" algn="tl">
                    <a:srgbClr val="000000">
                      <a:alpha val="43137"/>
                    </a:srgbClr>
                  </a:outerShdw>
                </a:effectLst>
              </a:rPr>
              <a:t>68-year-old </a:t>
            </a:r>
            <a:r>
              <a:rPr lang="en-US" sz="2400" b="1" dirty="0">
                <a:effectLst>
                  <a:outerShdw blurRad="38100" dist="38100" dir="2700000" algn="tl">
                    <a:srgbClr val="000000">
                      <a:alpha val="43137"/>
                    </a:srgbClr>
                  </a:outerShdw>
                </a:effectLst>
              </a:rPr>
              <a:t>man with pneumonia, </a:t>
            </a:r>
            <a:r>
              <a:rPr lang="en-US" sz="2400" b="1" dirty="0" smtClean="0">
                <a:effectLst>
                  <a:outerShdw blurRad="38100" dist="38100" dir="2700000" algn="tl">
                    <a:srgbClr val="000000">
                      <a:alpha val="43137"/>
                    </a:srgbClr>
                  </a:outerShdw>
                </a:effectLst>
              </a:rPr>
              <a:t>emphysema</a:t>
            </a:r>
            <a:r>
              <a:rPr lang="en-US" sz="2400" b="1" dirty="0">
                <a:effectLst>
                  <a:outerShdw blurRad="38100" dist="38100" dir="2700000" algn="tl">
                    <a:srgbClr val="000000">
                      <a:alpha val="43137"/>
                    </a:srgbClr>
                  </a:outerShdw>
                </a:effectLst>
              </a:rPr>
              <a:t>, diabetes with retinopathy, </a:t>
            </a:r>
            <a:r>
              <a:rPr lang="en-US" sz="2400" b="1" dirty="0" smtClean="0">
                <a:effectLst>
                  <a:outerShdw blurRad="38100" dist="38100" dir="2700000" algn="tl">
                    <a:srgbClr val="000000">
                      <a:alpha val="43137"/>
                    </a:srgbClr>
                  </a:outerShdw>
                </a:effectLst>
              </a:rPr>
              <a:t>and </a:t>
            </a:r>
            <a:r>
              <a:rPr lang="en-US" sz="2400" b="1" dirty="0">
                <a:effectLst>
                  <a:outerShdw blurRad="38100" dist="38100" dir="2700000" algn="tl">
                    <a:srgbClr val="000000">
                      <a:alpha val="43137"/>
                    </a:srgbClr>
                  </a:outerShdw>
                </a:effectLst>
              </a:rPr>
              <a:t>respiratory failure.</a:t>
            </a:r>
          </a:p>
          <a:p>
            <a:endParaRPr lang="en-US" sz="2400" b="1"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988" t="24234" r="3893" b="1345"/>
          <a:stretch/>
        </p:blipFill>
        <p:spPr bwMode="auto">
          <a:xfrm>
            <a:off x="49378" y="2562784"/>
            <a:ext cx="4389120" cy="39319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1943" t="1341" r="1864" b="2571"/>
          <a:stretch/>
        </p:blipFill>
        <p:spPr bwMode="auto">
          <a:xfrm>
            <a:off x="4438498" y="2562784"/>
            <a:ext cx="4526280" cy="39319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9378" y="6494704"/>
            <a:ext cx="8561222" cy="369332"/>
          </a:xfrm>
          <a:prstGeom prst="rect">
            <a:avLst/>
          </a:prstGeom>
          <a:noFill/>
        </p:spPr>
        <p:txBody>
          <a:bodyPr wrap="square" rtlCol="0">
            <a:spAutoFit/>
          </a:bodyPr>
          <a:lstStyle/>
          <a:p>
            <a:r>
              <a:rPr lang="en-US" dirty="0"/>
              <a:t>Source: https://www.bcbsal.org/providers/pdfs/riskAdjustment.pdf</a:t>
            </a:r>
          </a:p>
        </p:txBody>
      </p:sp>
    </p:spTree>
    <p:extLst>
      <p:ext uri="{BB962C8B-B14F-4D97-AF65-F5344CB8AC3E}">
        <p14:creationId xmlns:p14="http://schemas.microsoft.com/office/powerpoint/2010/main" val="508860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Solution</a:t>
            </a:r>
            <a:endParaRPr lang="en-US" dirty="0"/>
          </a:p>
        </p:txBody>
      </p:sp>
      <p:sp>
        <p:nvSpPr>
          <p:cNvPr id="3" name="Content Placeholder 2"/>
          <p:cNvSpPr>
            <a:spLocks noGrp="1"/>
          </p:cNvSpPr>
          <p:nvPr>
            <p:ph idx="1"/>
          </p:nvPr>
        </p:nvSpPr>
        <p:spPr/>
        <p:txBody>
          <a:bodyPr/>
          <a:lstStyle/>
          <a:p>
            <a:r>
              <a:rPr lang="en-US" sz="2000" dirty="0" smtClean="0"/>
              <a:t>FHIR will be used to extract member IDs and diagnosis codes.</a:t>
            </a:r>
          </a:p>
          <a:p>
            <a:r>
              <a:rPr lang="en-US" sz="2000" dirty="0" smtClean="0"/>
              <a:t>Diagnosis codes will be grouped into one of the 79 Hierarchical Condition Categories (HCC), by calendar year.</a:t>
            </a:r>
          </a:p>
          <a:p>
            <a:r>
              <a:rPr lang="en-US" sz="2000" dirty="0" smtClean="0"/>
              <a:t>This data will then be analyzed to identify HCCs that represent chronic conditions.</a:t>
            </a:r>
          </a:p>
          <a:p>
            <a:r>
              <a:rPr lang="en-US" sz="2000" dirty="0" smtClean="0"/>
              <a:t>This data will then be analyzed to identify HCCs that represent chronic conditions.</a:t>
            </a:r>
          </a:p>
          <a:p>
            <a:r>
              <a:rPr lang="en-US" sz="2000" dirty="0" smtClean="0"/>
              <a:t>When a patient sees a specialist, the </a:t>
            </a:r>
            <a:r>
              <a:rPr lang="en-US" sz="2000" dirty="0" err="1" smtClean="0"/>
              <a:t>FHIRed_Up</a:t>
            </a:r>
            <a:r>
              <a:rPr lang="en-US" sz="2000" dirty="0" smtClean="0"/>
              <a:t> tool will analyze the entered diagnostic codes and assess whether a code is missing. It will then propose the missing risks and present them to the doctor for confirmation.</a:t>
            </a:r>
            <a:endParaRPr lang="en-US" sz="2000" dirty="0"/>
          </a:p>
        </p:txBody>
      </p:sp>
    </p:spTree>
    <p:extLst>
      <p:ext uri="{BB962C8B-B14F-4D97-AF65-F5344CB8AC3E}">
        <p14:creationId xmlns:p14="http://schemas.microsoft.com/office/powerpoint/2010/main" val="2713713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Results</a:t>
            </a:r>
            <a:endParaRPr lang="en-US" dirty="0"/>
          </a:p>
        </p:txBody>
      </p:sp>
      <p:sp>
        <p:nvSpPr>
          <p:cNvPr id="3" name="Content Placeholder 2"/>
          <p:cNvSpPr>
            <a:spLocks noGrp="1"/>
          </p:cNvSpPr>
          <p:nvPr>
            <p:ph idx="1"/>
          </p:nvPr>
        </p:nvSpPr>
        <p:spPr/>
        <p:txBody>
          <a:bodyPr/>
          <a:lstStyle/>
          <a:p>
            <a:r>
              <a:rPr lang="en-US" dirty="0" smtClean="0"/>
              <a:t>The patients seeing a specialized doctor will have compete diagnostic codes entered facilitating coordinated care and thorough assessment.</a:t>
            </a:r>
          </a:p>
          <a:p>
            <a:r>
              <a:rPr lang="en-US" dirty="0" smtClean="0"/>
              <a:t>The doctor will receive higher payment for treating and improving the health of a higher risk patient.</a:t>
            </a:r>
            <a:endParaRPr lang="en-US" dirty="0"/>
          </a:p>
        </p:txBody>
      </p:sp>
      <p:pic>
        <p:nvPicPr>
          <p:cNvPr id="2050" name="Picture 2" descr="Happy Patient Clipar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5181600"/>
            <a:ext cx="1619250" cy="11049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2400" y="6400800"/>
            <a:ext cx="8763000" cy="523220"/>
          </a:xfrm>
          <a:prstGeom prst="rect">
            <a:avLst/>
          </a:prstGeom>
          <a:noFill/>
        </p:spPr>
        <p:txBody>
          <a:bodyPr wrap="square" rtlCol="0">
            <a:spAutoFit/>
          </a:bodyPr>
          <a:lstStyle/>
          <a:p>
            <a:r>
              <a:rPr lang="en-US" sz="1400" dirty="0" smtClean="0">
                <a:effectLst>
                  <a:outerShdw blurRad="38100" dist="38100" dir="2700000" algn="tl">
                    <a:srgbClr val="000000">
                      <a:alpha val="43137"/>
                    </a:srgbClr>
                  </a:outerShdw>
                </a:effectLst>
              </a:rPr>
              <a:t>Image Source</a:t>
            </a:r>
            <a:r>
              <a:rPr lang="en-US" sz="1400" dirty="0">
                <a:effectLst>
                  <a:outerShdw blurRad="38100" dist="38100" dir="2700000" algn="tl">
                    <a:srgbClr val="000000">
                      <a:alpha val="43137"/>
                    </a:srgbClr>
                  </a:outerShdw>
                </a:effectLst>
              </a:rPr>
              <a:t>: http://worldartsme.com/happy-patient-clipart.html#gal_post_104304_happy-patient-clipart-1.jpg</a:t>
            </a:r>
          </a:p>
        </p:txBody>
      </p:sp>
    </p:spTree>
    <p:extLst>
      <p:ext uri="{BB962C8B-B14F-4D97-AF65-F5344CB8AC3E}">
        <p14:creationId xmlns:p14="http://schemas.microsoft.com/office/powerpoint/2010/main" val="22930776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686" y="1600198"/>
            <a:ext cx="7559314" cy="4974768"/>
          </a:xfrm>
          <a:prstGeom prst="rect">
            <a:avLst/>
          </a:prstGeom>
        </p:spPr>
      </p:pic>
    </p:spTree>
    <p:extLst>
      <p:ext uri="{BB962C8B-B14F-4D97-AF65-F5344CB8AC3E}">
        <p14:creationId xmlns:p14="http://schemas.microsoft.com/office/powerpoint/2010/main" val="416855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Member Key Responsibilities</a:t>
            </a:r>
            <a:endParaRPr lang="en-US" dirty="0"/>
          </a:p>
        </p:txBody>
      </p:sp>
      <p:sp>
        <p:nvSpPr>
          <p:cNvPr id="3" name="Content Placeholder 2"/>
          <p:cNvSpPr>
            <a:spLocks noGrp="1"/>
          </p:cNvSpPr>
          <p:nvPr>
            <p:ph idx="1"/>
          </p:nvPr>
        </p:nvSpPr>
        <p:spPr>
          <a:xfrm>
            <a:off x="304800" y="2133600"/>
            <a:ext cx="8610600" cy="4114800"/>
          </a:xfrm>
        </p:spPr>
        <p:txBody>
          <a:bodyPr/>
          <a:lstStyle/>
          <a:p>
            <a:r>
              <a:rPr lang="en-US" sz="2800" dirty="0" smtClean="0"/>
              <a:t>Augusto Burgos – Co-Lead Developer</a:t>
            </a:r>
          </a:p>
          <a:p>
            <a:r>
              <a:rPr lang="en-US" sz="2800" dirty="0" smtClean="0"/>
              <a:t>Spiro </a:t>
            </a:r>
            <a:r>
              <a:rPr lang="en-US" sz="2800" dirty="0" err="1" smtClean="0"/>
              <a:t>Ganas</a:t>
            </a:r>
            <a:r>
              <a:rPr lang="en-US" sz="2800" dirty="0" smtClean="0"/>
              <a:t> – Project Sponsor / Developer</a:t>
            </a:r>
          </a:p>
          <a:p>
            <a:r>
              <a:rPr lang="en-US" sz="2800" dirty="0" smtClean="0"/>
              <a:t>Anja Guillory – Co-Lead Developer</a:t>
            </a:r>
          </a:p>
          <a:p>
            <a:r>
              <a:rPr lang="en-US" sz="2800" dirty="0" smtClean="0"/>
              <a:t>Jamie </a:t>
            </a:r>
            <a:r>
              <a:rPr lang="en-US" sz="2800" dirty="0" err="1" smtClean="0"/>
              <a:t>Richgels</a:t>
            </a:r>
            <a:r>
              <a:rPr lang="en-US" sz="2800" dirty="0" smtClean="0"/>
              <a:t> – UI testing and Business Analyst</a:t>
            </a:r>
          </a:p>
          <a:p>
            <a:r>
              <a:rPr lang="en-US" sz="2800" dirty="0" smtClean="0"/>
              <a:t>Daniel </a:t>
            </a:r>
            <a:r>
              <a:rPr lang="en-US" sz="2800" dirty="0" err="1" smtClean="0"/>
              <a:t>Stoneburner</a:t>
            </a:r>
            <a:r>
              <a:rPr lang="en-US" sz="2800" dirty="0" smtClean="0"/>
              <a:t> – Code testing</a:t>
            </a:r>
          </a:p>
          <a:p>
            <a:r>
              <a:rPr lang="en-US" sz="2800" dirty="0" smtClean="0"/>
              <a:t>Tala Suidan – Project Manager / Business Analyst</a:t>
            </a:r>
          </a:p>
          <a:p>
            <a:endParaRPr lang="en-US" sz="2800" dirty="0" smtClean="0"/>
          </a:p>
          <a:p>
            <a:endParaRPr lang="en-US" sz="2800" dirty="0"/>
          </a:p>
        </p:txBody>
      </p:sp>
    </p:spTree>
    <p:extLst>
      <p:ext uri="{BB962C8B-B14F-4D97-AF65-F5344CB8AC3E}">
        <p14:creationId xmlns:p14="http://schemas.microsoft.com/office/powerpoint/2010/main" val="1107716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72400" cy="1143000"/>
          </a:xfrm>
        </p:spPr>
        <p:txBody>
          <a:bodyPr/>
          <a:lstStyle/>
          <a:p>
            <a:r>
              <a:rPr lang="en-US" dirty="0" smtClean="0"/>
              <a:t>Tools &amp; Resources Required</a:t>
            </a:r>
            <a:endParaRPr lang="en-US" dirty="0"/>
          </a:p>
        </p:txBody>
      </p:sp>
      <p:sp>
        <p:nvSpPr>
          <p:cNvPr id="3" name="Content Placeholder 2"/>
          <p:cNvSpPr>
            <a:spLocks noGrp="1"/>
          </p:cNvSpPr>
          <p:nvPr>
            <p:ph idx="1"/>
          </p:nvPr>
        </p:nvSpPr>
        <p:spPr/>
        <p:txBody>
          <a:bodyPr/>
          <a:lstStyle/>
          <a:p>
            <a:r>
              <a:rPr lang="en-US" dirty="0" smtClean="0"/>
              <a:t>Google </a:t>
            </a:r>
            <a:r>
              <a:rPr lang="en-US" dirty="0"/>
              <a:t>A</a:t>
            </a:r>
            <a:r>
              <a:rPr lang="en-US" dirty="0" smtClean="0"/>
              <a:t>pplication Engine</a:t>
            </a:r>
          </a:p>
          <a:p>
            <a:r>
              <a:rPr lang="en-US" dirty="0" smtClean="0"/>
              <a:t>Georgia Tech GitHub</a:t>
            </a:r>
          </a:p>
          <a:p>
            <a:r>
              <a:rPr lang="en-US" dirty="0" smtClean="0"/>
              <a:t>Georgia Tech FHIR Server</a:t>
            </a:r>
          </a:p>
          <a:p>
            <a:r>
              <a:rPr lang="en-US" dirty="0" smtClean="0"/>
              <a:t>Massachusetts's APCD data dictionary</a:t>
            </a:r>
          </a:p>
          <a:p>
            <a:r>
              <a:rPr lang="en-US" dirty="0" smtClean="0"/>
              <a:t>A table mapping ICD9 codes to HCCs.</a:t>
            </a:r>
          </a:p>
          <a:p>
            <a:r>
              <a:rPr lang="en-US" dirty="0" smtClean="0"/>
              <a:t>Trello</a:t>
            </a:r>
          </a:p>
          <a:p>
            <a:r>
              <a:rPr lang="en-US" dirty="0" smtClean="0"/>
              <a:t>Slack</a:t>
            </a:r>
            <a:endParaRPr lang="en-US" dirty="0" smtClean="0"/>
          </a:p>
          <a:p>
            <a:endParaRPr lang="en-US" dirty="0" smtClean="0"/>
          </a:p>
          <a:p>
            <a:endParaRPr lang="en-US" dirty="0"/>
          </a:p>
        </p:txBody>
      </p:sp>
    </p:spTree>
    <p:extLst>
      <p:ext uri="{BB962C8B-B14F-4D97-AF65-F5344CB8AC3E}">
        <p14:creationId xmlns:p14="http://schemas.microsoft.com/office/powerpoint/2010/main" val="4218999638"/>
      </p:ext>
    </p:extLst>
  </p:cSld>
  <p:clrMapOvr>
    <a:masterClrMapping/>
  </p:clrMapOvr>
</p:sld>
</file>

<file path=ppt/theme/theme1.xml><?xml version="1.0" encoding="utf-8"?>
<a:theme xmlns:a="http://schemas.openxmlformats.org/drawingml/2006/main" name="Medical design template">
  <a:themeElements>
    <a:clrScheme name="Office Theme 1">
      <a:dk1>
        <a:srgbClr val="000000"/>
      </a:dk1>
      <a:lt1>
        <a:srgbClr val="FFFFFF"/>
      </a:lt1>
      <a:dk2>
        <a:srgbClr val="7F00FF"/>
      </a:dk2>
      <a:lt2>
        <a:srgbClr val="FAFD00"/>
      </a:lt2>
      <a:accent1>
        <a:srgbClr val="B50069"/>
      </a:accent1>
      <a:accent2>
        <a:srgbClr val="FF7F00"/>
      </a:accent2>
      <a:accent3>
        <a:srgbClr val="C0AAFF"/>
      </a:accent3>
      <a:accent4>
        <a:srgbClr val="DADADA"/>
      </a:accent4>
      <a:accent5>
        <a:srgbClr val="D7AAB9"/>
      </a:accent5>
      <a:accent6>
        <a:srgbClr val="E77200"/>
      </a:accent6>
      <a:hlink>
        <a:srgbClr val="FF00FF"/>
      </a:hlink>
      <a:folHlink>
        <a:srgbClr val="B760F9"/>
      </a:folHlink>
    </a:clrScheme>
    <a:fontScheme name="Office Theme">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Book Antiqua"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Book Antiqua" pitchFamily="18" charset="0"/>
          </a:defRPr>
        </a:defPPr>
      </a:lstStyle>
    </a:lnDef>
  </a:objectDefaults>
  <a:extraClrSchemeLst>
    <a:extraClrScheme>
      <a:clrScheme name="Office Theme 1">
        <a:dk1>
          <a:srgbClr val="000000"/>
        </a:dk1>
        <a:lt1>
          <a:srgbClr val="FFFFFF"/>
        </a:lt1>
        <a:dk2>
          <a:srgbClr val="7F00FF"/>
        </a:dk2>
        <a:lt2>
          <a:srgbClr val="FAFD00"/>
        </a:lt2>
        <a:accent1>
          <a:srgbClr val="B50069"/>
        </a:accent1>
        <a:accent2>
          <a:srgbClr val="FF7F00"/>
        </a:accent2>
        <a:accent3>
          <a:srgbClr val="C0AAFF"/>
        </a:accent3>
        <a:accent4>
          <a:srgbClr val="DADADA"/>
        </a:accent4>
        <a:accent5>
          <a:srgbClr val="D7AAB9"/>
        </a:accent5>
        <a:accent6>
          <a:srgbClr val="E77200"/>
        </a:accent6>
        <a:hlink>
          <a:srgbClr val="FF00FF"/>
        </a:hlink>
        <a:folHlink>
          <a:srgbClr val="B760F9"/>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B760F9"/>
        </a:lt1>
        <a:dk2>
          <a:srgbClr val="7B00E4"/>
        </a:dk2>
        <a:lt2>
          <a:srgbClr val="280049"/>
        </a:lt2>
        <a:accent1>
          <a:srgbClr val="FFFFFF"/>
        </a:accent1>
        <a:accent2>
          <a:srgbClr val="FFFF00"/>
        </a:accent2>
        <a:accent3>
          <a:srgbClr val="D8B6FB"/>
        </a:accent3>
        <a:accent4>
          <a:srgbClr val="000000"/>
        </a:accent4>
        <a:accent5>
          <a:srgbClr val="FFFFFF"/>
        </a:accent5>
        <a:accent6>
          <a:srgbClr val="E7E700"/>
        </a:accent6>
        <a:hlink>
          <a:srgbClr val="FF00FF"/>
        </a:hlink>
        <a:folHlink>
          <a:srgbClr val="DFB6FF"/>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DADADA"/>
        </a:lt2>
        <a:accent1>
          <a:srgbClr val="F2F2F2"/>
        </a:accent1>
        <a:accent2>
          <a:srgbClr val="919191"/>
        </a:accent2>
        <a:accent3>
          <a:srgbClr val="FFFFFF"/>
        </a:accent3>
        <a:accent4>
          <a:srgbClr val="000000"/>
        </a:accent4>
        <a:accent5>
          <a:srgbClr val="F7F7F7"/>
        </a:accent5>
        <a:accent6>
          <a:srgbClr val="838383"/>
        </a:accent6>
        <a:hlink>
          <a:srgbClr val="DADADA"/>
        </a:hlink>
        <a:folHlink>
          <a:srgbClr val="67676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Medical design template</Template>
  <TotalTime>1224</TotalTime>
  <Words>1189</Words>
  <Application>Microsoft Office PowerPoint</Application>
  <PresentationFormat>On-screen Show (4:3)</PresentationFormat>
  <Paragraphs>141</Paragraphs>
  <Slides>12</Slides>
  <Notes>7</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Medical design template</vt:lpstr>
      <vt:lpstr>ACA Risk Adjustment  EHR Data Validation Tool</vt:lpstr>
      <vt:lpstr>Risk Scores &amp; Adjustment</vt:lpstr>
      <vt:lpstr>Business Case</vt:lpstr>
      <vt:lpstr>The Problem</vt:lpstr>
      <vt:lpstr>The Solution</vt:lpstr>
      <vt:lpstr>Expected Results</vt:lpstr>
      <vt:lpstr>Process</vt:lpstr>
      <vt:lpstr>Team Member Key Responsibilities</vt:lpstr>
      <vt:lpstr>Tools &amp; Resources Required</vt:lpstr>
      <vt:lpstr>Timeline and Milestones</vt:lpstr>
      <vt:lpstr>Timeline and Milestones</vt:lpstr>
      <vt:lpstr>References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 Risk Adjustment  EHR Data Validation Tool</dc:title>
  <dc:creator>Tala M. Suidan</dc:creator>
  <cp:lastModifiedBy>Tala M. Suidan</cp:lastModifiedBy>
  <cp:revision>33</cp:revision>
  <cp:lastPrinted>1601-01-01T00:00:00Z</cp:lastPrinted>
  <dcterms:created xsi:type="dcterms:W3CDTF">2016-02-16T01:54:22Z</dcterms:created>
  <dcterms:modified xsi:type="dcterms:W3CDTF">2016-02-17T19:30:24Z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TC010690401033</vt:lpwstr>
  </property>
</Properties>
</file>