
<file path=[Content_Types].xml><?xml version="1.0" encoding="utf-8"?>
<Types xmlns="http://schemas.openxmlformats.org/package/2006/content-types">
  <Default Extension="png" ContentType="image/png"/>
  <Default Extension="jpeg" ContentType="image/jpeg"/>
  <Default Extension="m4a" ContentType="audio/mp4"/>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95" r:id="rId3"/>
    <p:sldId id="296" r:id="rId4"/>
    <p:sldId id="276" r:id="rId5"/>
    <p:sldId id="289" r:id="rId6"/>
    <p:sldId id="290" r:id="rId7"/>
    <p:sldId id="291" r:id="rId8"/>
    <p:sldId id="292" r:id="rId9"/>
    <p:sldId id="293" r:id="rId10"/>
    <p:sldId id="286" r:id="rId11"/>
    <p:sldId id="288" r:id="rId12"/>
    <p:sldId id="294" r:id="rId13"/>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a M. Suidan" initials="TM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26" autoAdjust="0"/>
    <p:restoredTop sz="76867" autoAdjust="0"/>
  </p:normalViewPr>
  <p:slideViewPr>
    <p:cSldViewPr>
      <p:cViewPr varScale="1">
        <p:scale>
          <a:sx n="122" d="100"/>
          <a:sy n="122" d="100"/>
        </p:scale>
        <p:origin x="828" y="96"/>
      </p:cViewPr>
      <p:guideLst>
        <p:guide orient="horz" pos="1800"/>
        <p:guide pos="2880"/>
      </p:guideLst>
    </p:cSldViewPr>
  </p:slideViewPr>
  <p:outlineViewPr>
    <p:cViewPr>
      <p:scale>
        <a:sx n="33" d="100"/>
        <a:sy n="33" d="100"/>
      </p:scale>
      <p:origin x="0" y="0"/>
    </p:cViewPr>
  </p:outlineViewPr>
  <p:notesTextViewPr>
    <p:cViewPr>
      <p:scale>
        <a:sx n="200" d="100"/>
        <a:sy n="200" d="100"/>
      </p:scale>
      <p:origin x="0" y="-528"/>
    </p:cViewPr>
  </p:notesTextViewPr>
  <p:sorterViewPr>
    <p:cViewPr>
      <p:scale>
        <a:sx n="100" d="100"/>
        <a:sy n="100" d="100"/>
      </p:scale>
      <p:origin x="0" y="0"/>
    </p:cViewPr>
  </p:sorterViewPr>
  <p:notesViewPr>
    <p:cSldViewPr>
      <p:cViewPr varScale="1">
        <p:scale>
          <a:sx n="69" d="100"/>
          <a:sy n="69" d="100"/>
        </p:scale>
        <p:origin x="210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E:\Docs\GT2\6440\Git\FHIRed_Up\Team%20Deliverable%204\Gantt%20chart%20for%20pr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6865992026985587E-2"/>
          <c:y val="3.0128731854286498E-2"/>
          <c:w val="0.96626801594602885"/>
          <c:h val="0.79717432609337968"/>
        </c:manualLayout>
      </c:layout>
      <c:scatterChart>
        <c:scatterStyle val="lineMarker"/>
        <c:varyColors val="0"/>
        <c:ser>
          <c:idx val="0"/>
          <c:order val="0"/>
          <c:tx>
            <c:strRef>
              <c:f>Sheet1!$A$4</c:f>
              <c:strCache>
                <c:ptCount val="1"/>
                <c:pt idx="0">
                  <c:v>   Scope</c:v>
                </c:pt>
              </c:strCache>
            </c:strRef>
          </c:tx>
          <c:spPr>
            <a:ln w="50800">
              <a:solidFill>
                <a:srgbClr val="7030A0"/>
              </a:solidFill>
            </a:ln>
          </c:spPr>
          <c:marker>
            <c:symbol val="none"/>
          </c:marker>
          <c:dLbls>
            <c:dLbl>
              <c:idx val="0"/>
              <c:layout/>
              <c:tx>
                <c:rich>
                  <a:bodyPr/>
                  <a:lstStyle/>
                  <a:p>
                    <a:fld id="{C4C9D91C-A7AE-43EB-B248-AF46F2AED4D3}" type="SERIESNAME">
                      <a:rPr lang="en-US" smtClean="0"/>
                      <a:pPr/>
                      <a:t>[SERIES NAME]</a:t>
                    </a:fld>
                    <a:r>
                      <a:rPr lang="en-US"/>
                      <a:t>*</a:t>
                    </a:r>
                  </a:p>
                </c:rich>
              </c:tx>
              <c:dLblPos val="t"/>
              <c:showLegendKey val="0"/>
              <c:showVal val="0"/>
              <c:showCatName val="0"/>
              <c:showSerName val="1"/>
              <c:showPercent val="0"/>
              <c:showBubbleSize val="0"/>
              <c:extLst xmlns:c16r2="http://schemas.microsoft.com/office/drawing/2015/06/chart">
                <c:ext xmlns:c16="http://schemas.microsoft.com/office/drawing/2014/chart" uri="{C3380CC4-5D6E-409C-BE32-E72D297353CC}">
                  <c16:uniqueId val="{0000001F-8090-479E-BF1A-EA59472E2D6D}"/>
                </c:ext>
                <c:ext xmlns:c15="http://schemas.microsoft.com/office/drawing/2012/chart" uri="{CE6537A1-D6FC-4f65-9D91-7224C49458BB}">
                  <c15:layout/>
                  <c15:dlblFieldTable/>
                  <c15:showDataLabelsRange val="0"/>
                </c:ext>
              </c:extLst>
            </c:dLbl>
            <c:dLbl>
              <c:idx val="1"/>
              <c:delete val="1"/>
              <c:extLst xmlns:c16r2="http://schemas.microsoft.com/office/drawing/2015/06/chart">
                <c:ext xmlns:c16="http://schemas.microsoft.com/office/drawing/2014/chart" uri="{C3380CC4-5D6E-409C-BE32-E72D297353CC}">
                  <c16:uniqueId val="{00000000-8090-479E-BF1A-EA59472E2D6D}"/>
                </c:ext>
                <c:ext xmlns:c15="http://schemas.microsoft.com/office/drawing/2012/chart" uri="{CE6537A1-D6FC-4f65-9D91-7224C49458BB}"/>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(Sheet1!$C$4,Sheet1!$E$4)</c:f>
              <c:numCache>
                <c:formatCode>m/d/yyyy</c:formatCode>
                <c:ptCount val="2"/>
                <c:pt idx="0">
                  <c:v>42415</c:v>
                </c:pt>
                <c:pt idx="1">
                  <c:v>42417</c:v>
                </c:pt>
              </c:numCache>
            </c:numRef>
          </c:xVal>
          <c:yVal>
            <c:numRef>
              <c:f>(Sheet1!$D$4,Sheet1!$F$4)</c:f>
              <c:numCache>
                <c:formatCode>0.00</c:formatCode>
                <c:ptCount val="2"/>
                <c:pt idx="0">
                  <c:v>6</c:v>
                </c:pt>
                <c:pt idx="1">
                  <c:v>6</c:v>
                </c:pt>
              </c:numCache>
            </c:numRef>
          </c:yVal>
          <c:smooth val="0"/>
          <c:extLst xmlns:c16r2="http://schemas.microsoft.com/office/drawing/2015/06/chart">
            <c:ext xmlns:c16="http://schemas.microsoft.com/office/drawing/2014/chart" uri="{C3380CC4-5D6E-409C-BE32-E72D297353CC}">
              <c16:uniqueId val="{00000001-8090-479E-BF1A-EA59472E2D6D}"/>
            </c:ext>
          </c:extLst>
        </c:ser>
        <c:ser>
          <c:idx val="1"/>
          <c:order val="1"/>
          <c:tx>
            <c:strRef>
              <c:f>Sheet1!$A$5</c:f>
              <c:strCache>
                <c:ptCount val="1"/>
                <c:pt idx="0">
                  <c:v>   Analysis/Software Requirements</c:v>
                </c:pt>
              </c:strCache>
            </c:strRef>
          </c:tx>
          <c:spPr>
            <a:ln w="50800">
              <a:solidFill>
                <a:srgbClr val="00B0F0"/>
              </a:solidFill>
            </a:ln>
          </c:spPr>
          <c:marker>
            <c:symbol val="none"/>
          </c:marker>
          <c:dLbls>
            <c:dLbl>
              <c:idx val="0"/>
              <c:layout>
                <c:manualLayout>
                  <c:x val="1.297522377320136E-2"/>
                  <c:y val="-6.0818845877626017E-2"/>
                </c:manualLayout>
              </c:layout>
              <c:tx>
                <c:rich>
                  <a:bodyPr/>
                  <a:lstStyle/>
                  <a:p>
                    <a:fld id="{90CCD8B5-1B2F-4620-AA9D-165B7643FA34}" type="SERIESNAME">
                      <a:rPr lang="en-US" smtClean="0"/>
                      <a:pPr/>
                      <a:t>[SERIES NAME]</a:t>
                    </a:fld>
                    <a:r>
                      <a:rPr lang="en-US" sz="1200" b="0" i="0" u="none" strike="noStrike" kern="1200" baseline="0" dirty="0">
                        <a:solidFill>
                          <a:prstClr val="black"/>
                        </a:solidFill>
                      </a:rPr>
                      <a:t>‡</a:t>
                    </a:r>
                  </a:p>
                </c:rich>
              </c:tx>
              <c:dLblPos val="r"/>
              <c:showLegendKey val="0"/>
              <c:showVal val="0"/>
              <c:showCatName val="0"/>
              <c:showSerName val="1"/>
              <c:showPercent val="0"/>
              <c:showBubbleSize val="0"/>
              <c:extLst xmlns:c16r2="http://schemas.microsoft.com/office/drawing/2015/06/chart">
                <c:ext xmlns:c16="http://schemas.microsoft.com/office/drawing/2014/chart" uri="{C3380CC4-5D6E-409C-BE32-E72D297353CC}">
                  <c16:uniqueId val="{00000002-8090-479E-BF1A-EA59472E2D6D}"/>
                </c:ext>
                <c:ext xmlns:c15="http://schemas.microsoft.com/office/drawing/2012/chart" uri="{CE6537A1-D6FC-4f65-9D91-7224C49458BB}">
                  <c15:layout/>
                  <c15:dlblFieldTable/>
                  <c15:showDataLabelsRange val="0"/>
                </c:ext>
              </c:extLst>
            </c:dLbl>
            <c:dLbl>
              <c:idx val="1"/>
              <c:delete val="1"/>
              <c:extLst xmlns:c16r2="http://schemas.microsoft.com/office/drawing/2015/06/chart">
                <c:ext xmlns:c16="http://schemas.microsoft.com/office/drawing/2014/chart" uri="{C3380CC4-5D6E-409C-BE32-E72D297353CC}">
                  <c16:uniqueId val="{00000003-8090-479E-BF1A-EA59472E2D6D}"/>
                </c:ext>
                <c:ext xmlns:c15="http://schemas.microsoft.com/office/drawing/2012/chart" uri="{CE6537A1-D6FC-4f65-9D91-7224C49458BB}"/>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(Sheet1!$C$5,Sheet1!$E$5)</c:f>
              <c:numCache>
                <c:formatCode>m/d/yyyy</c:formatCode>
                <c:ptCount val="2"/>
                <c:pt idx="0">
                  <c:v>42432</c:v>
                </c:pt>
                <c:pt idx="1">
                  <c:v>42462</c:v>
                </c:pt>
              </c:numCache>
            </c:numRef>
          </c:xVal>
          <c:yVal>
            <c:numRef>
              <c:f>(Sheet1!$D$5,Sheet1!$F$5)</c:f>
              <c:numCache>
                <c:formatCode>0.00</c:formatCode>
                <c:ptCount val="2"/>
                <c:pt idx="0">
                  <c:v>5</c:v>
                </c:pt>
                <c:pt idx="1">
                  <c:v>5</c:v>
                </c:pt>
              </c:numCache>
            </c:numRef>
          </c:yVal>
          <c:smooth val="0"/>
          <c:extLst xmlns:c16r2="http://schemas.microsoft.com/office/drawing/2015/06/chart">
            <c:ext xmlns:c16="http://schemas.microsoft.com/office/drawing/2014/chart" uri="{C3380CC4-5D6E-409C-BE32-E72D297353CC}">
              <c16:uniqueId val="{00000004-8090-479E-BF1A-EA59472E2D6D}"/>
            </c:ext>
          </c:extLst>
        </c:ser>
        <c:ser>
          <c:idx val="3"/>
          <c:order val="2"/>
          <c:tx>
            <c:strRef>
              <c:f>Sheet1!$A$8</c:f>
              <c:strCache>
                <c:ptCount val="1"/>
                <c:pt idx="0">
                  <c:v>   Design, Development, &amp; Testing in four 2-week and 1 1-week sprints</c:v>
                </c:pt>
              </c:strCache>
            </c:strRef>
          </c:tx>
          <c:spPr>
            <a:ln w="50800">
              <a:solidFill>
                <a:srgbClr val="00B0F0"/>
              </a:solidFill>
            </a:ln>
          </c:spPr>
          <c:marker>
            <c:symbol val="none"/>
          </c:marker>
          <c:dLbls>
            <c:dLbl>
              <c:idx val="0"/>
              <c:delete val="1"/>
              <c:extLst xmlns:c16r2="http://schemas.microsoft.com/office/drawing/2015/06/chart">
                <c:ext xmlns:c16="http://schemas.microsoft.com/office/drawing/2014/chart" uri="{C3380CC4-5D6E-409C-BE32-E72D297353CC}">
                  <c16:uniqueId val="{00000005-8090-479E-BF1A-EA59472E2D6D}"/>
                </c:ext>
                <c:ext xmlns:c15="http://schemas.microsoft.com/office/drawing/2012/chart" uri="{CE6537A1-D6FC-4f65-9D91-7224C49458BB}"/>
              </c:extLst>
            </c:dLbl>
            <c:dLbl>
              <c:idx val="1"/>
              <c:layout>
                <c:manualLayout>
                  <c:x val="-0.39961293936693981"/>
                  <c:y val="-5.2602134675647054E-2"/>
                </c:manualLayout>
              </c:layout>
              <c:tx>
                <c:rich>
                  <a:bodyPr/>
                  <a:lstStyle/>
                  <a:p>
                    <a:fld id="{55CA6244-06BB-467A-BBD0-1230BABDEC5A}" type="SERIESNAME">
                      <a:rPr lang="en-US" smtClean="0"/>
                      <a:pPr/>
                      <a:t>[SERIES NAME]</a:t>
                    </a:fld>
                    <a:r>
                      <a:rPr lang="en-US" sz="1200" b="0" i="0" u="none" strike="noStrike" kern="1200" baseline="0" dirty="0">
                        <a:solidFill>
                          <a:prstClr val="black"/>
                        </a:solidFill>
                      </a:rPr>
                      <a:t>†</a:t>
                    </a:r>
                  </a:p>
                </c:rich>
              </c:tx>
              <c:dLblPos val="r"/>
              <c:showLegendKey val="0"/>
              <c:showVal val="0"/>
              <c:showCatName val="0"/>
              <c:showSerName val="1"/>
              <c:showPercent val="0"/>
              <c:showBubbleSize val="0"/>
              <c:extLst xmlns:c16r2="http://schemas.microsoft.com/office/drawing/2015/06/chart">
                <c:ext xmlns:c16="http://schemas.microsoft.com/office/drawing/2014/chart" uri="{C3380CC4-5D6E-409C-BE32-E72D297353CC}">
                  <c16:uniqueId val="{00000006-8090-479E-BF1A-EA59472E2D6D}"/>
                </c:ext>
                <c:ext xmlns:c15="http://schemas.microsoft.com/office/drawing/2012/chart" uri="{CE6537A1-D6FC-4f65-9D91-7224C49458BB}">
                  <c15:layout/>
                  <c15:dlblFieldTable/>
                  <c15:showDataLabelsRange val="0"/>
                </c:ext>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(Sheet1!$C$8,Sheet1!$E$8)</c:f>
              <c:numCache>
                <c:formatCode>m/d/yyyy</c:formatCode>
                <c:ptCount val="2"/>
                <c:pt idx="0">
                  <c:v>42461</c:v>
                </c:pt>
                <c:pt idx="1">
                  <c:v>42481</c:v>
                </c:pt>
              </c:numCache>
            </c:numRef>
          </c:xVal>
          <c:yVal>
            <c:numRef>
              <c:f>(Sheet1!$D$8,Sheet1!$F$8)</c:f>
              <c:numCache>
                <c:formatCode>0.00</c:formatCode>
                <c:ptCount val="2"/>
                <c:pt idx="0">
                  <c:v>4</c:v>
                </c:pt>
                <c:pt idx="1">
                  <c:v>4</c:v>
                </c:pt>
              </c:numCache>
            </c:numRef>
          </c:yVal>
          <c:smooth val="0"/>
          <c:extLst xmlns:c16r2="http://schemas.microsoft.com/office/drawing/2015/06/chart">
            <c:ext xmlns:c16="http://schemas.microsoft.com/office/drawing/2014/chart" uri="{C3380CC4-5D6E-409C-BE32-E72D297353CC}">
              <c16:uniqueId val="{00000007-8090-479E-BF1A-EA59472E2D6D}"/>
            </c:ext>
          </c:extLst>
        </c:ser>
        <c:ser>
          <c:idx val="7"/>
          <c:order val="3"/>
          <c:tx>
            <c:strRef>
              <c:f>Sheet1!$A$14</c:f>
              <c:strCache>
                <c:ptCount val="1"/>
                <c:pt idx="0">
                  <c:v>   Deployment</c:v>
                </c:pt>
              </c:strCache>
            </c:strRef>
          </c:tx>
          <c:spPr>
            <a:ln w="50800">
              <a:solidFill>
                <a:srgbClr val="7030A0"/>
              </a:solidFill>
            </a:ln>
          </c:spPr>
          <c:marker>
            <c:symbol val="none"/>
          </c:marker>
          <c:dLbls>
            <c:dLbl>
              <c:idx val="0"/>
              <c:layout>
                <c:manualLayout>
                  <c:x val="-4.2797484950995716E-2"/>
                  <c:y val="-3.8626457641849819E-2"/>
                </c:manualLayout>
              </c:layout>
              <c:tx>
                <c:rich>
                  <a:bodyPr/>
                  <a:lstStyle/>
                  <a:p>
                    <a:fld id="{2B90158A-C81A-4E6D-9E99-F96447E96911}" type="SERIESNAME">
                      <a:rPr lang="en-US" smtClean="0"/>
                      <a:pPr/>
                      <a:t>[SERIES NAME]</a:t>
                    </a:fld>
                    <a:r>
                      <a:rPr lang="en-US" sz="1200" b="0" i="0" u="none" strike="noStrike" kern="1200" baseline="0" dirty="0">
                        <a:solidFill>
                          <a:prstClr val="black"/>
                        </a:solidFill>
                      </a:rPr>
                      <a:t>†</a:t>
                    </a:r>
                  </a:p>
                </c:rich>
              </c:tx>
              <c:dLblPos val="r"/>
              <c:showLegendKey val="0"/>
              <c:showVal val="0"/>
              <c:showCatName val="0"/>
              <c:showSerName val="1"/>
              <c:showPercent val="0"/>
              <c:showBubbleSize val="0"/>
              <c:extLst xmlns:c16r2="http://schemas.microsoft.com/office/drawing/2015/06/chart">
                <c:ext xmlns:c16="http://schemas.microsoft.com/office/drawing/2014/chart" uri="{C3380CC4-5D6E-409C-BE32-E72D297353CC}">
                  <c16:uniqueId val="{00000008-8090-479E-BF1A-EA59472E2D6D}"/>
                </c:ext>
                <c:ext xmlns:c15="http://schemas.microsoft.com/office/drawing/2012/chart" uri="{CE6537A1-D6FC-4f65-9D91-7224C49458BB}">
                  <c15:layout/>
                  <c15:dlblFieldTable/>
                  <c15:showDataLabelsRange val="0"/>
                </c:ext>
              </c:extLst>
            </c:dLbl>
            <c:dLbl>
              <c:idx val="1"/>
              <c:delete val="1"/>
              <c:extLst xmlns:c16r2="http://schemas.microsoft.com/office/drawing/2015/06/chart">
                <c:ext xmlns:c16="http://schemas.microsoft.com/office/drawing/2014/chart" uri="{C3380CC4-5D6E-409C-BE32-E72D297353CC}">
                  <c16:uniqueId val="{00000009-8090-479E-BF1A-EA59472E2D6D}"/>
                </c:ext>
                <c:ext xmlns:c15="http://schemas.microsoft.com/office/drawing/2012/chart" uri="{CE6537A1-D6FC-4f65-9D91-7224C49458BB}"/>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(Sheet1!$C$14,Sheet1!$E$14)</c:f>
              <c:numCache>
                <c:formatCode>m/d/yyyy</c:formatCode>
                <c:ptCount val="2"/>
                <c:pt idx="0">
                  <c:v>42479</c:v>
                </c:pt>
                <c:pt idx="1">
                  <c:v>42483</c:v>
                </c:pt>
              </c:numCache>
            </c:numRef>
          </c:xVal>
          <c:yVal>
            <c:numRef>
              <c:f>(Sheet1!$D$14,Sheet1!$F$14)</c:f>
              <c:numCache>
                <c:formatCode>0.00</c:formatCode>
                <c:ptCount val="2"/>
                <c:pt idx="0">
                  <c:v>2</c:v>
                </c:pt>
                <c:pt idx="1">
                  <c:v>2</c:v>
                </c:pt>
              </c:numCache>
            </c:numRef>
          </c:yVal>
          <c:smooth val="0"/>
          <c:extLst xmlns:c16r2="http://schemas.microsoft.com/office/drawing/2015/06/chart">
            <c:ext xmlns:c16="http://schemas.microsoft.com/office/drawing/2014/chart" uri="{C3380CC4-5D6E-409C-BE32-E72D297353CC}">
              <c16:uniqueId val="{0000000A-8090-479E-BF1A-EA59472E2D6D}"/>
            </c:ext>
          </c:extLst>
        </c:ser>
        <c:ser>
          <c:idx val="8"/>
          <c:order val="4"/>
          <c:tx>
            <c:strRef>
              <c:f>Sheet1!$A$15</c:f>
              <c:strCache>
                <c:ptCount val="1"/>
                <c:pt idx="0">
                  <c:v>   Post Implementation Review</c:v>
                </c:pt>
              </c:strCache>
            </c:strRef>
          </c:tx>
          <c:spPr>
            <a:ln w="50800">
              <a:solidFill>
                <a:srgbClr val="7030A0"/>
              </a:solidFill>
            </a:ln>
          </c:spPr>
          <c:marker>
            <c:symbol val="none"/>
          </c:marker>
          <c:dLbls>
            <c:dLbl>
              <c:idx val="0"/>
              <c:delete val="1"/>
              <c:extLst xmlns:c16r2="http://schemas.microsoft.com/office/drawing/2015/06/chart">
                <c:ext xmlns:c16="http://schemas.microsoft.com/office/drawing/2014/chart" uri="{C3380CC4-5D6E-409C-BE32-E72D297353CC}">
                  <c16:uniqueId val="{0000000B-8090-479E-BF1A-EA59472E2D6D}"/>
                </c:ext>
                <c:ext xmlns:c15="http://schemas.microsoft.com/office/drawing/2012/chart" uri="{CE6537A1-D6FC-4f65-9D91-7224C49458BB}"/>
              </c:extLst>
            </c:dLbl>
            <c:dLbl>
              <c:idx val="1"/>
              <c:layout/>
              <c:tx>
                <c:rich>
                  <a:bodyPr/>
                  <a:lstStyle/>
                  <a:p>
                    <a:fld id="{40D7815C-5310-4710-B0DE-B3197E4F9A47}" type="SERIESNAME">
                      <a:rPr lang="en-US" smtClean="0"/>
                      <a:pPr/>
                      <a:t>[SERIES NAME]</a:t>
                    </a:fld>
                    <a:r>
                      <a:rPr lang="en-US"/>
                      <a:t>*</a:t>
                    </a:r>
                  </a:p>
                </c:rich>
              </c:tx>
              <c:dLblPos val="t"/>
              <c:showLegendKey val="0"/>
              <c:showVal val="0"/>
              <c:showCatName val="0"/>
              <c:showSerName val="1"/>
              <c:showPercent val="0"/>
              <c:showBubbleSize val="0"/>
              <c:extLst xmlns:c16r2="http://schemas.microsoft.com/office/drawing/2015/06/chart">
                <c:ext xmlns:c16="http://schemas.microsoft.com/office/drawing/2014/chart" uri="{C3380CC4-5D6E-409C-BE32-E72D297353CC}">
                  <c16:uniqueId val="{00000020-8090-479E-BF1A-EA59472E2D6D}"/>
                </c:ext>
                <c:ext xmlns:c15="http://schemas.microsoft.com/office/drawing/2012/chart" uri="{CE6537A1-D6FC-4f65-9D91-7224C49458BB}">
                  <c15:layout/>
                  <c15:dlblFieldTable/>
                  <c15:showDataLabelsRange val="0"/>
                </c:ext>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(Sheet1!$C$15,Sheet1!$E$15)</c:f>
              <c:numCache>
                <c:formatCode>m/d/yyyy</c:formatCode>
                <c:ptCount val="2"/>
                <c:pt idx="0">
                  <c:v>42483</c:v>
                </c:pt>
                <c:pt idx="1">
                  <c:v>42486</c:v>
                </c:pt>
              </c:numCache>
            </c:numRef>
          </c:xVal>
          <c:yVal>
            <c:numRef>
              <c:f>(Sheet1!$D$15,Sheet1!$F$15)</c:f>
              <c:numCache>
                <c:formatCode>0.00</c:formatCode>
                <c:ptCount val="2"/>
                <c:pt idx="0">
                  <c:v>1</c:v>
                </c:pt>
                <c:pt idx="1">
                  <c:v>1</c:v>
                </c:pt>
              </c:numCache>
            </c:numRef>
          </c:yVal>
          <c:smooth val="0"/>
          <c:extLst xmlns:c16r2="http://schemas.microsoft.com/office/drawing/2015/06/chart">
            <c:ext xmlns:c16="http://schemas.microsoft.com/office/drawing/2014/chart" uri="{C3380CC4-5D6E-409C-BE32-E72D297353CC}">
              <c16:uniqueId val="{0000000C-8090-479E-BF1A-EA59472E2D6D}"/>
            </c:ext>
          </c:extLst>
        </c:ser>
        <c:ser>
          <c:idx val="9"/>
          <c:order val="5"/>
          <c:tx>
            <c:strRef>
              <c:f>Sheet1!$A$16</c:f>
              <c:strCache>
                <c:ptCount val="1"/>
                <c:pt idx="0">
                  <c:v>   Project Due</c:v>
                </c:pt>
              </c:strCache>
            </c:strRef>
          </c:tx>
          <c:spPr>
            <a:ln>
              <a:noFill/>
            </a:ln>
          </c:spPr>
          <c:marker>
            <c:symbol val="diamond"/>
            <c:size val="9"/>
            <c:spPr>
              <a:solidFill>
                <a:srgbClr val="002060"/>
              </a:solidFill>
            </c:spPr>
          </c:marker>
          <c:dLbls>
            <c:dLbl>
              <c:idx val="0"/>
              <c:layout>
                <c:manualLayout>
                  <c:x val="-6.3857036269730424E-2"/>
                  <c:y val="4.3542811051658803E-2"/>
                </c:manualLayout>
              </c:layout>
              <c:dLblPos val="r"/>
              <c:showLegendKey val="0"/>
              <c:showVal val="0"/>
              <c:showCatName val="0"/>
              <c:showSerName val="1"/>
              <c:showPercent val="0"/>
              <c:showBubbleSize val="0"/>
              <c:extLst xmlns:c16r2="http://schemas.microsoft.com/office/drawing/2015/06/chart">
                <c:ext xmlns:c16="http://schemas.microsoft.com/office/drawing/2014/chart" uri="{C3380CC4-5D6E-409C-BE32-E72D297353CC}">
                  <c16:uniqueId val="{0000000D-8090-479E-BF1A-EA59472E2D6D}"/>
                </c:ext>
                <c:ext xmlns:c15="http://schemas.microsoft.com/office/drawing/2012/chart" uri="{CE6537A1-D6FC-4f65-9D91-7224C49458BB}">
                  <c15:layout/>
                </c:ext>
              </c:extLst>
            </c:dLbl>
            <c:dLbl>
              <c:idx val="1"/>
              <c:delete val="1"/>
              <c:extLst xmlns:c16r2="http://schemas.microsoft.com/office/drawing/2015/06/chart">
                <c:ext xmlns:c16="http://schemas.microsoft.com/office/drawing/2014/chart" uri="{C3380CC4-5D6E-409C-BE32-E72D297353CC}">
                  <c16:uniqueId val="{0000000E-8090-479E-BF1A-EA59472E2D6D}"/>
                </c:ext>
                <c:ext xmlns:c15="http://schemas.microsoft.com/office/drawing/2012/chart" uri="{CE6537A1-D6FC-4f65-9D91-7224C49458BB}"/>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(Sheet1!$C$16,Sheet1!$E$16)</c:f>
              <c:numCache>
                <c:formatCode>m/d/yyyy</c:formatCode>
                <c:ptCount val="2"/>
                <c:pt idx="0">
                  <c:v>42490</c:v>
                </c:pt>
                <c:pt idx="1">
                  <c:v>42490</c:v>
                </c:pt>
              </c:numCache>
            </c:numRef>
          </c:xVal>
          <c:yVal>
            <c:numRef>
              <c:f>(Sheet1!$D$16,Sheet1!$F$16)</c:f>
              <c:numCache>
                <c:formatCode>0.00</c:formatCode>
                <c:ptCount val="2"/>
                <c:pt idx="0">
                  <c:v>1</c:v>
                </c:pt>
                <c:pt idx="1">
                  <c:v>1</c:v>
                </c:pt>
              </c:numCache>
            </c:numRef>
          </c:yVal>
          <c:smooth val="0"/>
          <c:extLst xmlns:c16r2="http://schemas.microsoft.com/office/drawing/2015/06/chart">
            <c:ext xmlns:c16="http://schemas.microsoft.com/office/drawing/2014/chart" uri="{C3380CC4-5D6E-409C-BE32-E72D297353CC}">
              <c16:uniqueId val="{0000000F-8090-479E-BF1A-EA59472E2D6D}"/>
            </c:ext>
          </c:extLst>
        </c:ser>
        <c:ser>
          <c:idx val="10"/>
          <c:order val="6"/>
          <c:tx>
            <c:strRef>
              <c:f>Sheet1!$A$6</c:f>
              <c:strCache>
                <c:ptCount val="1"/>
                <c:pt idx="0">
                  <c:v>   Analysis/Software Requirements</c:v>
                </c:pt>
              </c:strCache>
            </c:strRef>
          </c:tx>
          <c:spPr>
            <a:ln w="50800">
              <a:solidFill>
                <a:srgbClr val="7030A0"/>
              </a:solidFill>
            </a:ln>
          </c:spPr>
          <c:marker>
            <c:symbol val="none"/>
          </c:marker>
          <c:dLbls>
            <c:delete val="1"/>
          </c:dLbls>
          <c:xVal>
            <c:numRef>
              <c:f>(Sheet1!$C$6,Sheet1!$E$6)</c:f>
              <c:numCache>
                <c:formatCode>m/d/yyyy</c:formatCode>
                <c:ptCount val="2"/>
                <c:pt idx="0">
                  <c:v>42418</c:v>
                </c:pt>
                <c:pt idx="1">
                  <c:v>42462</c:v>
                </c:pt>
              </c:numCache>
            </c:numRef>
          </c:xVal>
          <c:yVal>
            <c:numRef>
              <c:f>(Sheet1!$D$7,Sheet1!$F$7)</c:f>
              <c:numCache>
                <c:formatCode>0.00</c:formatCode>
                <c:ptCount val="2"/>
                <c:pt idx="0">
                  <c:v>5</c:v>
                </c:pt>
                <c:pt idx="1">
                  <c:v>5</c:v>
                </c:pt>
              </c:numCache>
            </c:numRef>
          </c:yVal>
          <c:smooth val="0"/>
          <c:extLst xmlns:c16r2="http://schemas.microsoft.com/office/drawing/2015/06/chart">
            <c:ext xmlns:c16="http://schemas.microsoft.com/office/drawing/2014/chart" uri="{C3380CC4-5D6E-409C-BE32-E72D297353CC}">
              <c16:uniqueId val="{00000010-8090-479E-BF1A-EA59472E2D6D}"/>
            </c:ext>
          </c:extLst>
        </c:ser>
        <c:ser>
          <c:idx val="2"/>
          <c:order val="7"/>
          <c:tx>
            <c:strRef>
              <c:f>Sheet1!$A$7</c:f>
              <c:strCache>
                <c:ptCount val="1"/>
                <c:pt idx="0">
                  <c:v>   Project Topic Presentation Due</c:v>
                </c:pt>
              </c:strCache>
            </c:strRef>
          </c:tx>
          <c:marker>
            <c:symbol val="diamond"/>
            <c:size val="11"/>
            <c:spPr>
              <a:solidFill>
                <a:srgbClr val="002060"/>
              </a:solidFill>
            </c:spPr>
          </c:marker>
          <c:dLbls>
            <c:dLbl>
              <c:idx val="0"/>
              <c:delete val="1"/>
              <c:extLst xmlns:c16r2="http://schemas.microsoft.com/office/drawing/2015/06/chart">
                <c:ext xmlns:c16="http://schemas.microsoft.com/office/drawing/2014/chart" uri="{C3380CC4-5D6E-409C-BE32-E72D297353CC}">
                  <c16:uniqueId val="{00000011-8090-479E-BF1A-EA59472E2D6D}"/>
                </c:ext>
                <c:ext xmlns:c15="http://schemas.microsoft.com/office/drawing/2012/chart" uri="{CE6537A1-D6FC-4f65-9D91-7224C49458BB}"/>
              </c:extLst>
            </c:dLbl>
            <c:dLbl>
              <c:idx val="1"/>
              <c:layout>
                <c:manualLayout>
                  <c:x val="-8.7960072148295168E-2"/>
                  <c:y val="4.9020762297892713E-2"/>
                </c:manualLayout>
              </c:layout>
              <c:dLblPos val="r"/>
              <c:showLegendKey val="0"/>
              <c:showVal val="0"/>
              <c:showCatName val="0"/>
              <c:showSerName val="1"/>
              <c:showPercent val="0"/>
              <c:showBubbleSize val="0"/>
              <c:extLst xmlns:c16r2="http://schemas.microsoft.com/office/drawing/2015/06/chart">
                <c:ext xmlns:c16="http://schemas.microsoft.com/office/drawing/2014/chart" uri="{C3380CC4-5D6E-409C-BE32-E72D297353CC}">
                  <c16:uniqueId val="{00000012-8090-479E-BF1A-EA59472E2D6D}"/>
                </c:ext>
                <c:ext xmlns:c15="http://schemas.microsoft.com/office/drawing/2012/chart" uri="{CE6537A1-D6FC-4f65-9D91-7224C49458BB}">
                  <c15:layout/>
                </c:ext>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(Sheet1!$C$7,Sheet1!$E$7)</c:f>
              <c:numCache>
                <c:formatCode>m/d/yyyy</c:formatCode>
                <c:ptCount val="2"/>
                <c:pt idx="0">
                  <c:v>42421</c:v>
                </c:pt>
                <c:pt idx="1">
                  <c:v>42421</c:v>
                </c:pt>
              </c:numCache>
            </c:numRef>
          </c:xVal>
          <c:yVal>
            <c:numRef>
              <c:f>(Sheet1!$D$7,Sheet1!$F$7)</c:f>
              <c:numCache>
                <c:formatCode>0.00</c:formatCode>
                <c:ptCount val="2"/>
                <c:pt idx="0">
                  <c:v>5</c:v>
                </c:pt>
                <c:pt idx="1">
                  <c:v>5</c:v>
                </c:pt>
              </c:numCache>
            </c:numRef>
          </c:yVal>
          <c:smooth val="0"/>
          <c:extLst xmlns:c16r2="http://schemas.microsoft.com/office/drawing/2015/06/chart">
            <c:ext xmlns:c16="http://schemas.microsoft.com/office/drawing/2014/chart" uri="{C3380CC4-5D6E-409C-BE32-E72D297353CC}">
              <c16:uniqueId val="{00000013-8090-479E-BF1A-EA59472E2D6D}"/>
            </c:ext>
          </c:extLst>
        </c:ser>
        <c:ser>
          <c:idx val="11"/>
          <c:order val="8"/>
          <c:tx>
            <c:strRef>
              <c:f>Sheet1!$A$9</c:f>
              <c:strCache>
                <c:ptCount val="1"/>
                <c:pt idx="0">
                  <c:v>   Design, Development, &amp; Testing in four 2-week sprints - complete</c:v>
                </c:pt>
              </c:strCache>
            </c:strRef>
          </c:tx>
          <c:spPr>
            <a:ln w="50800">
              <a:solidFill>
                <a:srgbClr val="7030A0"/>
              </a:solidFill>
            </a:ln>
          </c:spPr>
          <c:marker>
            <c:symbol val="none"/>
          </c:marker>
          <c:dLbls>
            <c:delete val="1"/>
          </c:dLbls>
          <c:xVal>
            <c:numRef>
              <c:f>(Sheet1!$C$9,Sheet1!$E$9)</c:f>
              <c:numCache>
                <c:formatCode>m/d/yyyy</c:formatCode>
                <c:ptCount val="2"/>
                <c:pt idx="0">
                  <c:v>42425</c:v>
                </c:pt>
                <c:pt idx="1">
                  <c:v>42481</c:v>
                </c:pt>
              </c:numCache>
            </c:numRef>
          </c:xVal>
          <c:yVal>
            <c:numRef>
              <c:f>(Sheet1!$D$9,Sheet1!$F$9)</c:f>
              <c:numCache>
                <c:formatCode>0.00</c:formatCode>
                <c:ptCount val="2"/>
                <c:pt idx="0">
                  <c:v>4</c:v>
                </c:pt>
                <c:pt idx="1">
                  <c:v>4</c:v>
                </c:pt>
              </c:numCache>
            </c:numRef>
          </c:yVal>
          <c:smooth val="0"/>
          <c:extLst xmlns:c16r2="http://schemas.microsoft.com/office/drawing/2015/06/chart">
            <c:ext xmlns:c16="http://schemas.microsoft.com/office/drawing/2014/chart" uri="{C3380CC4-5D6E-409C-BE32-E72D297353CC}">
              <c16:uniqueId val="{00000014-8090-479E-BF1A-EA59472E2D6D}"/>
            </c:ext>
          </c:extLst>
        </c:ser>
        <c:ser>
          <c:idx val="5"/>
          <c:order val="9"/>
          <c:tx>
            <c:strRef>
              <c:f>Sheet1!$A$12</c:f>
              <c:strCache>
                <c:ptCount val="1"/>
                <c:pt idx="0">
                  <c:v>   Documentation</c:v>
                </c:pt>
              </c:strCache>
            </c:strRef>
          </c:tx>
          <c:spPr>
            <a:ln w="50800">
              <a:solidFill>
                <a:srgbClr val="00B0F0"/>
              </a:solidFill>
            </a:ln>
          </c:spPr>
          <c:marker>
            <c:symbol val="none"/>
          </c:marker>
          <c:dLbls>
            <c:dLbl>
              <c:idx val="0"/>
              <c:layout>
                <c:manualLayout>
                  <c:x val="2.6659736760135951E-2"/>
                  <c:y val="-4.1365433264966778E-2"/>
                </c:manualLayout>
              </c:layout>
              <c:tx>
                <c:rich>
                  <a:bodyPr/>
                  <a:lstStyle/>
                  <a:p>
                    <a:fld id="{61FA6130-CCBD-4C1C-9A96-97848B3DA8B7}" type="SERIESNAME">
                      <a:rPr lang="en-US" smtClean="0"/>
                      <a:pPr/>
                      <a:t>[SERIES NAME]</a:t>
                    </a:fld>
                    <a:r>
                      <a:rPr lang="en-US" sz="1200" b="0" i="0" u="none" strike="noStrike" kern="1200" baseline="0" dirty="0">
                        <a:solidFill>
                          <a:prstClr val="black"/>
                        </a:solidFill>
                      </a:rPr>
                      <a:t>‡</a:t>
                    </a:r>
                  </a:p>
                </c:rich>
              </c:tx>
              <c:dLblPos val="r"/>
              <c:showLegendKey val="0"/>
              <c:showVal val="0"/>
              <c:showCatName val="0"/>
              <c:showSerName val="1"/>
              <c:showPercent val="0"/>
              <c:showBubbleSize val="0"/>
              <c:extLst xmlns:c16r2="http://schemas.microsoft.com/office/drawing/2015/06/chart">
                <c:ext xmlns:c16="http://schemas.microsoft.com/office/drawing/2014/chart" uri="{C3380CC4-5D6E-409C-BE32-E72D297353CC}">
                  <c16:uniqueId val="{00000015-8090-479E-BF1A-EA59472E2D6D}"/>
                </c:ext>
                <c:ext xmlns:c15="http://schemas.microsoft.com/office/drawing/2012/chart" uri="{CE6537A1-D6FC-4f65-9D91-7224C49458BB}">
                  <c15:layout/>
                  <c15:dlblFieldTable/>
                  <c15:showDataLabelsRange val="0"/>
                </c:ext>
              </c:extLst>
            </c:dLbl>
            <c:dLbl>
              <c:idx val="1"/>
              <c:delete val="1"/>
              <c:extLst xmlns:c16r2="http://schemas.microsoft.com/office/drawing/2015/06/chart">
                <c:ext xmlns:c16="http://schemas.microsoft.com/office/drawing/2014/chart" uri="{C3380CC4-5D6E-409C-BE32-E72D297353CC}">
                  <c16:uniqueId val="{00000016-8090-479E-BF1A-EA59472E2D6D}"/>
                </c:ext>
                <c:ext xmlns:c15="http://schemas.microsoft.com/office/drawing/2012/chart" uri="{CE6537A1-D6FC-4f65-9D91-7224C49458BB}"/>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(Sheet1!$C$12,Sheet1!$E$12)</c:f>
              <c:numCache>
                <c:formatCode>m/d/yyyy</c:formatCode>
                <c:ptCount val="2"/>
                <c:pt idx="0">
                  <c:v>42461</c:v>
                </c:pt>
                <c:pt idx="1">
                  <c:v>42478</c:v>
                </c:pt>
              </c:numCache>
            </c:numRef>
          </c:xVal>
          <c:yVal>
            <c:numRef>
              <c:f>(Sheet1!$D$12,Sheet1!$F$12)</c:f>
              <c:numCache>
                <c:formatCode>0.00</c:formatCode>
                <c:ptCount val="2"/>
                <c:pt idx="0">
                  <c:v>3</c:v>
                </c:pt>
                <c:pt idx="1">
                  <c:v>3</c:v>
                </c:pt>
              </c:numCache>
            </c:numRef>
          </c:yVal>
          <c:smooth val="0"/>
          <c:extLst xmlns:c16r2="http://schemas.microsoft.com/office/drawing/2015/06/chart">
            <c:ext xmlns:c16="http://schemas.microsoft.com/office/drawing/2014/chart" uri="{C3380CC4-5D6E-409C-BE32-E72D297353CC}">
              <c16:uniqueId val="{00000017-8090-479E-BF1A-EA59472E2D6D}"/>
            </c:ext>
          </c:extLst>
        </c:ser>
        <c:ser>
          <c:idx val="12"/>
          <c:order val="10"/>
          <c:tx>
            <c:strRef>
              <c:f>Sheet1!$A$11</c:f>
              <c:strCache>
                <c:ptCount val="1"/>
                <c:pt idx="0">
                  <c:v>   Documentation</c:v>
                </c:pt>
              </c:strCache>
            </c:strRef>
          </c:tx>
          <c:spPr>
            <a:ln w="50800">
              <a:solidFill>
                <a:srgbClr val="7030A0"/>
              </a:solidFill>
            </a:ln>
          </c:spPr>
          <c:marker>
            <c:symbol val="none"/>
          </c:marker>
          <c:dLbls>
            <c:delete val="1"/>
          </c:dLbls>
          <c:xVal>
            <c:numRef>
              <c:f>(Sheet1!$C$11,Sheet1!$E$11)</c:f>
              <c:numCache>
                <c:formatCode>m/d/yyyy</c:formatCode>
                <c:ptCount val="2"/>
                <c:pt idx="0">
                  <c:v>42452</c:v>
                </c:pt>
                <c:pt idx="1">
                  <c:v>42478</c:v>
                </c:pt>
              </c:numCache>
            </c:numRef>
          </c:xVal>
          <c:yVal>
            <c:numRef>
              <c:f>(Sheet1!$D$11,Sheet1!$F$11)</c:f>
              <c:numCache>
                <c:formatCode>0.00</c:formatCode>
                <c:ptCount val="2"/>
                <c:pt idx="0">
                  <c:v>3</c:v>
                </c:pt>
                <c:pt idx="1">
                  <c:v>3</c:v>
                </c:pt>
              </c:numCache>
            </c:numRef>
          </c:yVal>
          <c:smooth val="0"/>
          <c:extLst xmlns:c16r2="http://schemas.microsoft.com/office/drawing/2015/06/chart">
            <c:ext xmlns:c16="http://schemas.microsoft.com/office/drawing/2014/chart" uri="{C3380CC4-5D6E-409C-BE32-E72D297353CC}">
              <c16:uniqueId val="{00000018-8090-479E-BF1A-EA59472E2D6D}"/>
            </c:ext>
          </c:extLst>
        </c:ser>
        <c:ser>
          <c:idx val="6"/>
          <c:order val="11"/>
          <c:tx>
            <c:strRef>
              <c:f>Sheet1!$A$13</c:f>
              <c:strCache>
                <c:ptCount val="1"/>
                <c:pt idx="0">
                  <c:v>   Project Progress Report Due</c:v>
                </c:pt>
              </c:strCache>
            </c:strRef>
          </c:tx>
          <c:marker>
            <c:symbol val="diamond"/>
            <c:size val="11"/>
            <c:spPr>
              <a:solidFill>
                <a:srgbClr val="002060"/>
              </a:solidFill>
            </c:spPr>
          </c:marker>
          <c:dLbls>
            <c:dLbl>
              <c:idx val="0"/>
              <c:delete val="1"/>
              <c:extLst xmlns:c16r2="http://schemas.microsoft.com/office/drawing/2015/06/chart">
                <c:ext xmlns:c16="http://schemas.microsoft.com/office/drawing/2014/chart" uri="{C3380CC4-5D6E-409C-BE32-E72D297353CC}">
                  <c16:uniqueId val="{00000019-8090-479E-BF1A-EA59472E2D6D}"/>
                </c:ext>
                <c:ext xmlns:c15="http://schemas.microsoft.com/office/drawing/2012/chart" uri="{CE6537A1-D6FC-4f65-9D91-7224C49458BB}"/>
              </c:extLst>
            </c:dLbl>
            <c:dLbl>
              <c:idx val="1"/>
              <c:layout>
                <c:manualLayout>
                  <c:x val="-0.12108635339625785"/>
                  <c:y val="5.6847546891478334E-2"/>
                </c:manualLayout>
              </c:layout>
              <c:dLblPos val="r"/>
              <c:showLegendKey val="0"/>
              <c:showVal val="0"/>
              <c:showCatName val="0"/>
              <c:showSerName val="1"/>
              <c:showPercent val="0"/>
              <c:showBubbleSize val="0"/>
              <c:extLst xmlns:c16r2="http://schemas.microsoft.com/office/drawing/2015/06/chart">
                <c:ext xmlns:c16="http://schemas.microsoft.com/office/drawing/2014/chart" uri="{C3380CC4-5D6E-409C-BE32-E72D297353CC}">
                  <c16:uniqueId val="{0000001A-8090-479E-BF1A-EA59472E2D6D}"/>
                </c:ext>
                <c:ext xmlns:c15="http://schemas.microsoft.com/office/drawing/2012/chart" uri="{CE6537A1-D6FC-4f65-9D91-7224C49458BB}">
                  <c15:layout/>
                </c:ext>
              </c:extLst>
            </c:dLbl>
            <c:spPr>
              <a:noFill/>
              <a:ln>
                <a:noFill/>
              </a:ln>
              <a:effectLst/>
            </c:spPr>
            <c:dLblPos val="b"/>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(Sheet1!$C$13,Sheet1!$E$13)</c:f>
              <c:numCache>
                <c:formatCode>m/d/yyyy</c:formatCode>
                <c:ptCount val="2"/>
                <c:pt idx="0">
                  <c:v>42471</c:v>
                </c:pt>
                <c:pt idx="1">
                  <c:v>42471</c:v>
                </c:pt>
              </c:numCache>
            </c:numRef>
          </c:xVal>
          <c:yVal>
            <c:numRef>
              <c:f>(Sheet1!$D$13,Sheet1!$F$13)</c:f>
              <c:numCache>
                <c:formatCode>0.00</c:formatCode>
                <c:ptCount val="2"/>
                <c:pt idx="0">
                  <c:v>3</c:v>
                </c:pt>
                <c:pt idx="1">
                  <c:v>3</c:v>
                </c:pt>
              </c:numCache>
            </c:numRef>
          </c:yVal>
          <c:smooth val="0"/>
          <c:extLst xmlns:c16r2="http://schemas.microsoft.com/office/drawing/2015/06/chart">
            <c:ext xmlns:c16="http://schemas.microsoft.com/office/drawing/2014/chart" uri="{C3380CC4-5D6E-409C-BE32-E72D297353CC}">
              <c16:uniqueId val="{0000001B-8090-479E-BF1A-EA59472E2D6D}"/>
            </c:ext>
          </c:extLst>
        </c:ser>
        <c:ser>
          <c:idx val="4"/>
          <c:order val="12"/>
          <c:tx>
            <c:strRef>
              <c:f>Sheet1!$A$10</c:f>
              <c:strCache>
                <c:ptCount val="1"/>
                <c:pt idx="0">
                  <c:v>   Project Progress Report Due</c:v>
                </c:pt>
              </c:strCache>
            </c:strRef>
          </c:tx>
          <c:marker>
            <c:symbol val="diamond"/>
            <c:size val="11"/>
            <c:spPr>
              <a:solidFill>
                <a:srgbClr val="002060"/>
              </a:solidFill>
            </c:spPr>
          </c:marker>
          <c:dLbls>
            <c:dLbl>
              <c:idx val="0"/>
              <c:delete val="1"/>
              <c:extLst xmlns:c16r2="http://schemas.microsoft.com/office/drawing/2015/06/chart">
                <c:ext xmlns:c16="http://schemas.microsoft.com/office/drawing/2014/chart" uri="{C3380CC4-5D6E-409C-BE32-E72D297353CC}">
                  <c16:uniqueId val="{0000001C-8090-479E-BF1A-EA59472E2D6D}"/>
                </c:ext>
                <c:ext xmlns:c15="http://schemas.microsoft.com/office/drawing/2012/chart" uri="{CE6537A1-D6FC-4f65-9D91-7224C49458BB}"/>
              </c:extLst>
            </c:dLbl>
            <c:spPr>
              <a:noFill/>
              <a:ln>
                <a:noFill/>
              </a:ln>
              <a:effectLst/>
            </c:spPr>
            <c:dLblPos val="b"/>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layout/>
                <c15:showLeaderLines val="0"/>
              </c:ext>
            </c:extLst>
          </c:dLbls>
          <c:xVal>
            <c:numRef>
              <c:f>(Sheet1!$C$10,Sheet1!$E$10)</c:f>
              <c:numCache>
                <c:formatCode>m/d/yyyy</c:formatCode>
                <c:ptCount val="2"/>
                <c:pt idx="0">
                  <c:v>42435</c:v>
                </c:pt>
                <c:pt idx="1">
                  <c:v>42435</c:v>
                </c:pt>
              </c:numCache>
            </c:numRef>
          </c:xVal>
          <c:yVal>
            <c:numRef>
              <c:f>(Sheet1!$D$10,Sheet1!$F$10)</c:f>
              <c:numCache>
                <c:formatCode>0.00</c:formatCode>
                <c:ptCount val="2"/>
                <c:pt idx="0">
                  <c:v>4</c:v>
                </c:pt>
                <c:pt idx="1">
                  <c:v>4</c:v>
                </c:pt>
              </c:numCache>
            </c:numRef>
          </c:yVal>
          <c:smooth val="0"/>
          <c:extLst xmlns:c16r2="http://schemas.microsoft.com/office/drawing/2015/06/chart">
            <c:ext xmlns:c16="http://schemas.microsoft.com/office/drawing/2014/chart" uri="{C3380CC4-5D6E-409C-BE32-E72D297353CC}">
              <c16:uniqueId val="{0000001E-8090-479E-BF1A-EA59472E2D6D}"/>
            </c:ext>
          </c:extLst>
        </c:ser>
        <c:dLbls>
          <c:dLblPos val="t"/>
          <c:showLegendKey val="0"/>
          <c:showVal val="1"/>
          <c:showCatName val="0"/>
          <c:showSerName val="0"/>
          <c:showPercent val="0"/>
          <c:showBubbleSize val="0"/>
        </c:dLbls>
        <c:axId val="1813779888"/>
        <c:axId val="1813768464"/>
      </c:scatterChart>
      <c:valAx>
        <c:axId val="1813779888"/>
        <c:scaling>
          <c:orientation val="minMax"/>
        </c:scaling>
        <c:delete val="0"/>
        <c:axPos val="b"/>
        <c:numFmt formatCode="m/d/yyyy" sourceLinked="1"/>
        <c:majorTickMark val="out"/>
        <c:minorTickMark val="none"/>
        <c:tickLblPos val="nextTo"/>
        <c:spPr>
          <a:noFill/>
        </c:spPr>
        <c:txPr>
          <a:bodyPr rot="5400000" vert="horz"/>
          <a:lstStyle/>
          <a:p>
            <a:pPr>
              <a:defRPr/>
            </a:pPr>
            <a:endParaRPr lang="en-US"/>
          </a:p>
        </c:txPr>
        <c:crossAx val="1813768464"/>
        <c:crosses val="autoZero"/>
        <c:crossBetween val="midCat"/>
      </c:valAx>
      <c:valAx>
        <c:axId val="1813768464"/>
        <c:scaling>
          <c:orientation val="minMax"/>
        </c:scaling>
        <c:delete val="1"/>
        <c:axPos val="l"/>
        <c:majorGridlines>
          <c:spPr>
            <a:ln>
              <a:noFill/>
            </a:ln>
          </c:spPr>
        </c:majorGridlines>
        <c:numFmt formatCode="0.00" sourceLinked="1"/>
        <c:majorTickMark val="out"/>
        <c:minorTickMark val="none"/>
        <c:tickLblPos val="nextTo"/>
        <c:crossAx val="1813779888"/>
        <c:crosses val="autoZero"/>
        <c:crossBetween val="midCat"/>
      </c:valAx>
      <c:spPr>
        <a:noFill/>
        <a:ln>
          <a:noFill/>
        </a:ln>
      </c:spPr>
    </c:plotArea>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F1EC4-0AE9-4ABA-827F-84879B727577}" type="datetimeFigureOut">
              <a:rPr lang="en-US" smtClean="0"/>
              <a:t>4/25/2016</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BF1C4-A8A4-46A4-960B-68980B6D50C1}" type="slidenum">
              <a:rPr lang="en-US" smtClean="0"/>
              <a:t>‹#›</a:t>
            </a:fld>
            <a:endParaRPr lang="en-US"/>
          </a:p>
        </p:txBody>
      </p:sp>
    </p:spTree>
    <p:extLst>
      <p:ext uri="{BB962C8B-B14F-4D97-AF65-F5344CB8AC3E}">
        <p14:creationId xmlns:p14="http://schemas.microsoft.com/office/powerpoint/2010/main" val="2976403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describes RADV, the Risk Adjustment Data Validation tool developed by team </a:t>
            </a:r>
            <a:r>
              <a:rPr lang="en-US" dirty="0" err="1"/>
              <a:t>FHIRed</a:t>
            </a:r>
            <a:r>
              <a:rPr lang="en-US" dirty="0"/>
              <a:t> Up.</a:t>
            </a:r>
          </a:p>
        </p:txBody>
      </p:sp>
      <p:sp>
        <p:nvSpPr>
          <p:cNvPr id="4" name="Slide Number Placeholder 3"/>
          <p:cNvSpPr>
            <a:spLocks noGrp="1"/>
          </p:cNvSpPr>
          <p:nvPr>
            <p:ph type="sldNum" sz="quarter" idx="10"/>
          </p:nvPr>
        </p:nvSpPr>
        <p:spPr/>
        <p:txBody>
          <a:bodyPr/>
          <a:lstStyle/>
          <a:p>
            <a:fld id="{64DBF1C4-A8A4-46A4-960B-68980B6D50C1}" type="slidenum">
              <a:rPr lang="en-US" smtClean="0"/>
              <a:t>1</a:t>
            </a:fld>
            <a:endParaRPr lang="en-US"/>
          </a:p>
        </p:txBody>
      </p:sp>
    </p:spTree>
    <p:extLst>
      <p:ext uri="{BB962C8B-B14F-4D97-AF65-F5344CB8AC3E}">
        <p14:creationId xmlns:p14="http://schemas.microsoft.com/office/powerpoint/2010/main" val="4127373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sz="900" dirty="0"/>
              <a:t>The Affordable Care Act requires health insurance</a:t>
            </a:r>
            <a:r>
              <a:rPr lang="en-US" sz="900" baseline="0" dirty="0"/>
              <a:t> companies to offer insurance to people with pre-existing conditions.  By only offering policies with high co-pays and high-deductibles, insurance companies can discourage ill patients from purchasing their products.  Risk adjustment prevents this by transferring premiums from insurers with healthy members to those organizations that are insuring for a more ill population.</a:t>
            </a:r>
          </a:p>
          <a:p>
            <a:pPr defTabSz="931774">
              <a:defRPr/>
            </a:pPr>
            <a:endParaRPr lang="en-US" sz="900" dirty="0"/>
          </a:p>
          <a:p>
            <a:pPr defTabSz="931774">
              <a:defRPr/>
            </a:pPr>
            <a:r>
              <a:rPr lang="en-US" sz="900" dirty="0"/>
              <a:t>Risk</a:t>
            </a:r>
            <a:r>
              <a:rPr lang="en-US" sz="900" baseline="0" dirty="0"/>
              <a:t> scores are use to determine the average level of illness in an insurers population. A risk score is calculated using the list of diagnoses recorded for a patient during the previous calendar year.  This gives providers and insurers a strong financial interest in making medical records accurate and complete.</a:t>
            </a:r>
          </a:p>
          <a:p>
            <a:pPr defTabSz="931774">
              <a:defRPr/>
            </a:pPr>
            <a:endParaRPr lang="en-US" sz="900" baseline="0" dirty="0"/>
          </a:p>
          <a:p>
            <a:pPr defTabSz="931774">
              <a:defRPr/>
            </a:pPr>
            <a:r>
              <a:rPr lang="en-US" sz="900" baseline="0" dirty="0"/>
              <a:t>The RADV tool was designed to help providers validate medical records, by identifying health care conditions that may be missing from a patients recent medical record.</a:t>
            </a:r>
            <a:endParaRPr lang="en-US" sz="900" dirty="0"/>
          </a:p>
        </p:txBody>
      </p:sp>
      <p:sp>
        <p:nvSpPr>
          <p:cNvPr id="4" name="Slide Number Placeholder 3"/>
          <p:cNvSpPr>
            <a:spLocks noGrp="1"/>
          </p:cNvSpPr>
          <p:nvPr>
            <p:ph type="sldNum" sz="quarter" idx="10"/>
          </p:nvPr>
        </p:nvSpPr>
        <p:spPr/>
        <p:txBody>
          <a:bodyPr/>
          <a:lstStyle/>
          <a:p>
            <a:fld id="{64DBF1C4-A8A4-46A4-960B-68980B6D50C1}" type="slidenum">
              <a:rPr lang="en-US" smtClean="0"/>
              <a:t>2</a:t>
            </a:fld>
            <a:endParaRPr lang="en-US"/>
          </a:p>
        </p:txBody>
      </p:sp>
    </p:spTree>
    <p:extLst>
      <p:ext uri="{BB962C8B-B14F-4D97-AF65-F5344CB8AC3E}">
        <p14:creationId xmlns:p14="http://schemas.microsoft.com/office/powerpoint/2010/main" val="960926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4</a:t>
            </a:fld>
            <a:endParaRPr lang="en-US"/>
          </a:p>
        </p:txBody>
      </p:sp>
    </p:spTree>
    <p:extLst>
      <p:ext uri="{BB962C8B-B14F-4D97-AF65-F5344CB8AC3E}">
        <p14:creationId xmlns:p14="http://schemas.microsoft.com/office/powerpoint/2010/main" val="60343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5</a:t>
            </a:fld>
            <a:endParaRPr lang="en-US"/>
          </a:p>
        </p:txBody>
      </p:sp>
    </p:spTree>
    <p:extLst>
      <p:ext uri="{BB962C8B-B14F-4D97-AF65-F5344CB8AC3E}">
        <p14:creationId xmlns:p14="http://schemas.microsoft.com/office/powerpoint/2010/main" val="1617621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candidate risk score meter (or gauge) indicates the severity of the patient’s candidate risk score relative to their current risk score.  It is used to quickly identify if a patient’s candidate HCCs would make a significant impact to their current risk score if they were added to the patient.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Example:</a:t>
            </a:r>
          </a:p>
          <a:p>
            <a:r>
              <a:rPr lang="en-US" sz="1200" kern="1200" dirty="0" smtClean="0">
                <a:solidFill>
                  <a:schemeClr val="tx1"/>
                </a:solidFill>
                <a:effectLst/>
                <a:latin typeface="+mn-lt"/>
                <a:ea typeface="+mn-ea"/>
                <a:cs typeface="+mn-cs"/>
              </a:rPr>
              <a:t>If a patient has a Current Risk Score of 0.723 and the sum of their Candidate Risk Scores is 1.687, the candidate risk score meter would register 70, indicating the patient’s current risk score is 70% less then what it would be </a:t>
            </a:r>
            <a:r>
              <a:rPr lang="en-US" sz="1200" kern="1200" smtClean="0">
                <a:solidFill>
                  <a:schemeClr val="tx1"/>
                </a:solidFill>
                <a:effectLst/>
                <a:latin typeface="+mn-lt"/>
                <a:ea typeface="+mn-ea"/>
                <a:cs typeface="+mn-cs"/>
              </a:rPr>
              <a:t>if the candidate </a:t>
            </a:r>
            <a:r>
              <a:rPr lang="en-US" sz="1200" kern="1200" dirty="0" smtClean="0">
                <a:solidFill>
                  <a:schemeClr val="tx1"/>
                </a:solidFill>
                <a:effectLst/>
                <a:latin typeface="+mn-lt"/>
                <a:ea typeface="+mn-ea"/>
                <a:cs typeface="+mn-cs"/>
              </a:rPr>
              <a:t>HCCs where included.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9</a:t>
            </a:fld>
            <a:endParaRPr lang="en-US"/>
          </a:p>
        </p:txBody>
      </p:sp>
    </p:spTree>
    <p:extLst>
      <p:ext uri="{BB962C8B-B14F-4D97-AF65-F5344CB8AC3E}">
        <p14:creationId xmlns:p14="http://schemas.microsoft.com/office/powerpoint/2010/main" val="563307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10</a:t>
            </a:fld>
            <a:endParaRPr lang="en-US"/>
          </a:p>
        </p:txBody>
      </p:sp>
    </p:spTree>
    <p:extLst>
      <p:ext uri="{BB962C8B-B14F-4D97-AF65-F5344CB8AC3E}">
        <p14:creationId xmlns:p14="http://schemas.microsoft.com/office/powerpoint/2010/main" val="925080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final slide shows</a:t>
            </a:r>
            <a:r>
              <a:rPr lang="en-US" baseline="0" dirty="0"/>
              <a:t> the web address of the RADV tool.  You can use this username and password to view the final version of the software.</a:t>
            </a:r>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11</a:t>
            </a:fld>
            <a:endParaRPr lang="en-US"/>
          </a:p>
        </p:txBody>
      </p:sp>
    </p:spTree>
    <p:extLst>
      <p:ext uri="{BB962C8B-B14F-4D97-AF65-F5344CB8AC3E}">
        <p14:creationId xmlns:p14="http://schemas.microsoft.com/office/powerpoint/2010/main" val="2009540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5715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65313" y="58131"/>
            <a:ext cx="9013372" cy="557683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295400" y="2667000"/>
            <a:ext cx="6400800" cy="13335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3EAEFB75-4DE4-4DFC-B956-52D01254B927}" type="datetimeFigureOut">
              <a:rPr lang="en-US" smtClean="0"/>
              <a:t>4/25/2016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AF141AA-43C2-494C-A2D0-12408B6C831A}" type="slidenum">
              <a:rPr lang="en-US" smtClean="0"/>
              <a:t>‹#›</a:t>
            </a:fld>
            <a:endParaRPr lang="en-US"/>
          </a:p>
        </p:txBody>
      </p:sp>
      <p:sp>
        <p:nvSpPr>
          <p:cNvPr id="7" name="Rectangle 6"/>
          <p:cNvSpPr/>
          <p:nvPr/>
        </p:nvSpPr>
        <p:spPr>
          <a:xfrm>
            <a:off x="62933" y="1207753"/>
            <a:ext cx="9021537" cy="1272791"/>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2933" y="1163934"/>
            <a:ext cx="9021537" cy="100483"/>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62933" y="2480542"/>
            <a:ext cx="9021537" cy="9211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457200" y="1254943"/>
            <a:ext cx="8229600" cy="1225021"/>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AEFB75-4DE4-4DFC-B956-52D01254B927}"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141AA-43C2-494C-A2D0-12408B6C831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8"/>
            <a:ext cx="2011680" cy="487627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28867"/>
            <a:ext cx="5562600" cy="48762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AEFB75-4DE4-4DFC-B956-52D01254B927}"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141AA-43C2-494C-A2D0-12408B6C831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3EAEFB75-4DE4-4DFC-B956-52D01254B927}"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141AA-43C2-494C-A2D0-12408B6C831A}" type="slidenum">
              <a:rPr lang="en-US" smtClean="0"/>
              <a:t>‹#›</a:t>
            </a:fld>
            <a:endParaRPr lang="en-US"/>
          </a:p>
        </p:txBody>
      </p:sp>
      <p:sp>
        <p:nvSpPr>
          <p:cNvPr id="8" name="Content Placeholder 7"/>
          <p:cNvSpPr>
            <a:spLocks noGrp="1"/>
          </p:cNvSpPr>
          <p:nvPr>
            <p:ph sz="quarter" idx="1"/>
          </p:nvPr>
        </p:nvSpPr>
        <p:spPr>
          <a:xfrm>
            <a:off x="914400" y="1206500"/>
            <a:ext cx="7772400" cy="3810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5715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65313" y="58131"/>
            <a:ext cx="9013372" cy="557683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722313" y="793751"/>
            <a:ext cx="7772400" cy="1135062"/>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123282"/>
            <a:ext cx="7772400" cy="1115219"/>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EAEFB75-4DE4-4DFC-B956-52D01254B927}" type="datetimeFigureOut">
              <a:rPr lang="en-US" smtClean="0"/>
              <a:t>4/25/2016</a:t>
            </a:fld>
            <a:endParaRPr lang="en-US"/>
          </a:p>
        </p:txBody>
      </p:sp>
      <p:sp>
        <p:nvSpPr>
          <p:cNvPr id="5" name="Footer Placeholder 4"/>
          <p:cNvSpPr>
            <a:spLocks noGrp="1"/>
          </p:cNvSpPr>
          <p:nvPr>
            <p:ph type="ftr" sz="quarter" idx="11"/>
          </p:nvPr>
        </p:nvSpPr>
        <p:spPr>
          <a:xfrm>
            <a:off x="800100" y="5143500"/>
            <a:ext cx="4000500" cy="381000"/>
          </a:xfrm>
        </p:spPr>
        <p:txBody>
          <a:bodyPr/>
          <a:lstStyle/>
          <a:p>
            <a:endParaRPr lang="en-US"/>
          </a:p>
        </p:txBody>
      </p:sp>
      <p:sp>
        <p:nvSpPr>
          <p:cNvPr id="7" name="Rectangle 6"/>
          <p:cNvSpPr/>
          <p:nvPr/>
        </p:nvSpPr>
        <p:spPr>
          <a:xfrm flipV="1">
            <a:off x="69414" y="1980692"/>
            <a:ext cx="9013515" cy="7620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69148" y="1951231"/>
            <a:ext cx="9013781" cy="3809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68308" y="2057400"/>
            <a:ext cx="9014621" cy="3810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46304" y="5173980"/>
            <a:ext cx="457200" cy="381000"/>
          </a:xfrm>
        </p:spPr>
        <p:txBody>
          <a:bodyPr/>
          <a:lstStyle/>
          <a:p>
            <a:fld id="{CAF141AA-43C2-494C-A2D0-12408B6C831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EAEFB75-4DE4-4DFC-B956-52D01254B927}"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F141AA-43C2-494C-A2D0-12408B6C831A}" type="slidenum">
              <a:rPr lang="en-US" smtClean="0"/>
              <a:t>‹#›</a:t>
            </a:fld>
            <a:endParaRPr lang="en-US"/>
          </a:p>
        </p:txBody>
      </p:sp>
      <p:sp>
        <p:nvSpPr>
          <p:cNvPr id="9" name="Content Placeholder 8"/>
          <p:cNvSpPr>
            <a:spLocks noGrp="1"/>
          </p:cNvSpPr>
          <p:nvPr>
            <p:ph sz="quarter" idx="1"/>
          </p:nvPr>
        </p:nvSpPr>
        <p:spPr>
          <a:xfrm>
            <a:off x="914400" y="1206500"/>
            <a:ext cx="3749040" cy="3810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206500"/>
            <a:ext cx="3749040" cy="3810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27542"/>
            <a:ext cx="7772400" cy="9525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206500"/>
            <a:ext cx="3733800" cy="635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206500"/>
            <a:ext cx="3733800" cy="635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3EAEFB75-4DE4-4DFC-B956-52D01254B927}" type="datetimeFigureOut">
              <a:rPr lang="en-US" smtClean="0"/>
              <a:t>4/25/2016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F141AA-43C2-494C-A2D0-12408B6C831A}" type="slidenum">
              <a:rPr lang="en-US" smtClean="0"/>
              <a:t>‹#›</a:t>
            </a:fld>
            <a:endParaRPr lang="en-US"/>
          </a:p>
        </p:txBody>
      </p:sp>
      <p:sp>
        <p:nvSpPr>
          <p:cNvPr id="11" name="Content Placeholder 10"/>
          <p:cNvSpPr>
            <a:spLocks noGrp="1"/>
          </p:cNvSpPr>
          <p:nvPr>
            <p:ph sz="half" idx="2"/>
          </p:nvPr>
        </p:nvSpPr>
        <p:spPr>
          <a:xfrm>
            <a:off x="914400" y="1873250"/>
            <a:ext cx="3733800" cy="32385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1873250"/>
            <a:ext cx="3733800" cy="32385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EAEFB75-4DE4-4DFC-B956-52D01254B927}" type="datetimeFigureOut">
              <a:rPr lang="en-US" smtClean="0"/>
              <a:t>4/25/2016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F141AA-43C2-494C-A2D0-12408B6C831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EFB75-4DE4-4DFC-B956-52D01254B927}" type="datetimeFigureOut">
              <a:rPr lang="en-US" smtClean="0"/>
              <a:t>4/25/2016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F141AA-43C2-494C-A2D0-12408B6C831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715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64008" y="58129"/>
            <a:ext cx="9013372" cy="557784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14400" y="227542"/>
            <a:ext cx="7772400" cy="9525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333500"/>
            <a:ext cx="1905000" cy="37465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EAEFB75-4DE4-4DFC-B956-52D01254B927}"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F141AA-43C2-494C-A2D0-12408B6C831A}" type="slidenum">
              <a:rPr lang="en-US" smtClean="0"/>
              <a:t>‹#›</a:t>
            </a:fld>
            <a:endParaRPr lang="en-US"/>
          </a:p>
        </p:txBody>
      </p:sp>
      <p:sp>
        <p:nvSpPr>
          <p:cNvPr id="11" name="Content Placeholder 10"/>
          <p:cNvSpPr>
            <a:spLocks noGrp="1"/>
          </p:cNvSpPr>
          <p:nvPr>
            <p:ph sz="quarter" idx="1"/>
          </p:nvPr>
        </p:nvSpPr>
        <p:spPr>
          <a:xfrm>
            <a:off x="2971800" y="1333500"/>
            <a:ext cx="5715000" cy="37465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083792"/>
            <a:ext cx="7315200" cy="435240"/>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4538188"/>
            <a:ext cx="7315200" cy="5715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EAEFB75-4DE4-4DFC-B956-52D01254B927}" type="datetimeFigureOut">
              <a:rPr lang="en-US" smtClean="0"/>
              <a:t>4/25/2016</a:t>
            </a:fld>
            <a:endParaRPr lang="en-US"/>
          </a:p>
        </p:txBody>
      </p:sp>
      <p:sp>
        <p:nvSpPr>
          <p:cNvPr id="6" name="Footer Placeholder 5"/>
          <p:cNvSpPr>
            <a:spLocks noGrp="1"/>
          </p:cNvSpPr>
          <p:nvPr>
            <p:ph type="ftr" sz="quarter" idx="11"/>
          </p:nvPr>
        </p:nvSpPr>
        <p:spPr>
          <a:xfrm>
            <a:off x="914400" y="5143500"/>
            <a:ext cx="3886200" cy="381000"/>
          </a:xfrm>
        </p:spPr>
        <p:txBody>
          <a:bodyPr/>
          <a:lstStyle/>
          <a:p>
            <a:endParaRPr lang="en-US"/>
          </a:p>
        </p:txBody>
      </p:sp>
      <p:sp>
        <p:nvSpPr>
          <p:cNvPr id="7" name="Slide Number Placeholder 6"/>
          <p:cNvSpPr>
            <a:spLocks noGrp="1"/>
          </p:cNvSpPr>
          <p:nvPr>
            <p:ph type="sldNum" sz="quarter" idx="12"/>
          </p:nvPr>
        </p:nvSpPr>
        <p:spPr>
          <a:xfrm>
            <a:off x="146304" y="5173980"/>
            <a:ext cx="457200" cy="381000"/>
          </a:xfrm>
        </p:spPr>
        <p:txBody>
          <a:bodyPr/>
          <a:lstStyle/>
          <a:p>
            <a:fld id="{CAF141AA-43C2-494C-A2D0-12408B6C831A}" type="slidenum">
              <a:rPr lang="en-US" smtClean="0"/>
              <a:t>‹#›</a:t>
            </a:fld>
            <a:endParaRPr lang="en-US"/>
          </a:p>
        </p:txBody>
      </p:sp>
      <p:sp>
        <p:nvSpPr>
          <p:cNvPr id="11" name="Rectangle 10"/>
          <p:cNvSpPr/>
          <p:nvPr/>
        </p:nvSpPr>
        <p:spPr>
          <a:xfrm flipV="1">
            <a:off x="68307" y="3902962"/>
            <a:ext cx="9006840" cy="7620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68510" y="3875396"/>
            <a:ext cx="9006639" cy="3809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68512" y="3977688"/>
            <a:ext cx="9006637" cy="4067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68310" y="55563"/>
            <a:ext cx="9001873" cy="3817938"/>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715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64008" y="58129"/>
            <a:ext cx="9013372" cy="557784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914400" y="228866"/>
            <a:ext cx="7772400" cy="9525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206500"/>
            <a:ext cx="7772400" cy="3810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5159374"/>
            <a:ext cx="2476500" cy="396876"/>
          </a:xfrm>
          <a:prstGeom prst="rect">
            <a:avLst/>
          </a:prstGeom>
        </p:spPr>
        <p:txBody>
          <a:bodyPr anchor="ctr" anchorCtr="0"/>
          <a:lstStyle>
            <a:lvl1pPr algn="r" eaLnBrk="1" latinLnBrk="0" hangingPunct="1">
              <a:defRPr kumimoji="0" sz="1400">
                <a:solidFill>
                  <a:schemeClr val="tx2"/>
                </a:solidFill>
              </a:defRPr>
            </a:lvl1pPr>
          </a:lstStyle>
          <a:p>
            <a:fld id="{3EAEFB75-4DE4-4DFC-B956-52D01254B927}" type="datetimeFigureOut">
              <a:rPr lang="en-US" smtClean="0"/>
              <a:t>4/25/2016</a:t>
            </a:fld>
            <a:endParaRPr lang="en-US"/>
          </a:p>
        </p:txBody>
      </p:sp>
      <p:sp>
        <p:nvSpPr>
          <p:cNvPr id="3" name="Footer Placeholder 2"/>
          <p:cNvSpPr>
            <a:spLocks noGrp="1"/>
          </p:cNvSpPr>
          <p:nvPr>
            <p:ph type="ftr" sz="quarter" idx="3"/>
          </p:nvPr>
        </p:nvSpPr>
        <p:spPr>
          <a:xfrm>
            <a:off x="914400" y="5143500"/>
            <a:ext cx="3962400" cy="3810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5175250"/>
            <a:ext cx="457200" cy="3810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F141AA-43C2-494C-A2D0-12408B6C831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jrichgels3@gatech.edu" TargetMode="External"/><Relationship Id="rId3" Type="http://schemas.openxmlformats.org/officeDocument/2006/relationships/slideLayout" Target="../slideLayouts/slideLayout1.xml"/><Relationship Id="rId7" Type="http://schemas.openxmlformats.org/officeDocument/2006/relationships/hyperlink" Target="mailto:anjag1993@gmail.com" TargetMode="Externa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hyperlink" Target="mailto:spiroganas@gmail.com" TargetMode="External"/><Relationship Id="rId11" Type="http://schemas.openxmlformats.org/officeDocument/2006/relationships/image" Target="../media/image2.png"/><Relationship Id="rId5" Type="http://schemas.openxmlformats.org/officeDocument/2006/relationships/hyperlink" Target="mailto:aburgos3@gatech.edu" TargetMode="External"/><Relationship Id="rId10" Type="http://schemas.openxmlformats.org/officeDocument/2006/relationships/hyperlink" Target="mailto:tmsuidan@gatech.edu" TargetMode="External"/><Relationship Id="rId4" Type="http://schemas.openxmlformats.org/officeDocument/2006/relationships/notesSlide" Target="../notesSlides/notesSlide1.xml"/><Relationship Id="rId9" Type="http://schemas.openxmlformats.org/officeDocument/2006/relationships/hyperlink" Target="mailto:dstoneburner3@gatech.edu"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focus-appliance-122323.appspot.com/logi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png"/><Relationship Id="rId2" Type="http://schemas.microsoft.com/office/2007/relationships/media" Target="../media/media2.m4a"/><Relationship Id="rId1" Type="http://schemas.openxmlformats.org/officeDocument/2006/relationships/audio" Target="NULL" TargetMode="Externa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2686050"/>
            <a:ext cx="6705600" cy="1847850"/>
          </a:xfrm>
        </p:spPr>
        <p:txBody>
          <a:bodyPr>
            <a:normAutofit fontScale="70000" lnSpcReduction="20000"/>
          </a:bodyPr>
          <a:lstStyle/>
          <a:p>
            <a:r>
              <a:rPr lang="en-US" b="1" dirty="0" err="1"/>
              <a:t>FHIRed</a:t>
            </a:r>
            <a:r>
              <a:rPr lang="en-US" b="1" dirty="0"/>
              <a:t> UP</a:t>
            </a:r>
          </a:p>
          <a:p>
            <a:r>
              <a:rPr lang="en-US" dirty="0"/>
              <a:t>Augusto Burgos </a:t>
            </a:r>
            <a:r>
              <a:rPr lang="en-US" dirty="0">
                <a:hlinkClick r:id="rId5"/>
              </a:rPr>
              <a:t>aburgos3@gatech.edu</a:t>
            </a:r>
            <a:r>
              <a:rPr lang="en-US" dirty="0"/>
              <a:t/>
            </a:r>
            <a:br>
              <a:rPr lang="en-US" dirty="0"/>
            </a:br>
            <a:r>
              <a:rPr lang="en-US" dirty="0"/>
              <a:t>Spiro Ganas </a:t>
            </a:r>
            <a:r>
              <a:rPr lang="en-US" dirty="0">
                <a:hlinkClick r:id="rId6"/>
              </a:rPr>
              <a:t>spiroganas@gmail.com</a:t>
            </a:r>
            <a:r>
              <a:rPr lang="en-US" dirty="0"/>
              <a:t/>
            </a:r>
            <a:br>
              <a:rPr lang="en-US" dirty="0"/>
            </a:br>
            <a:r>
              <a:rPr lang="en-US" dirty="0"/>
              <a:t>Anja Guillory </a:t>
            </a:r>
            <a:r>
              <a:rPr lang="en-US" dirty="0">
                <a:hlinkClick r:id="rId7"/>
              </a:rPr>
              <a:t>anjag1993@gmail.com</a:t>
            </a:r>
            <a:r>
              <a:rPr lang="en-US" dirty="0"/>
              <a:t/>
            </a:r>
            <a:br>
              <a:rPr lang="en-US" dirty="0"/>
            </a:br>
            <a:r>
              <a:rPr lang="en-US" dirty="0"/>
              <a:t>Jamie </a:t>
            </a:r>
            <a:r>
              <a:rPr lang="en-US" dirty="0" err="1"/>
              <a:t>Richgels</a:t>
            </a:r>
            <a:r>
              <a:rPr lang="en-US" dirty="0"/>
              <a:t> </a:t>
            </a:r>
            <a:r>
              <a:rPr lang="en-US" dirty="0">
                <a:hlinkClick r:id="rId8"/>
              </a:rPr>
              <a:t>jrichgels3@gatech.edu</a:t>
            </a:r>
            <a:r>
              <a:rPr lang="en-US" dirty="0"/>
              <a:t/>
            </a:r>
            <a:br>
              <a:rPr lang="en-US" dirty="0"/>
            </a:br>
            <a:r>
              <a:rPr lang="en-US" dirty="0"/>
              <a:t>Daniel </a:t>
            </a:r>
            <a:r>
              <a:rPr lang="en-US" dirty="0" err="1"/>
              <a:t>Stoneburner</a:t>
            </a:r>
            <a:r>
              <a:rPr lang="en-US" dirty="0"/>
              <a:t> </a:t>
            </a:r>
            <a:r>
              <a:rPr lang="en-US" dirty="0">
                <a:hlinkClick r:id="rId9"/>
              </a:rPr>
              <a:t>dstoneburner3@gatech.edu</a:t>
            </a:r>
            <a:r>
              <a:rPr lang="en-US" dirty="0"/>
              <a:t/>
            </a:r>
            <a:br>
              <a:rPr lang="en-US" dirty="0"/>
            </a:br>
            <a:r>
              <a:rPr lang="en-US" dirty="0"/>
              <a:t>Tala </a:t>
            </a:r>
            <a:r>
              <a:rPr lang="en-US" dirty="0" err="1"/>
              <a:t>Suidan</a:t>
            </a:r>
            <a:r>
              <a:rPr lang="en-US" dirty="0"/>
              <a:t> </a:t>
            </a:r>
            <a:r>
              <a:rPr lang="en-US" dirty="0">
                <a:hlinkClick r:id="rId10"/>
              </a:rPr>
              <a:t>tmsuidan@gatech.edu</a:t>
            </a:r>
            <a:endParaRPr lang="en-US" dirty="0"/>
          </a:p>
        </p:txBody>
      </p:sp>
      <p:sp>
        <p:nvSpPr>
          <p:cNvPr id="2" name="Title 1"/>
          <p:cNvSpPr>
            <a:spLocks noGrp="1"/>
          </p:cNvSpPr>
          <p:nvPr>
            <p:ph type="ctrTitle"/>
          </p:nvPr>
        </p:nvSpPr>
        <p:spPr/>
        <p:txBody>
          <a:bodyPr>
            <a:normAutofit fontScale="90000"/>
          </a:bodyPr>
          <a:lstStyle/>
          <a:p>
            <a:r>
              <a:rPr lang="en-US" dirty="0">
                <a:solidFill>
                  <a:schemeClr val="bg2"/>
                </a:solidFill>
              </a:rPr>
              <a:t>RADV</a:t>
            </a:r>
            <a:br>
              <a:rPr lang="en-US" dirty="0">
                <a:solidFill>
                  <a:schemeClr val="bg2"/>
                </a:solidFill>
              </a:rPr>
            </a:br>
            <a:r>
              <a:rPr lang="en-US" dirty="0">
                <a:solidFill>
                  <a:schemeClr val="bg2"/>
                </a:solidFill>
              </a:rPr>
              <a:t>Risk Adjustment Data Validation Tool</a:t>
            </a:r>
            <a:endParaRPr lang="en-US"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9448800" y="4914900"/>
            <a:ext cx="609600" cy="609600"/>
          </a:xfrm>
          <a:prstGeom prst="rect">
            <a:avLst/>
          </a:prstGeom>
        </p:spPr>
      </p:pic>
    </p:spTree>
    <p:extLst>
      <p:ext uri="{BB962C8B-B14F-4D97-AF65-F5344CB8AC3E}">
        <p14:creationId xmlns:p14="http://schemas.microsoft.com/office/powerpoint/2010/main" val="3359857385"/>
      </p:ext>
    </p:extLst>
  </p:cSld>
  <p:clrMapOvr>
    <a:masterClrMapping/>
  </p:clrMapOvr>
  <mc:AlternateContent xmlns:mc="http://schemas.openxmlformats.org/markup-compatibility/2006" xmlns:p14="http://schemas.microsoft.com/office/powerpoint/2010/main">
    <mc:Choice Requires="p14">
      <p:transition p14:dur="250" advTm="7027"/>
    </mc:Choice>
    <mc:Fallback xmlns="">
      <p:transition advTm="702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219504" y="168797"/>
            <a:ext cx="2609796" cy="609600"/>
          </a:xfrm>
          <a:prstGeom prst="rect">
            <a:avLst/>
          </a:prstGeom>
          <a:solidFill>
            <a:schemeClr val="bg1"/>
          </a:solidFill>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a:t>QA Testing</a:t>
            </a:r>
            <a:endParaRPr lang="en-US" sz="3200" dirty="0"/>
          </a:p>
        </p:txBody>
      </p:sp>
    </p:spTree>
    <p:extLst>
      <p:ext uri="{BB962C8B-B14F-4D97-AF65-F5344CB8AC3E}">
        <p14:creationId xmlns:p14="http://schemas.microsoft.com/office/powerpoint/2010/main" val="4176045461"/>
      </p:ext>
    </p:extLst>
  </p:cSld>
  <p:clrMapOvr>
    <a:masterClrMapping/>
  </p:clrMapOvr>
  <mc:AlternateContent xmlns:mc="http://schemas.openxmlformats.org/markup-compatibility/2006" xmlns:p14="http://schemas.microsoft.com/office/powerpoint/2010/main">
    <mc:Choice Requires="p14">
      <p:transition spd="slow" p14:dur="2000" advTm="21610"/>
    </mc:Choice>
    <mc:Fallback xmlns="">
      <p:transition spd="slow" advTm="21610"/>
    </mc:Fallback>
  </mc:AlternateContent>
  <p:timing>
    <p:tnLst>
      <p:par>
        <p:cTn id="1" dur="indefinite" restart="never" nodeType="tmRoot"/>
      </p:par>
    </p:tnLst>
  </p:timing>
  <p:extLst mod="1">
    <p:ext uri="{E180D4A7-C9FB-4DFB-919C-405C955672EB}">
      <p14:showEvtLst xmlns:p14="http://schemas.microsoft.com/office/powerpoint/2010/main">
        <p14:playEvt time="20" objId="2"/>
        <p14:stopEvt time="13615" objId="2"/>
      </p14:showEvt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866"/>
            <a:ext cx="7772400" cy="723634"/>
          </a:xfrm>
        </p:spPr>
        <p:txBody>
          <a:bodyPr>
            <a:normAutofit/>
          </a:bodyPr>
          <a:lstStyle/>
          <a:p>
            <a:r>
              <a:rPr lang="en-US" sz="3600" dirty="0"/>
              <a:t>Final Version of the RADV Tool</a:t>
            </a:r>
            <a:endParaRPr lang="en-US" dirty="0"/>
          </a:p>
        </p:txBody>
      </p:sp>
      <p:sp>
        <p:nvSpPr>
          <p:cNvPr id="3" name="Content Placeholder 2"/>
          <p:cNvSpPr>
            <a:spLocks noGrp="1"/>
          </p:cNvSpPr>
          <p:nvPr>
            <p:ph sz="quarter" idx="1"/>
          </p:nvPr>
        </p:nvSpPr>
        <p:spPr/>
        <p:txBody>
          <a:bodyPr>
            <a:normAutofit/>
          </a:bodyPr>
          <a:lstStyle/>
          <a:p>
            <a:pPr lvl="1"/>
            <a:endParaRPr lang="en-US" sz="1600" dirty="0">
              <a:hlinkClick r:id="rId3"/>
            </a:endParaRPr>
          </a:p>
          <a:p>
            <a:pPr lvl="1"/>
            <a:r>
              <a:rPr lang="en-US" dirty="0">
                <a:hlinkClick r:id="rId3"/>
              </a:rPr>
              <a:t>https://focus-appliance-122323.appspot.com/login</a:t>
            </a:r>
            <a:endParaRPr lang="en-US" dirty="0"/>
          </a:p>
          <a:p>
            <a:pPr lvl="1"/>
            <a:r>
              <a:rPr lang="en-US" dirty="0"/>
              <a:t>Login:  </a:t>
            </a:r>
            <a:r>
              <a:rPr lang="en-US" dirty="0" err="1"/>
              <a:t>FHIRedUp</a:t>
            </a:r>
            <a:endParaRPr lang="en-US" dirty="0"/>
          </a:p>
          <a:p>
            <a:pPr lvl="1"/>
            <a:r>
              <a:rPr lang="en-US" dirty="0"/>
              <a:t>Password:  PjV7kGTD</a:t>
            </a:r>
          </a:p>
          <a:p>
            <a:endParaRPr lang="en-US" dirty="0"/>
          </a:p>
        </p:txBody>
      </p:sp>
    </p:spTree>
    <p:extLst>
      <p:ext uri="{BB962C8B-B14F-4D97-AF65-F5344CB8AC3E}">
        <p14:creationId xmlns:p14="http://schemas.microsoft.com/office/powerpoint/2010/main" val="2183040695"/>
      </p:ext>
    </p:extLst>
  </p:cSld>
  <p:clrMapOvr>
    <a:masterClrMapping/>
  </p:clrMapOvr>
  <mc:AlternateContent xmlns:mc="http://schemas.openxmlformats.org/markup-compatibility/2006" xmlns:p14="http://schemas.microsoft.com/office/powerpoint/2010/main">
    <mc:Choice Requires="p14">
      <p:transition p14:dur="250" advTm="10350"/>
    </mc:Choice>
    <mc:Fallback xmlns="">
      <p:transition advTm="10350"/>
    </mc:Fallback>
  </mc:AlternateContent>
  <p:extLst mod="1">
    <p:ext uri="{E180D4A7-C9FB-4DFB-919C-405C955672EB}">
      <p14:showEvtLst xmlns:p14="http://schemas.microsoft.com/office/powerpoint/2010/main">
        <p14:playEvt time="0" objId="4"/>
        <p14:stopEvt time="8107" objId="4"/>
      </p14:showEvt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Project Post-Mortem</a:t>
            </a:r>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1602395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41" y="-195790"/>
            <a:ext cx="7772400" cy="952500"/>
          </a:xfrm>
        </p:spPr>
        <p:txBody>
          <a:bodyPr>
            <a:normAutofit/>
          </a:bodyPr>
          <a:lstStyle/>
          <a:p>
            <a:r>
              <a:rPr lang="en-US" sz="3600" dirty="0"/>
              <a:t>Executive Summary</a:t>
            </a:r>
          </a:p>
        </p:txBody>
      </p:sp>
      <p:pic>
        <p:nvPicPr>
          <p:cNvPr id="4" name="Audio 3">
            <a:hlinkClick r:id="" action="ppaction://media"/>
          </p:cNvPr>
          <p:cNvPicPr>
            <a:picLocks noChangeAspect="1"/>
          </p:cNvPicPr>
          <p:nvPr>
            <a:audioFile r:link="rId1"/>
            <p:extLst>
              <p:ext uri="{DAA4B4D4-6D71-4841-9C94-3DE7FCFB9230}">
                <p14:media xmlns:p14="http://schemas.microsoft.com/office/powerpoint/2010/main" r:embed="rId2">
                  <p14:trim st="810"/>
                </p14:media>
              </p:ext>
            </p:extLst>
          </p:nvPr>
        </p:nvPicPr>
        <p:blipFill>
          <a:blip r:embed="rId5"/>
          <a:stretch>
            <a:fillRect/>
          </a:stretch>
        </p:blipFill>
        <p:spPr>
          <a:xfrm>
            <a:off x="9448800" y="4993326"/>
            <a:ext cx="609600" cy="609600"/>
          </a:xfrm>
          <a:prstGeom prst="rect">
            <a:avLst/>
          </a:prstGeom>
        </p:spPr>
      </p:pic>
      <p:pic>
        <p:nvPicPr>
          <p:cNvPr id="6"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1988" t="24234" r="3893" b="1345"/>
          <a:stretch/>
        </p:blipFill>
        <p:spPr bwMode="auto">
          <a:xfrm>
            <a:off x="152400" y="1310708"/>
            <a:ext cx="4389120" cy="3931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rotWithShape="1">
          <a:blip r:embed="rId7">
            <a:extLst>
              <a:ext uri="{28A0092B-C50C-407E-A947-70E740481C1C}">
                <a14:useLocalDpi xmlns:a14="http://schemas.microsoft.com/office/drawing/2010/main" val="0"/>
              </a:ext>
            </a:extLst>
          </a:blip>
          <a:srcRect l="1943" t="1341" r="1864" b="2571"/>
          <a:stretch/>
        </p:blipFill>
        <p:spPr bwMode="auto">
          <a:xfrm>
            <a:off x="4541520" y="1310708"/>
            <a:ext cx="4526280" cy="3931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52400" y="5242628"/>
            <a:ext cx="8561222" cy="369332"/>
          </a:xfrm>
          <a:prstGeom prst="rect">
            <a:avLst/>
          </a:prstGeom>
          <a:noFill/>
        </p:spPr>
        <p:txBody>
          <a:bodyPr wrap="square" rtlCol="0">
            <a:spAutoFit/>
          </a:bodyPr>
          <a:lstStyle/>
          <a:p>
            <a:r>
              <a:rPr lang="en-US" dirty="0"/>
              <a:t>Source: https://www.bcbsal.org/providers/pdfs/riskAdjustment.pdf</a:t>
            </a:r>
          </a:p>
        </p:txBody>
      </p:sp>
      <p:sp>
        <p:nvSpPr>
          <p:cNvPr id="12" name="TextBox 11"/>
          <p:cNvSpPr txBox="1"/>
          <p:nvPr/>
        </p:nvSpPr>
        <p:spPr>
          <a:xfrm>
            <a:off x="288079" y="756710"/>
            <a:ext cx="8506881" cy="369332"/>
          </a:xfrm>
          <a:prstGeom prst="rect">
            <a:avLst/>
          </a:prstGeom>
          <a:noFill/>
        </p:spPr>
        <p:txBody>
          <a:bodyPr wrap="none" rtlCol="0">
            <a:spAutoFit/>
          </a:bodyPr>
          <a:lstStyle/>
          <a:p>
            <a:pPr marL="285750" indent="-285750">
              <a:buFont typeface="Arial" panose="020B0604020202020204" pitchFamily="34" charset="0"/>
              <a:buChar char="•"/>
            </a:pPr>
            <a:r>
              <a:rPr lang="en-US" dirty="0"/>
              <a:t>Under ACA Risk Adjustment, missing or inaccurate data leads to lower provider reimbursement.</a:t>
            </a:r>
          </a:p>
        </p:txBody>
      </p:sp>
    </p:spTree>
    <p:extLst>
      <p:ext uri="{BB962C8B-B14F-4D97-AF65-F5344CB8AC3E}">
        <p14:creationId xmlns:p14="http://schemas.microsoft.com/office/powerpoint/2010/main" val="264968806"/>
      </p:ext>
    </p:extLst>
  </p:cSld>
  <p:clrMapOvr>
    <a:masterClrMapping/>
  </p:clrMapOvr>
  <mc:AlternateContent xmlns:mc="http://schemas.openxmlformats.org/markup-compatibility/2006" xmlns:p14="http://schemas.microsoft.com/office/powerpoint/2010/main">
    <mc:Choice Requires="p14">
      <p:transition spd="slow" p14:dur="2000" advTm="56676"/>
    </mc:Choice>
    <mc:Fallback xmlns="">
      <p:transition spd="slow" advTm="5667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866"/>
            <a:ext cx="7772400" cy="571234"/>
          </a:xfrm>
        </p:spPr>
        <p:txBody>
          <a:bodyPr>
            <a:noAutofit/>
          </a:bodyPr>
          <a:lstStyle/>
          <a:p>
            <a:r>
              <a:rPr lang="en-US" sz="3600" dirty="0"/>
              <a:t>Team Member Key Responsibilities</a:t>
            </a:r>
          </a:p>
        </p:txBody>
      </p:sp>
      <p:sp>
        <p:nvSpPr>
          <p:cNvPr id="3" name="Content Placeholder 2"/>
          <p:cNvSpPr>
            <a:spLocks noGrp="1"/>
          </p:cNvSpPr>
          <p:nvPr>
            <p:ph sz="quarter" idx="1"/>
          </p:nvPr>
        </p:nvSpPr>
        <p:spPr/>
        <p:txBody>
          <a:bodyPr/>
          <a:lstStyle/>
          <a:p>
            <a:r>
              <a:rPr lang="en-US" sz="2400" dirty="0"/>
              <a:t>Augusto Burgos – Co-Lead Developer</a:t>
            </a:r>
          </a:p>
          <a:p>
            <a:r>
              <a:rPr lang="en-US" sz="2400" dirty="0"/>
              <a:t>Spiro Ganas – Project Sponsor / Developer</a:t>
            </a:r>
          </a:p>
          <a:p>
            <a:r>
              <a:rPr lang="en-US" sz="2400" dirty="0" err="1"/>
              <a:t>Anja</a:t>
            </a:r>
            <a:r>
              <a:rPr lang="en-US" sz="2400" dirty="0"/>
              <a:t> Guillory – Co-Lead Developer</a:t>
            </a:r>
          </a:p>
          <a:p>
            <a:r>
              <a:rPr lang="en-US" sz="2400" dirty="0"/>
              <a:t>Jamie </a:t>
            </a:r>
            <a:r>
              <a:rPr lang="en-US" sz="2400" dirty="0" err="1"/>
              <a:t>Richgels</a:t>
            </a:r>
            <a:r>
              <a:rPr lang="en-US" sz="2400" dirty="0"/>
              <a:t> – UI testing and Business Analyst</a:t>
            </a:r>
          </a:p>
          <a:p>
            <a:r>
              <a:rPr lang="en-US" sz="2400" dirty="0"/>
              <a:t>Daniel </a:t>
            </a:r>
            <a:r>
              <a:rPr lang="en-US" sz="2400" dirty="0" err="1"/>
              <a:t>Stoneburner</a:t>
            </a:r>
            <a:r>
              <a:rPr lang="en-US" sz="2400" dirty="0"/>
              <a:t> – Code testing</a:t>
            </a:r>
          </a:p>
          <a:p>
            <a:r>
              <a:rPr lang="en-US" sz="2400" dirty="0"/>
              <a:t>Tala </a:t>
            </a:r>
            <a:r>
              <a:rPr lang="en-US" sz="2400" dirty="0" err="1"/>
              <a:t>Suidan</a:t>
            </a:r>
            <a:r>
              <a:rPr lang="en-US" sz="2400" dirty="0"/>
              <a:t> – Project Manager / Business Analyst</a:t>
            </a:r>
          </a:p>
        </p:txBody>
      </p:sp>
    </p:spTree>
    <p:extLst>
      <p:ext uri="{BB962C8B-B14F-4D97-AF65-F5344CB8AC3E}">
        <p14:creationId xmlns:p14="http://schemas.microsoft.com/office/powerpoint/2010/main" val="2366413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609600" y="190500"/>
            <a:ext cx="8153400" cy="609600"/>
          </a:xfrm>
          <a:prstGeom prst="rect">
            <a:avLst/>
          </a:prstGeom>
          <a:solidFill>
            <a:schemeClr val="bg1"/>
          </a:solidFill>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a:t>Updated Gantt Chart</a:t>
            </a:r>
          </a:p>
        </p:txBody>
      </p:sp>
      <p:graphicFrame>
        <p:nvGraphicFramePr>
          <p:cNvPr id="3" name="Chart 2"/>
          <p:cNvGraphicFramePr>
            <a:graphicFrameLocks/>
          </p:cNvGraphicFramePr>
          <p:nvPr>
            <p:extLst>
              <p:ext uri="{D42A27DB-BD31-4B8C-83A1-F6EECF244321}">
                <p14:modId xmlns:p14="http://schemas.microsoft.com/office/powerpoint/2010/main" val="1660442446"/>
              </p:ext>
            </p:extLst>
          </p:nvPr>
        </p:nvGraphicFramePr>
        <p:xfrm>
          <a:off x="447634" y="342900"/>
          <a:ext cx="8282940" cy="463677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152400" y="4947800"/>
            <a:ext cx="8991600" cy="584775"/>
          </a:xfrm>
          <a:prstGeom prst="rect">
            <a:avLst/>
          </a:prstGeom>
          <a:noFill/>
        </p:spPr>
        <p:txBody>
          <a:bodyPr wrap="square" rtlCol="0">
            <a:spAutoFit/>
          </a:bodyPr>
          <a:lstStyle/>
          <a:p>
            <a:r>
              <a:rPr lang="en-US" sz="1600" dirty="0">
                <a:latin typeface="+mj-lt"/>
              </a:rPr>
              <a:t>*  All team members involved 	† - Developers and testers involved      ‡ - Business Analysts involved</a:t>
            </a:r>
          </a:p>
          <a:p>
            <a:pPr algn="ctr"/>
            <a:r>
              <a:rPr lang="en-US" sz="1600" dirty="0">
                <a:latin typeface="+mj-lt"/>
              </a:rPr>
              <a:t>All items are complete. </a:t>
            </a:r>
          </a:p>
        </p:txBody>
      </p:sp>
    </p:spTree>
    <p:extLst>
      <p:ext uri="{BB962C8B-B14F-4D97-AF65-F5344CB8AC3E}">
        <p14:creationId xmlns:p14="http://schemas.microsoft.com/office/powerpoint/2010/main" val="1153010175"/>
      </p:ext>
    </p:extLst>
  </p:cSld>
  <p:clrMapOvr>
    <a:masterClrMapping/>
  </p:clrMapOvr>
  <mc:AlternateContent xmlns:mc="http://schemas.openxmlformats.org/markup-compatibility/2006" xmlns:p14="http://schemas.microsoft.com/office/powerpoint/2010/main">
    <mc:Choice Requires="p14">
      <p:transition p14:dur="250" advTm="1894"/>
    </mc:Choice>
    <mc:Fallback xmlns="">
      <p:transition advTm="189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81000" y="266700"/>
            <a:ext cx="8153400" cy="457200"/>
          </a:xfrm>
          <a:prstGeom prst="rect">
            <a:avLst/>
          </a:prstGeom>
          <a:solidFill>
            <a:schemeClr val="bg1"/>
          </a:solidFill>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a:t>Updated RADV Architecture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939" y="800100"/>
            <a:ext cx="6711522" cy="4741765"/>
          </a:xfrm>
          <a:prstGeom prst="rect">
            <a:avLst/>
          </a:prstGeom>
        </p:spPr>
      </p:pic>
    </p:spTree>
    <p:extLst>
      <p:ext uri="{BB962C8B-B14F-4D97-AF65-F5344CB8AC3E}">
        <p14:creationId xmlns:p14="http://schemas.microsoft.com/office/powerpoint/2010/main" val="3227512247"/>
      </p:ext>
    </p:extLst>
  </p:cSld>
  <p:clrMapOvr>
    <a:masterClrMapping/>
  </p:clrMapOvr>
  <mc:AlternateContent xmlns:mc="http://schemas.openxmlformats.org/markup-compatibility/2006" xmlns:p14="http://schemas.microsoft.com/office/powerpoint/2010/main">
    <mc:Choice Requires="p14">
      <p:transition p14:dur="250" advTm="32958"/>
    </mc:Choice>
    <mc:Fallback xmlns="">
      <p:transition advTm="3295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723900"/>
            <a:ext cx="5334000" cy="2590800"/>
          </a:xfrm>
        </p:spPr>
        <p:txBody>
          <a:bodyPr>
            <a:normAutofit/>
          </a:bodyPr>
          <a:lstStyle/>
          <a:p>
            <a:pPr algn="ctr"/>
            <a:r>
              <a:rPr lang="en-US" sz="5400" dirty="0"/>
              <a:t>RADV Application </a:t>
            </a:r>
            <a:br>
              <a:rPr lang="en-US" sz="5400" dirty="0"/>
            </a:br>
            <a:r>
              <a:rPr lang="en-US" sz="5400" dirty="0"/>
              <a:t>Walk-Through</a:t>
            </a:r>
          </a:p>
        </p:txBody>
      </p:sp>
    </p:spTree>
    <p:extLst>
      <p:ext uri="{BB962C8B-B14F-4D97-AF65-F5344CB8AC3E}">
        <p14:creationId xmlns:p14="http://schemas.microsoft.com/office/powerpoint/2010/main" val="341669300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1370577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2771929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Candidate Risk Score Meter</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914400" y="1206500"/>
                <a:ext cx="7772400" cy="4013200"/>
              </a:xfrm>
            </p:spPr>
            <p:txBody>
              <a:bodyPr>
                <a:normAutofit/>
              </a:bodyPr>
              <a:lstStyle/>
              <a:p>
                <a:pPr marL="0" indent="0">
                  <a:buNone/>
                </a:pPr>
                <a:endParaRPr lang="en-US" sz="1800" b="1" dirty="0" smtClean="0"/>
              </a:p>
              <a:p>
                <a:pPr marL="0" indent="0">
                  <a:buNone/>
                </a:pPr>
                <a:r>
                  <a:rPr lang="en-US" sz="1800" b="1" dirty="0" smtClean="0"/>
                  <a:t>Formula:</a:t>
                </a:r>
                <a:endParaRPr lang="en-US" sz="1800" b="1" dirty="0"/>
              </a:p>
              <a:p>
                <a:pPr marL="0" indent="0">
                  <a:buNone/>
                </a:pPr>
                <a14:m>
                  <m:oMathPara xmlns:m="http://schemas.openxmlformats.org/officeDocument/2006/math">
                    <m:oMathParaPr>
                      <m:jc m:val="centerGroup"/>
                    </m:oMathParaPr>
                    <m:oMath xmlns:m="http://schemas.openxmlformats.org/officeDocument/2006/math">
                      <m:r>
                        <a:rPr lang="en-US" sz="1200" i="1"/>
                        <m:t>𝑥</m:t>
                      </m:r>
                      <m:r>
                        <a:rPr lang="en-US" sz="1200" i="1"/>
                        <m:t>% </m:t>
                      </m:r>
                      <m:r>
                        <a:rPr lang="en-US" sz="1200"/>
                        <m:t>=</m:t>
                      </m:r>
                      <m:d>
                        <m:dPr>
                          <m:ctrlPr>
                            <a:rPr lang="en-US" sz="1200" i="1"/>
                          </m:ctrlPr>
                        </m:dPr>
                        <m:e>
                          <m:r>
                            <a:rPr lang="en-US" sz="1200"/>
                            <m:t>1</m:t>
                          </m:r>
                          <m:r>
                            <a:rPr lang="en-US" sz="1200" i="1"/>
                            <m:t>−</m:t>
                          </m:r>
                          <m:f>
                            <m:fPr>
                              <m:ctrlPr>
                                <a:rPr lang="en-US" sz="1200" i="1"/>
                              </m:ctrlPr>
                            </m:fPr>
                            <m:num>
                              <m:r>
                                <m:rPr>
                                  <m:sty m:val="p"/>
                                </m:rPr>
                                <a:rPr lang="en-US" sz="1200"/>
                                <m:t>Current</m:t>
                              </m:r>
                              <m:r>
                                <a:rPr lang="en-US" sz="1200"/>
                                <m:t> </m:t>
                              </m:r>
                              <m:r>
                                <m:rPr>
                                  <m:sty m:val="p"/>
                                </m:rPr>
                                <a:rPr lang="en-US" sz="1200"/>
                                <m:t>Risk</m:t>
                              </m:r>
                              <m:r>
                                <a:rPr lang="en-US" sz="1200"/>
                                <m:t> </m:t>
                              </m:r>
                              <m:r>
                                <m:rPr>
                                  <m:sty m:val="p"/>
                                </m:rPr>
                                <a:rPr lang="en-US" sz="1200"/>
                                <m:t>Score</m:t>
                              </m:r>
                            </m:num>
                            <m:den>
                              <m:r>
                                <m:rPr>
                                  <m:sty m:val="p"/>
                                </m:rPr>
                                <a:rPr lang="en-US" sz="1200"/>
                                <m:t>Sum</m:t>
                              </m:r>
                              <m:r>
                                <a:rPr lang="en-US" sz="1200"/>
                                <m:t> </m:t>
                              </m:r>
                              <m:d>
                                <m:dPr>
                                  <m:ctrlPr>
                                    <a:rPr lang="en-US" sz="1200" i="1"/>
                                  </m:ctrlPr>
                                </m:dPr>
                                <m:e>
                                  <m:r>
                                    <m:rPr>
                                      <m:sty m:val="p"/>
                                    </m:rPr>
                                    <a:rPr lang="en-US" sz="1200"/>
                                    <m:t>Candidate</m:t>
                                  </m:r>
                                  <m:r>
                                    <a:rPr lang="en-US" sz="1200"/>
                                    <m:t> </m:t>
                                  </m:r>
                                  <m:r>
                                    <m:rPr>
                                      <m:sty m:val="p"/>
                                    </m:rPr>
                                    <a:rPr lang="en-US" sz="1200"/>
                                    <m:t>HCC</m:t>
                                  </m:r>
                                  <m:r>
                                    <a:rPr lang="en-US" sz="1200"/>
                                    <m:t> </m:t>
                                  </m:r>
                                  <m:r>
                                    <m:rPr>
                                      <m:sty m:val="p"/>
                                    </m:rPr>
                                    <a:rPr lang="en-US" sz="1200"/>
                                    <m:t>Risk</m:t>
                                  </m:r>
                                  <m:r>
                                    <a:rPr lang="en-US" sz="1200"/>
                                    <m:t> </m:t>
                                  </m:r>
                                  <m:r>
                                    <m:rPr>
                                      <m:sty m:val="p"/>
                                    </m:rPr>
                                    <a:rPr lang="en-US" sz="1200"/>
                                    <m:t>Scores</m:t>
                                  </m:r>
                                </m:e>
                              </m:d>
                              <m:r>
                                <a:rPr lang="en-US" sz="1200" i="1"/>
                                <m:t>+</m:t>
                              </m:r>
                              <m:r>
                                <m:rPr>
                                  <m:sty m:val="p"/>
                                </m:rPr>
                                <a:rPr lang="en-US" sz="1200"/>
                                <m:t>Current</m:t>
                              </m:r>
                              <m:r>
                                <a:rPr lang="en-US" sz="1200"/>
                                <m:t> </m:t>
                              </m:r>
                              <m:r>
                                <m:rPr>
                                  <m:sty m:val="p"/>
                                </m:rPr>
                                <a:rPr lang="en-US" sz="1200"/>
                                <m:t>Risk</m:t>
                              </m:r>
                              <m:r>
                                <a:rPr lang="en-US" sz="1200"/>
                                <m:t> </m:t>
                              </m:r>
                              <m:r>
                                <m:rPr>
                                  <m:sty m:val="p"/>
                                </m:rPr>
                                <a:rPr lang="en-US" sz="1200"/>
                                <m:t>Score</m:t>
                              </m:r>
                            </m:den>
                          </m:f>
                        </m:e>
                      </m:d>
                      <m:r>
                        <a:rPr lang="en-US" sz="1200" i="1"/>
                        <m:t>∗100%</m:t>
                      </m:r>
                    </m:oMath>
                  </m:oMathPara>
                </a14:m>
                <a:endParaRPr lang="en-US" sz="1200" dirty="0" smtClean="0"/>
              </a:p>
              <a:p>
                <a:pPr marL="0" indent="0">
                  <a:buNone/>
                </a:pPr>
                <a:endParaRPr lang="en-US" sz="1800" b="1" i="1" dirty="0" smtClean="0"/>
              </a:p>
              <a:p>
                <a:pPr marL="0" indent="0">
                  <a:buNone/>
                </a:pPr>
                <a:r>
                  <a:rPr lang="en-US" sz="1800" b="1" i="1" dirty="0" smtClean="0"/>
                  <a:t>Example</a:t>
                </a:r>
                <a:r>
                  <a:rPr lang="en-US" sz="1800" b="1" i="1" dirty="0"/>
                  <a:t>:</a:t>
                </a:r>
                <a:r>
                  <a:rPr lang="en-US" sz="1800" b="1" dirty="0"/>
                  <a:t> </a:t>
                </a:r>
              </a:p>
              <a:p>
                <a:r>
                  <a:rPr lang="en-US" sz="1600" dirty="0" smtClean="0"/>
                  <a:t>Given:</a:t>
                </a:r>
              </a:p>
              <a:p>
                <a:pPr lvl="1"/>
                <a:r>
                  <a:rPr lang="en-US" sz="1600" dirty="0" smtClean="0"/>
                  <a:t>Current </a:t>
                </a:r>
                <a:r>
                  <a:rPr lang="en-US" sz="1600" dirty="0"/>
                  <a:t>Risk </a:t>
                </a:r>
                <a:r>
                  <a:rPr lang="en-US" sz="1600" dirty="0" smtClean="0"/>
                  <a:t>Score: </a:t>
                </a:r>
                <a:r>
                  <a:rPr lang="en-US" sz="1600" dirty="0" smtClean="0">
                    <a:solidFill>
                      <a:srgbClr val="008000"/>
                    </a:solidFill>
                  </a:rPr>
                  <a:t>0.723</a:t>
                </a:r>
                <a:r>
                  <a:rPr lang="en-US" sz="1600" dirty="0" smtClean="0"/>
                  <a:t> </a:t>
                </a:r>
              </a:p>
              <a:p>
                <a:pPr lvl="1"/>
                <a:r>
                  <a:rPr lang="en-US" sz="1600" dirty="0" smtClean="0"/>
                  <a:t>Sum of Candidate </a:t>
                </a:r>
                <a:r>
                  <a:rPr lang="en-US" sz="1600" dirty="0"/>
                  <a:t>Risk </a:t>
                </a:r>
                <a:r>
                  <a:rPr lang="en-US" sz="1600" dirty="0" smtClean="0"/>
                  <a:t>Scores:</a:t>
                </a:r>
                <a:r>
                  <a:rPr lang="en-US" sz="1600" dirty="0" smtClean="0">
                    <a:solidFill>
                      <a:srgbClr val="002060"/>
                    </a:solidFill>
                  </a:rPr>
                  <a:t>1.687</a:t>
                </a:r>
              </a:p>
              <a:p>
                <a:r>
                  <a:rPr lang="en-US" sz="1600" dirty="0" smtClean="0"/>
                  <a:t>Results:</a:t>
                </a:r>
              </a:p>
              <a:p>
                <a:pPr lvl="1"/>
                <a:r>
                  <a:rPr lang="en-US" sz="1600" dirty="0"/>
                  <a:t>Risk Score </a:t>
                </a:r>
                <a:r>
                  <a:rPr lang="en-US" sz="1600" dirty="0" smtClean="0"/>
                  <a:t>Meter: </a:t>
                </a:r>
                <a:r>
                  <a:rPr lang="en-US" sz="1600" dirty="0" smtClean="0">
                    <a:solidFill>
                      <a:schemeClr val="accent2">
                        <a:lumMod val="75000"/>
                      </a:schemeClr>
                    </a:solidFill>
                  </a:rPr>
                  <a:t>70</a:t>
                </a:r>
                <a:br>
                  <a:rPr lang="en-US" sz="1600" dirty="0" smtClean="0">
                    <a:solidFill>
                      <a:schemeClr val="accent2">
                        <a:lumMod val="75000"/>
                      </a:schemeClr>
                    </a:solidFill>
                  </a:rPr>
                </a:br>
                <a:endParaRPr lang="en-US" sz="1200" dirty="0"/>
              </a:p>
              <a:p>
                <a:pPr marL="0" indent="0">
                  <a:buNone/>
                </a:pPr>
                <a14:m>
                  <m:oMathPara xmlns:m="http://schemas.openxmlformats.org/officeDocument/2006/math">
                    <m:oMathParaPr>
                      <m:jc m:val="centerGroup"/>
                    </m:oMathParaPr>
                    <m:oMath xmlns:m="http://schemas.openxmlformats.org/officeDocument/2006/math">
                      <m:r>
                        <a:rPr lang="en-US" sz="1200" i="1" smtClean="0">
                          <a:solidFill>
                            <a:schemeClr val="accent2">
                              <a:lumMod val="75000"/>
                            </a:schemeClr>
                          </a:solidFill>
                        </a:rPr>
                        <m:t>70%</m:t>
                      </m:r>
                      <m:r>
                        <a:rPr lang="en-US" sz="1200" i="1"/>
                        <m:t> </m:t>
                      </m:r>
                      <m:r>
                        <a:rPr lang="en-US" sz="1200"/>
                        <m:t>=</m:t>
                      </m:r>
                      <m:d>
                        <m:dPr>
                          <m:ctrlPr>
                            <a:rPr lang="en-US" sz="1200" i="1"/>
                          </m:ctrlPr>
                        </m:dPr>
                        <m:e>
                          <m:r>
                            <a:rPr lang="en-US" sz="1200"/>
                            <m:t>1</m:t>
                          </m:r>
                          <m:r>
                            <a:rPr lang="en-US" sz="1200" i="1"/>
                            <m:t>−</m:t>
                          </m:r>
                          <m:f>
                            <m:fPr>
                              <m:ctrlPr>
                                <a:rPr lang="en-US" sz="1200" i="1"/>
                              </m:ctrlPr>
                            </m:fPr>
                            <m:num>
                              <m:r>
                                <a:rPr lang="en-US" sz="1200" smtClean="0">
                                  <a:solidFill>
                                    <a:srgbClr val="008000"/>
                                  </a:solidFill>
                                </a:rPr>
                                <m:t>0.723</m:t>
                              </m:r>
                            </m:num>
                            <m:den>
                              <m:r>
                                <a:rPr lang="en-US" sz="1200" smtClean="0">
                                  <a:solidFill>
                                    <a:srgbClr val="002060"/>
                                  </a:solidFill>
                                </a:rPr>
                                <m:t>1.687</m:t>
                              </m:r>
                              <m:r>
                                <a:rPr lang="en-US" sz="1200" i="1"/>
                                <m:t>+</m:t>
                              </m:r>
                              <m:r>
                                <a:rPr lang="en-US" sz="1200" smtClean="0">
                                  <a:solidFill>
                                    <a:srgbClr val="008000"/>
                                  </a:solidFill>
                                </a:rPr>
                                <m:t>0.723</m:t>
                              </m:r>
                            </m:den>
                          </m:f>
                        </m:e>
                      </m:d>
                      <m:r>
                        <a:rPr lang="en-US" sz="1200" i="1"/>
                        <m:t>∗100%</m:t>
                      </m:r>
                    </m:oMath>
                  </m:oMathPara>
                </a14:m>
                <a:endParaRPr lang="en-US" sz="1400" dirty="0"/>
              </a:p>
              <a:p>
                <a:pPr marL="0" indent="0">
                  <a:buNone/>
                </a:pPr>
                <a:endParaRPr lang="en-US" sz="140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914400" y="1206500"/>
                <a:ext cx="7772400" cy="4013200"/>
              </a:xfrm>
              <a:blipFill rotWithShape="0">
                <a:blip r:embed="rId3"/>
                <a:stretch>
                  <a:fillRect l="-627"/>
                </a:stretch>
              </a:blipFill>
            </p:spPr>
            <p:txBody>
              <a:bodyPr/>
              <a:lstStyle/>
              <a:p>
                <a:r>
                  <a:rPr lang="en-US">
                    <a:noFill/>
                  </a:rPr>
                  <a:t> </a:t>
                </a:r>
              </a:p>
            </p:txBody>
          </p:sp>
        </mc:Fallback>
      </mc:AlternateContent>
      <p:pic>
        <p:nvPicPr>
          <p:cNvPr id="4" name="Picture 3"/>
          <p:cNvPicPr/>
          <p:nvPr/>
        </p:nvPicPr>
        <p:blipFill>
          <a:blip r:embed="rId4"/>
          <a:stretch>
            <a:fillRect/>
          </a:stretch>
        </p:blipFill>
        <p:spPr>
          <a:xfrm>
            <a:off x="5486400" y="2705100"/>
            <a:ext cx="1524000" cy="1589884"/>
          </a:xfrm>
          <a:prstGeom prst="rect">
            <a:avLst/>
          </a:prstGeom>
        </p:spPr>
      </p:pic>
    </p:spTree>
    <p:extLst>
      <p:ext uri="{BB962C8B-B14F-4D97-AF65-F5344CB8AC3E}">
        <p14:creationId xmlns:p14="http://schemas.microsoft.com/office/powerpoint/2010/main" val="27719296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2256</TotalTime>
  <Words>431</Words>
  <Application>Microsoft Office PowerPoint</Application>
  <PresentationFormat>On-screen Show (16:10)</PresentationFormat>
  <Paragraphs>64</Paragraphs>
  <Slides>12</Slides>
  <Notes>7</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Franklin Gothic Book</vt:lpstr>
      <vt:lpstr>Perpetua</vt:lpstr>
      <vt:lpstr>Wingdings 2</vt:lpstr>
      <vt:lpstr>Equity</vt:lpstr>
      <vt:lpstr>RADV Risk Adjustment Data Validation Tool</vt:lpstr>
      <vt:lpstr>Executive Summary</vt:lpstr>
      <vt:lpstr>Team Member Key Responsibilities</vt:lpstr>
      <vt:lpstr>PowerPoint Presentation</vt:lpstr>
      <vt:lpstr>PowerPoint Presentation</vt:lpstr>
      <vt:lpstr>RADV Application  Walk-Through</vt:lpstr>
      <vt:lpstr>PowerPoint Presentation</vt:lpstr>
      <vt:lpstr>PowerPoint Presentation</vt:lpstr>
      <vt:lpstr>Candidate Risk Score Meter</vt:lpstr>
      <vt:lpstr>PowerPoint Presentation</vt:lpstr>
      <vt:lpstr>Final Version of the RADV Tool</vt:lpstr>
      <vt:lpstr>Project Post-Mortem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 Risk Adjustment  EHR Data Validation Tool</dc:title>
  <dc:creator>Ganas, Spiro</dc:creator>
  <cp:lastModifiedBy>Jamie Richgels</cp:lastModifiedBy>
  <cp:revision>107</cp:revision>
  <cp:lastPrinted>2016-04-18T15:52:12Z</cp:lastPrinted>
  <dcterms:created xsi:type="dcterms:W3CDTF">2016-03-03T13:39:38Z</dcterms:created>
  <dcterms:modified xsi:type="dcterms:W3CDTF">2016-04-26T03:01:50Z</dcterms:modified>
</cp:coreProperties>
</file>