
<file path=[Content_Types].xml><?xml version="1.0" encoding="utf-8"?>
<Types xmlns="http://schemas.openxmlformats.org/package/2006/content-types">
  <Default Extension="png" ContentType="image/png"/>
  <Default Extension="jpeg" ContentType="image/jpeg"/>
  <Default Extension="m4a" ContentType="audio/unknown"/>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9" r:id="rId4"/>
    <p:sldId id="258" r:id="rId5"/>
    <p:sldId id="261" r:id="rId6"/>
    <p:sldId id="266" r:id="rId7"/>
    <p:sldId id="267" r:id="rId8"/>
    <p:sldId id="268" r:id="rId9"/>
    <p:sldId id="269" r:id="rId10"/>
    <p:sldId id="263" r:id="rId11"/>
    <p:sldId id="260" r:id="rId12"/>
    <p:sldId id="264" r:id="rId13"/>
    <p:sldId id="262" r:id="rId1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1499" autoAdjust="0"/>
  </p:normalViewPr>
  <p:slideViewPr>
    <p:cSldViewPr>
      <p:cViewPr varScale="1">
        <p:scale>
          <a:sx n="86" d="100"/>
          <a:sy n="86" d="100"/>
        </p:scale>
        <p:origin x="-826" y="-72"/>
      </p:cViewPr>
      <p:guideLst>
        <p:guide orient="horz" pos="1800"/>
        <p:guide pos="2880"/>
      </p:guideLst>
    </p:cSldViewPr>
  </p:slideViewPr>
  <p:outlineViewPr>
    <p:cViewPr>
      <p:scale>
        <a:sx n="33" d="100"/>
        <a:sy n="33" d="100"/>
      </p:scale>
      <p:origin x="0" y="0"/>
    </p:cViewPr>
  </p:outlineViewPr>
  <p:notesTextViewPr>
    <p:cViewPr>
      <p:scale>
        <a:sx n="3" d="2"/>
        <a:sy n="3" d="2"/>
      </p:scale>
      <p:origin x="0" y="1339"/>
    </p:cViewPr>
  </p:notesText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7030A0"/>
              </a:solidFill>
            </a:ln>
          </c:spPr>
          <c:marker>
            <c:symbol val="none"/>
          </c:marker>
          <c:dLbls>
            <c:dLbl>
              <c:idx val="0"/>
              <c:layout/>
              <c:tx>
                <c:rich>
                  <a:bodyPr/>
                  <a:lstStyle/>
                  <a:p>
                    <a:r>
                      <a:rPr lang="en-US"/>
                      <a:t>   </a:t>
                    </a:r>
                    <a:r>
                      <a:rPr lang="en-US" smtClean="0"/>
                      <a:t>Scope </a:t>
                    </a:r>
                    <a:r>
                      <a:rPr lang="en-US" sz="1200" b="0" i="0" u="none" strike="noStrike" baseline="0" smtClean="0">
                        <a:effectLst/>
                      </a:rPr>
                      <a:t>*</a:t>
                    </a:r>
                    <a:endParaRPr lang="en-US"/>
                  </a:p>
                </c:rich>
              </c:tx>
              <c:dLblPos val="t"/>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CBD6-47AD-B68C-CF16D1E4DC04}"/>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extLst xmlns:c16r2="http://schemas.microsoft.com/office/drawing/2015/06/chart">
            <c:ext xmlns:c16="http://schemas.microsoft.com/office/drawing/2014/chart" uri="{C3380CC4-5D6E-409C-BE32-E72D297353CC}">
              <c16:uniqueId val="{00000002-CBD6-47AD-B68C-CF16D1E4DC04}"/>
            </c:ext>
          </c:extLst>
        </c:ser>
        <c:ser>
          <c:idx val="1"/>
          <c:order val="1"/>
          <c:tx>
            <c:strRef>
              <c:f>Sheet1!$A$5</c:f>
              <c:strCache>
                <c:ptCount val="1"/>
                <c:pt idx="0">
                  <c:v>   Analysis/Software Requirements</c:v>
                </c:pt>
              </c:strCache>
            </c:strRef>
          </c:tx>
          <c:spPr>
            <a:ln w="50800">
              <a:solidFill>
                <a:srgbClr val="00B0F0"/>
              </a:solidFill>
            </a:ln>
          </c:spPr>
          <c:marker>
            <c:symbol val="none"/>
          </c:marker>
          <c:dLbls>
            <c:dLbl>
              <c:idx val="0"/>
              <c:layout>
                <c:manualLayout>
                  <c:x val="-2.688984829058284E-2"/>
                  <c:y val="-7.0622716278112299E-2"/>
                </c:manualLayout>
              </c:layout>
              <c:tx>
                <c:rich>
                  <a:bodyPr/>
                  <a:lstStyle/>
                  <a:p>
                    <a:r>
                      <a:rPr lang="en-US" dirty="0"/>
                      <a:t>   Analysis/Software </a:t>
                    </a:r>
                    <a:r>
                      <a:rPr lang="en-US" dirty="0" smtClean="0"/>
                      <a:t>Requirements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3-CBD6-47AD-B68C-CF16D1E4DC04}"/>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(Sheet1!$C$5,Sheet1!$E$5)</c:f>
              <c:numCache>
                <c:formatCode>m/d/yyyy</c:formatCode>
                <c:ptCount val="2"/>
                <c:pt idx="0">
                  <c:v>42432</c:v>
                </c:pt>
                <c:pt idx="1">
                  <c:v>42462</c:v>
                </c:pt>
              </c:numCache>
            </c:numRef>
          </c:xVal>
          <c:yVal>
            <c:numRef>
              <c:f>(Sheet1!$D$5,Sheet1!$F$5)</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05-CBD6-47AD-B68C-CF16D1E4DC04}"/>
            </c:ext>
          </c:extLst>
        </c:ser>
        <c:ser>
          <c:idx val="3"/>
          <c:order val="2"/>
          <c:tx>
            <c:strRef>
              <c:f>Sheet1!$A$8</c:f>
              <c:strCache>
                <c:ptCount val="1"/>
                <c:pt idx="0">
                  <c:v>   Design, Development, &amp; Testing in four 2-week sprints</c:v>
                </c:pt>
              </c:strCache>
            </c:strRef>
          </c:tx>
          <c:spPr>
            <a:ln w="50800">
              <a:solidFill>
                <a:srgbClr val="00B0F0"/>
              </a:solidFill>
            </a:ln>
          </c:spPr>
          <c:marker>
            <c:symbol val="none"/>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CBD6-47AD-B68C-CF16D1E4DC04}"/>
                </c:ext>
              </c:extLst>
            </c:dLbl>
            <c:dLbl>
              <c:idx val="1"/>
              <c:layout>
                <c:manualLayout>
                  <c:x val="-0.12975706693517036"/>
                  <c:y val="-8.2014049714373968E-2"/>
                </c:manualLayout>
              </c:layout>
              <c:tx>
                <c:rich>
                  <a:bodyPr/>
                  <a:lstStyle/>
                  <a:p>
                    <a:r>
                      <a:rPr lang="en-US" dirty="0"/>
                      <a:t>   Design, Development, &amp; Testing in four 2-week </a:t>
                    </a:r>
                    <a:r>
                      <a:rPr lang="en-US" dirty="0" smtClean="0"/>
                      <a:t>sprints </a:t>
                    </a:r>
                    <a:r>
                      <a:rPr lang="en-US" sz="1200" b="0" i="0" u="none" strike="noStrike" baseline="0" dirty="0" smtClean="0">
                        <a:effectLst/>
                      </a:rPr>
                      <a:t>† </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7-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(Sheet1!$C$8,Sheet1!$E$8)</c:f>
              <c:numCache>
                <c:formatCode>m/d/yyyy</c:formatCode>
                <c:ptCount val="2"/>
                <c:pt idx="0">
                  <c:v>42440</c:v>
                </c:pt>
                <c:pt idx="1">
                  <c:v>42474</c:v>
                </c:pt>
              </c:numCache>
            </c:numRef>
          </c:xVal>
          <c:yVal>
            <c:numRef>
              <c:f>(Sheet1!$D$8,Sheet1!$F$8)</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08-CBD6-47AD-B68C-CF16D1E4DC04}"/>
            </c:ext>
          </c:extLst>
        </c:ser>
        <c:ser>
          <c:idx val="5"/>
          <c:order val="3"/>
          <c:tx>
            <c:strRef>
              <c:f>Sheet1!$A$11</c:f>
              <c:strCache>
                <c:ptCount val="1"/>
                <c:pt idx="0">
                  <c:v>   Documentation</c:v>
                </c:pt>
              </c:strCache>
            </c:strRef>
          </c:tx>
          <c:spPr>
            <a:ln w="50800">
              <a:solidFill>
                <a:srgbClr val="00B0F0"/>
              </a:solidFill>
            </a:ln>
          </c:spPr>
          <c:marker>
            <c:symbol val="none"/>
          </c:marker>
          <c:dLbls>
            <c:dLbl>
              <c:idx val="0"/>
              <c:layout>
                <c:manualLayout>
                  <c:x val="2.6659736760135951E-2"/>
                  <c:y val="-4.1365433264966778E-2"/>
                </c:manualLayout>
              </c:layout>
              <c:tx>
                <c:rich>
                  <a:bodyPr/>
                  <a:lstStyle/>
                  <a:p>
                    <a:r>
                      <a:rPr lang="en-US" dirty="0"/>
                      <a:t>   </a:t>
                    </a:r>
                    <a:r>
                      <a:rPr lang="en-US" dirty="0" smtClean="0"/>
                      <a:t>Documentation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9-CBD6-47AD-B68C-CF16D1E4DC04}"/>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(Sheet1!$C$11,Sheet1!$E$11)</c:f>
              <c:numCache>
                <c:formatCode>m/d/yyyy</c:formatCode>
                <c:ptCount val="2"/>
                <c:pt idx="0">
                  <c:v>42452</c:v>
                </c:pt>
                <c:pt idx="1">
                  <c:v>42478</c:v>
                </c:pt>
              </c:numCache>
            </c:numRef>
          </c:xVal>
          <c:yVal>
            <c:numRef>
              <c:f>(Sheet1!$D$11,Sheet1!$F$11)</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0B-CBD6-47AD-B68C-CF16D1E4DC04}"/>
            </c:ext>
          </c:extLst>
        </c:ser>
        <c:ser>
          <c:idx val="7"/>
          <c:order val="4"/>
          <c:tx>
            <c:strRef>
              <c:f>Sheet1!$A$13</c:f>
              <c:strCache>
                <c:ptCount val="1"/>
                <c:pt idx="0">
                  <c:v>   Deployment</c:v>
                </c:pt>
              </c:strCache>
            </c:strRef>
          </c:tx>
          <c:spPr>
            <a:ln w="50800">
              <a:solidFill>
                <a:srgbClr val="00B0F0"/>
              </a:solidFill>
            </a:ln>
          </c:spPr>
          <c:marker>
            <c:symbol val="none"/>
          </c:marker>
          <c:dLbls>
            <c:dLbl>
              <c:idx val="0"/>
              <c:layout>
                <c:manualLayout>
                  <c:x val="-4.2797484950995716E-2"/>
                  <c:y val="-3.8626457641849819E-2"/>
                </c:manualLayout>
              </c:layout>
              <c:tx>
                <c:rich>
                  <a:bodyPr/>
                  <a:lstStyle/>
                  <a:p>
                    <a:r>
                      <a:rPr lang="en-US" dirty="0"/>
                      <a:t>   </a:t>
                    </a:r>
                    <a:r>
                      <a:rPr lang="en-US" dirty="0" smtClean="0"/>
                      <a:t>Deployment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C-CBD6-47AD-B68C-CF16D1E4DC04}"/>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(Sheet1!$C$13,Sheet1!$E$13)</c:f>
              <c:numCache>
                <c:formatCode>m/d/yyyy</c:formatCode>
                <c:ptCount val="2"/>
                <c:pt idx="0">
                  <c:v>42479</c:v>
                </c:pt>
                <c:pt idx="1">
                  <c:v>42483</c:v>
                </c:pt>
              </c:numCache>
            </c:numRef>
          </c:xVal>
          <c:yVal>
            <c:numRef>
              <c:f>(Sheet1!$D$13,Sheet1!$F$13)</c:f>
              <c:numCache>
                <c:formatCode>0.00</c:formatCode>
                <c:ptCount val="2"/>
                <c:pt idx="0">
                  <c:v>2</c:v>
                </c:pt>
                <c:pt idx="1">
                  <c:v>2</c:v>
                </c:pt>
              </c:numCache>
            </c:numRef>
          </c:yVal>
          <c:smooth val="0"/>
          <c:extLst xmlns:c16r2="http://schemas.microsoft.com/office/drawing/2015/06/chart">
            <c:ext xmlns:c16="http://schemas.microsoft.com/office/drawing/2014/chart" uri="{C3380CC4-5D6E-409C-BE32-E72D297353CC}">
              <c16:uniqueId val="{0000000E-CBD6-47AD-B68C-CF16D1E4DC04}"/>
            </c:ext>
          </c:extLst>
        </c:ser>
        <c:ser>
          <c:idx val="8"/>
          <c:order val="5"/>
          <c:tx>
            <c:strRef>
              <c:f>Sheet1!$A$14</c:f>
              <c:strCache>
                <c:ptCount val="1"/>
                <c:pt idx="0">
                  <c:v>   Post Implementation Review</c:v>
                </c:pt>
              </c:strCache>
            </c:strRef>
          </c:tx>
          <c:spPr>
            <a:ln w="50800">
              <a:solidFill>
                <a:srgbClr val="00B0F0"/>
              </a:solidFill>
            </a:ln>
          </c:spPr>
          <c:marker>
            <c:symbol val="none"/>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CBD6-47AD-B68C-CF16D1E4DC04}"/>
                </c:ext>
              </c:extLst>
            </c:dLbl>
            <c:dLbl>
              <c:idx val="1"/>
              <c:layout/>
              <c:tx>
                <c:rich>
                  <a:bodyPr/>
                  <a:lstStyle/>
                  <a:p>
                    <a:r>
                      <a:rPr lang="en-US"/>
                      <a:t>   Post Implementation </a:t>
                    </a:r>
                    <a:r>
                      <a:rPr lang="en-US" smtClean="0"/>
                      <a:t>Review </a:t>
                    </a:r>
                    <a:r>
                      <a:rPr lang="en-US" sz="1200" b="0" i="0" u="none" strike="noStrike" baseline="0" smtClean="0">
                        <a:effectLst/>
                      </a:rPr>
                      <a:t>*</a:t>
                    </a:r>
                    <a:endParaRPr lang="en-US"/>
                  </a:p>
                </c:rich>
              </c:tx>
              <c:dLblPos val="t"/>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10-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(Sheet1!$C$14,Sheet1!$E$14)</c:f>
              <c:numCache>
                <c:formatCode>m/d/yyyy</c:formatCode>
                <c:ptCount val="2"/>
                <c:pt idx="0">
                  <c:v>42483</c:v>
                </c:pt>
                <c:pt idx="1">
                  <c:v>42486</c:v>
                </c:pt>
              </c:numCache>
            </c:numRef>
          </c:xVal>
          <c:yVal>
            <c:numRef>
              <c:f>(Sheet1!$D$14,Sheet1!$F$14)</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11-CBD6-47AD-B68C-CF16D1E4DC04}"/>
            </c:ext>
          </c:extLst>
        </c:ser>
        <c:ser>
          <c:idx val="9"/>
          <c:order val="6"/>
          <c:tx>
            <c:strRef>
              <c:f>Sheet1!$A$15</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tx>
                <c:rich>
                  <a:bodyPr/>
                  <a:lstStyle/>
                  <a:p>
                    <a:r>
                      <a:rPr lang="en-US" dirty="0"/>
                      <a:t>   Project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12-CBD6-47AD-B68C-CF16D1E4DC04}"/>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3-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(Sheet1!$C$15,Sheet1!$E$15)</c:f>
              <c:numCache>
                <c:formatCode>m/d/yyyy</c:formatCode>
                <c:ptCount val="2"/>
                <c:pt idx="0">
                  <c:v>42490</c:v>
                </c:pt>
                <c:pt idx="1">
                  <c:v>42490</c:v>
                </c:pt>
              </c:numCache>
            </c:numRef>
          </c:xVal>
          <c:yVal>
            <c:numRef>
              <c:f>(Sheet1!$D$15,Sheet1!$F$15)</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14-CBD6-47AD-B68C-CF16D1E4DC04}"/>
            </c:ext>
          </c:extLst>
        </c:ser>
        <c:ser>
          <c:idx val="10"/>
          <c:order val="7"/>
          <c:tx>
            <c:strRef>
              <c:f>Sheet1!$A$6</c:f>
              <c:strCache>
                <c:ptCount val="1"/>
                <c:pt idx="0">
                  <c:v>   Analysis/Software Requirements</c:v>
                </c:pt>
              </c:strCache>
            </c:strRef>
          </c:tx>
          <c:spPr>
            <a:ln w="50800">
              <a:solidFill>
                <a:srgbClr val="7030A0"/>
              </a:solidFill>
            </a:ln>
          </c:spPr>
          <c:marker>
            <c:symbol val="none"/>
          </c:marker>
          <c:dLbls>
            <c:delete val="1"/>
          </c:dLbls>
          <c:xVal>
            <c:numRef>
              <c:f>(Sheet1!$C$6,Sheet1!$E$6)</c:f>
              <c:numCache>
                <c:formatCode>m/d/yyyy</c:formatCode>
                <c:ptCount val="2"/>
                <c:pt idx="0">
                  <c:v>42418</c:v>
                </c:pt>
                <c:pt idx="1">
                  <c:v>42432</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5-CBD6-47AD-B68C-CF16D1E4DC04}"/>
            </c:ext>
          </c:extLst>
        </c:ser>
        <c:ser>
          <c:idx val="2"/>
          <c:order val="8"/>
          <c:tx>
            <c:strRef>
              <c:f>Sheet1!$A$7</c:f>
              <c:strCache>
                <c:ptCount val="1"/>
                <c:pt idx="0">
                  <c:v>   Project Topic Presentation Due</c:v>
                </c:pt>
              </c:strCache>
            </c:strRef>
          </c:tx>
          <c:marker>
            <c:symbol val="diamond"/>
            <c:size val="11"/>
            <c:spPr>
              <a:solidFill>
                <a:srgbClr val="002060"/>
              </a:solidFill>
            </c:spPr>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6-CBD6-47AD-B68C-CF16D1E4DC04}"/>
                </c:ext>
              </c:extLst>
            </c:dLbl>
            <c:dLbl>
              <c:idx val="1"/>
              <c:layout>
                <c:manualLayout>
                  <c:x val="-8.7960072148295168E-2"/>
                  <c:y val="4.9020762297892713E-2"/>
                </c:manualLayout>
              </c:layout>
              <c:tx>
                <c:rich>
                  <a:bodyPr/>
                  <a:lstStyle/>
                  <a:p>
                    <a:r>
                      <a:rPr lang="en-US" dirty="0"/>
                      <a:t>   Project Topic Presentation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17-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(Sheet1!$C$7,Sheet1!$E$7)</c:f>
              <c:numCache>
                <c:formatCode>m/d/yyyy</c:formatCode>
                <c:ptCount val="2"/>
                <c:pt idx="0">
                  <c:v>42421</c:v>
                </c:pt>
                <c:pt idx="1">
                  <c:v>42421</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8-CBD6-47AD-B68C-CF16D1E4DC04}"/>
            </c:ext>
          </c:extLst>
        </c:ser>
        <c:ser>
          <c:idx val="11"/>
          <c:order val="9"/>
          <c:tx>
            <c:strRef>
              <c:f>Sheet1!$A$9</c:f>
              <c:strCache>
                <c:ptCount val="1"/>
                <c:pt idx="0">
                  <c:v>   Design, Development, &amp; Testing in four 2-week sprints - complete</c:v>
                </c:pt>
              </c:strCache>
            </c:strRef>
          </c:tx>
          <c:spPr>
            <a:ln w="50800">
              <a:solidFill>
                <a:srgbClr val="7030A0"/>
              </a:solidFill>
            </a:ln>
          </c:spPr>
          <c:marker>
            <c:symbol val="none"/>
          </c:marker>
          <c:dLbls>
            <c:delete val="1"/>
          </c:dLbls>
          <c:xVal>
            <c:numRef>
              <c:f>(Sheet1!$C$9,Sheet1!$E$9)</c:f>
              <c:numCache>
                <c:formatCode>m/d/yyyy</c:formatCode>
                <c:ptCount val="2"/>
                <c:pt idx="0">
                  <c:v>42425</c:v>
                </c:pt>
                <c:pt idx="1">
                  <c:v>42440</c:v>
                </c:pt>
              </c:numCache>
            </c:numRef>
          </c:xVal>
          <c:yVal>
            <c:numRef>
              <c:f>(Sheet1!$D$9,Sheet1!$F$9)</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9-CBD6-47AD-B68C-CF16D1E4DC04}"/>
            </c:ext>
          </c:extLst>
        </c:ser>
        <c:ser>
          <c:idx val="4"/>
          <c:order val="10"/>
          <c:tx>
            <c:strRef>
              <c:f>Sheet1!$A$10</c:f>
              <c:strCache>
                <c:ptCount val="1"/>
                <c:pt idx="0">
                  <c:v>   Project Progress Report Due</c:v>
                </c:pt>
              </c:strCache>
            </c:strRef>
          </c:tx>
          <c:marker>
            <c:symbol val="diamond"/>
            <c:size val="11"/>
            <c:spPr>
              <a:solidFill>
                <a:srgbClr val="002060"/>
              </a:solidFill>
            </c:spPr>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A-CBD6-47AD-B68C-CF16D1E4DC04}"/>
                </c:ext>
              </c:extLst>
            </c:dLbl>
            <c:dLbl>
              <c:idx val="1"/>
              <c:layout>
                <c:manualLayout>
                  <c:x val="-8.3176384230719977E-2"/>
                  <c:y val="8.7084555607019706E-2"/>
                </c:manualLayout>
              </c:layout>
              <c:tx>
                <c:rich>
                  <a:bodyPr/>
                  <a:lstStyle/>
                  <a:p>
                    <a:r>
                      <a:rPr lang="en-US" dirty="0"/>
                      <a:t>   Project Progress Report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1B-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(Sheet1!$C$10,Sheet1!$E$10)</c:f>
              <c:numCache>
                <c:formatCode>m/d/yyyy</c:formatCode>
                <c:ptCount val="2"/>
                <c:pt idx="0">
                  <c:v>42435</c:v>
                </c:pt>
                <c:pt idx="1">
                  <c:v>42435</c:v>
                </c:pt>
              </c:numCache>
            </c:numRef>
          </c:xVal>
          <c:yVal>
            <c:numRef>
              <c:f>(Sheet1!$D$10,Sheet1!$F$10)</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C-CBD6-47AD-B68C-CF16D1E4DC04}"/>
            </c:ext>
          </c:extLst>
        </c:ser>
        <c:ser>
          <c:idx val="6"/>
          <c:order val="11"/>
          <c:tx>
            <c:strRef>
              <c:f>Sheet1!$A$12</c:f>
              <c:strCache>
                <c:ptCount val="1"/>
                <c:pt idx="0">
                  <c:v>   Project Progress Report Due</c:v>
                </c:pt>
              </c:strCache>
            </c:strRef>
          </c:tx>
          <c:marker>
            <c:symbol val="diamond"/>
            <c:size val="9"/>
            <c:spPr>
              <a:solidFill>
                <a:srgbClr val="00B050"/>
              </a:solidFill>
            </c:spPr>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D-CBD6-47AD-B68C-CF16D1E4DC04}"/>
                </c:ext>
              </c:extLst>
            </c:dLbl>
            <c:dLbl>
              <c:idx val="1"/>
              <c:layout>
                <c:manualLayout>
                  <c:x val="-8.6243048965705407E-2"/>
                  <c:y val="7.1273223200041175E-2"/>
                </c:manualLayout>
              </c:layout>
              <c:tx>
                <c:rich>
                  <a:bodyPr/>
                  <a:lstStyle/>
                  <a:p>
                    <a:r>
                      <a:rPr lang="en-US" dirty="0"/>
                      <a:t>   Project Progress Report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1E-CBD6-47AD-B68C-CF16D1E4DC04}"/>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(Sheet1!$C$12,Sheet1!$E$12)</c:f>
              <c:numCache>
                <c:formatCode>m/d/yyyy</c:formatCode>
                <c:ptCount val="2"/>
                <c:pt idx="0">
                  <c:v>42463</c:v>
                </c:pt>
                <c:pt idx="1">
                  <c:v>42463</c:v>
                </c:pt>
              </c:numCache>
            </c:numRef>
          </c:xVal>
          <c:yVal>
            <c:numRef>
              <c:f>(Sheet1!$D$12,Sheet1!$F$12)</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F-CBD6-47AD-B68C-CF16D1E4DC04}"/>
            </c:ext>
          </c:extLst>
        </c:ser>
        <c:dLbls>
          <c:dLblPos val="t"/>
          <c:showLegendKey val="0"/>
          <c:showVal val="1"/>
          <c:showCatName val="0"/>
          <c:showSerName val="0"/>
          <c:showPercent val="0"/>
          <c:showBubbleSize val="0"/>
        </c:dLbls>
        <c:axId val="164714112"/>
        <c:axId val="164714688"/>
      </c:scatterChart>
      <c:valAx>
        <c:axId val="164714112"/>
        <c:scaling>
          <c:orientation val="minMax"/>
        </c:scaling>
        <c:delete val="0"/>
        <c:axPos val="b"/>
        <c:numFmt formatCode="m/d/yyyy" sourceLinked="1"/>
        <c:majorTickMark val="out"/>
        <c:minorTickMark val="none"/>
        <c:tickLblPos val="nextTo"/>
        <c:spPr>
          <a:noFill/>
        </c:spPr>
        <c:txPr>
          <a:bodyPr rot="5400000" vert="horz"/>
          <a:lstStyle/>
          <a:p>
            <a:pPr>
              <a:defRPr sz="900"/>
            </a:pPr>
            <a:endParaRPr lang="en-US"/>
          </a:p>
        </c:txPr>
        <c:crossAx val="164714688"/>
        <c:crosses val="autoZero"/>
        <c:crossBetween val="midCat"/>
      </c:valAx>
      <c:valAx>
        <c:axId val="164714688"/>
        <c:scaling>
          <c:orientation val="minMax"/>
        </c:scaling>
        <c:delete val="1"/>
        <c:axPos val="l"/>
        <c:majorGridlines>
          <c:spPr>
            <a:ln>
              <a:noFill/>
            </a:ln>
          </c:spPr>
        </c:majorGridlines>
        <c:numFmt formatCode="0.00" sourceLinked="1"/>
        <c:majorTickMark val="out"/>
        <c:minorTickMark val="none"/>
        <c:tickLblPos val="nextTo"/>
        <c:crossAx val="164714112"/>
        <c:crosses val="autoZero"/>
        <c:crossBetween val="midCat"/>
      </c:valAx>
      <c:spPr>
        <a:noFill/>
        <a:ln>
          <a:noFill/>
        </a:ln>
      </c:spPr>
    </c:plotArea>
    <c:plotVisOnly val="1"/>
    <c:dispBlanksAs val="gap"/>
    <c:showDLblsOverMax val="0"/>
  </c:chart>
  <c:txPr>
    <a:bodyPr/>
    <a:lstStyle/>
    <a:p>
      <a:pPr>
        <a:defRPr sz="1200">
          <a:latin typeface="+mj-lt"/>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3/11/2016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discusses the architecture</a:t>
            </a:r>
            <a:r>
              <a:rPr lang="en-US" baseline="0" dirty="0" smtClean="0"/>
              <a:t> and design of RADV, the risk adjustment data validation tool created by Team </a:t>
            </a:r>
            <a:r>
              <a:rPr lang="en-US" baseline="0" dirty="0" err="1" smtClean="0"/>
              <a:t>FHIRed</a:t>
            </a:r>
            <a:r>
              <a:rPr lang="en-US" baseline="0" dirty="0" smtClean="0"/>
              <a:t> Up.</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412737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10</a:t>
            </a:fld>
            <a:endParaRPr lang="en-US"/>
          </a:p>
        </p:txBody>
      </p:sp>
    </p:spTree>
    <p:extLst>
      <p:ext uri="{BB962C8B-B14F-4D97-AF65-F5344CB8AC3E}">
        <p14:creationId xmlns:p14="http://schemas.microsoft.com/office/powerpoint/2010/main" val="326922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a:t>
            </a:r>
            <a:r>
              <a:rPr lang="en-US" baseline="0" dirty="0" smtClean="0"/>
              <a:t> to discuss:</a:t>
            </a:r>
          </a:p>
          <a:p>
            <a:r>
              <a:rPr lang="en-US" baseline="0" dirty="0" smtClean="0"/>
              <a:t>Scope is set until we ensure we make the most of its current reach</a:t>
            </a:r>
          </a:p>
          <a:p>
            <a:r>
              <a:rPr lang="en-US" baseline="0" dirty="0" smtClean="0"/>
              <a:t>First  2-week sprint is complete thanks to Augusto, Spiro, and Anja. The second sprint focuses on in progress items and improvements. All team members are assisting in developing data visualizations for the next 2 week sprint</a:t>
            </a:r>
          </a:p>
          <a:p>
            <a:r>
              <a:rPr lang="en-US" baseline="0" dirty="0" smtClean="0"/>
              <a:t>Analysis for additional features within the scope is being done on a continual basis but only approved for each spring in the middle of the preceding sprint. – mostly by Jamie and Tala </a:t>
            </a:r>
          </a:p>
          <a:p>
            <a:r>
              <a:rPr lang="en-US" baseline="0" dirty="0" smtClean="0"/>
              <a:t>Code testing is occurring on a continual basis by Dan and other team members.</a:t>
            </a:r>
          </a:p>
          <a:p>
            <a:r>
              <a:rPr lang="en-US" baseline="0" dirty="0" smtClean="0"/>
              <a:t>Documentation will start once product is close to complete at end of the 3</a:t>
            </a:r>
            <a:r>
              <a:rPr lang="en-US" baseline="30000" dirty="0" smtClean="0"/>
              <a:t>rd</a:t>
            </a:r>
            <a:r>
              <a:rPr lang="en-US" baseline="0" dirty="0" smtClean="0"/>
              <a:t> spring and will complete by a week after the 4</a:t>
            </a:r>
            <a:r>
              <a:rPr lang="en-US" baseline="30000" dirty="0" smtClean="0"/>
              <a:t>th</a:t>
            </a:r>
            <a:r>
              <a:rPr lang="en-US" baseline="0" dirty="0" smtClean="0"/>
              <a:t> spring</a:t>
            </a:r>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11</a:t>
            </a:fld>
            <a:endParaRPr lang="en-US"/>
          </a:p>
        </p:txBody>
      </p:sp>
    </p:spTree>
    <p:extLst>
      <p:ext uri="{BB962C8B-B14F-4D97-AF65-F5344CB8AC3E}">
        <p14:creationId xmlns:p14="http://schemas.microsoft.com/office/powerpoint/2010/main" val="78528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12</a:t>
            </a:fld>
            <a:endParaRPr lang="en-US"/>
          </a:p>
        </p:txBody>
      </p:sp>
    </p:spTree>
    <p:extLst>
      <p:ext uri="{BB962C8B-B14F-4D97-AF65-F5344CB8AC3E}">
        <p14:creationId xmlns:p14="http://schemas.microsoft.com/office/powerpoint/2010/main" val="3225854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13</a:t>
            </a:fld>
            <a:endParaRPr lang="en-US"/>
          </a:p>
        </p:txBody>
      </p:sp>
    </p:spTree>
    <p:extLst>
      <p:ext uri="{BB962C8B-B14F-4D97-AF65-F5344CB8AC3E}">
        <p14:creationId xmlns:p14="http://schemas.microsoft.com/office/powerpoint/2010/main" val="396915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RADV is designed to help Doctor’s, Hospitals and Insurance Companies maximize</a:t>
            </a:r>
            <a:r>
              <a:rPr lang="en-US" baseline="0" dirty="0" smtClean="0"/>
              <a:t> their risk adjusted reimbursements.  Risk adjustment uses a patients medical history to determine their level of health.  Providers who are caring for “sicker than average populations” receive greater payments.  This use case diagram identifies users of the RADV system.  Doctors and patients use the system to review a patients medical history.  The doctor will then verify any existing diagnoses.  The system then provides medical coders with data required to identify missing diagnoses and update the insurance claims data.  Hospitals and insurance companies then use this corrected data to maximize their reimbursements.</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294148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tool follows the standard three-tier architecture.  The data tier is Georgia Tech’s </a:t>
            </a:r>
            <a:r>
              <a:rPr lang="en-US" baseline="0" dirty="0" smtClean="0"/>
              <a:t>FHIR server.  The application tier consists of business logic coded in the Python language.  The presentation tier is and HTML5 website hosted on the Google App Engine platform.  CSS was used to format the page, and JavaScript code was written to interact with the Application tier.</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3</a:t>
            </a:fld>
            <a:endParaRPr lang="en-US"/>
          </a:p>
        </p:txBody>
      </p:sp>
    </p:spTree>
    <p:extLst>
      <p:ext uri="{BB962C8B-B14F-4D97-AF65-F5344CB8AC3E}">
        <p14:creationId xmlns:p14="http://schemas.microsoft.com/office/powerpoint/2010/main" val="186177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more details about the architecture of the</a:t>
            </a:r>
            <a:r>
              <a:rPr lang="en-US" baseline="0" dirty="0" smtClean="0"/>
              <a:t> RADV system.  Data is stored and requested from Georgia Techs FHIR Server.  A web server merges the FHIR data with reference tables and business logic.  This produces information and data visualizations which are viewed by the end user through a website.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4</a:t>
            </a:fld>
            <a:endParaRPr lang="en-US"/>
          </a:p>
        </p:txBody>
      </p:sp>
    </p:spTree>
    <p:extLst>
      <p:ext uri="{BB962C8B-B14F-4D97-AF65-F5344CB8AC3E}">
        <p14:creationId xmlns:p14="http://schemas.microsoft.com/office/powerpoint/2010/main" val="385938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5</a:t>
            </a:fld>
            <a:endParaRPr lang="en-US"/>
          </a:p>
        </p:txBody>
      </p:sp>
    </p:spTree>
    <p:extLst>
      <p:ext uri="{BB962C8B-B14F-4D97-AF65-F5344CB8AC3E}">
        <p14:creationId xmlns:p14="http://schemas.microsoft.com/office/powerpoint/2010/main" val="139289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6</a:t>
            </a:fld>
            <a:endParaRPr lang="en-US"/>
          </a:p>
        </p:txBody>
      </p:sp>
    </p:spTree>
    <p:extLst>
      <p:ext uri="{BB962C8B-B14F-4D97-AF65-F5344CB8AC3E}">
        <p14:creationId xmlns:p14="http://schemas.microsoft.com/office/powerpoint/2010/main" val="268724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7</a:t>
            </a:fld>
            <a:endParaRPr lang="en-US"/>
          </a:p>
        </p:txBody>
      </p:sp>
    </p:spTree>
    <p:extLst>
      <p:ext uri="{BB962C8B-B14F-4D97-AF65-F5344CB8AC3E}">
        <p14:creationId xmlns:p14="http://schemas.microsoft.com/office/powerpoint/2010/main" val="42209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8</a:t>
            </a:fld>
            <a:endParaRPr lang="en-US"/>
          </a:p>
        </p:txBody>
      </p:sp>
    </p:spTree>
    <p:extLst>
      <p:ext uri="{BB962C8B-B14F-4D97-AF65-F5344CB8AC3E}">
        <p14:creationId xmlns:p14="http://schemas.microsoft.com/office/powerpoint/2010/main" val="1131099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9</a:t>
            </a:fld>
            <a:endParaRPr lang="en-US"/>
          </a:p>
        </p:txBody>
      </p:sp>
    </p:spTree>
    <p:extLst>
      <p:ext uri="{BB962C8B-B14F-4D97-AF65-F5344CB8AC3E}">
        <p14:creationId xmlns:p14="http://schemas.microsoft.com/office/powerpoint/2010/main" val="32465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AEFB75-4DE4-4DFC-B956-52D01254B927}" type="datetimeFigureOut">
              <a:rPr lang="en-US" smtClean="0"/>
              <a:t>3/11/2016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3/11/2016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AEFB75-4DE4-4DFC-B956-52D01254B927}"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EFB75-4DE4-4DFC-B956-52D01254B927}"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3/11/2016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3/11/2016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richgels3@gatech.edu" TargetMode="External"/><Relationship Id="rId3" Type="http://schemas.openxmlformats.org/officeDocument/2006/relationships/slideLayout" Target="../slideLayouts/slideLayout1.xml"/><Relationship Id="rId7" Type="http://schemas.openxmlformats.org/officeDocument/2006/relationships/hyperlink" Target="mailto:anjag1993@gmail.com"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mailto:spiroganas@gmail.com" TargetMode="External"/><Relationship Id="rId11" Type="http://schemas.openxmlformats.org/officeDocument/2006/relationships/image" Target="../media/image2.png"/><Relationship Id="rId5" Type="http://schemas.openxmlformats.org/officeDocument/2006/relationships/hyperlink" Target="mailto:aburgos3@gatech.edu" TargetMode="External"/><Relationship Id="rId10" Type="http://schemas.openxmlformats.org/officeDocument/2006/relationships/hyperlink" Target="mailto:tmsuidan@gatech.edu" TargetMode="External"/><Relationship Id="rId4" Type="http://schemas.openxmlformats.org/officeDocument/2006/relationships/notesSlide" Target="../notesSlides/notesSlide1.xml"/><Relationship Id="rId9" Type="http://schemas.openxmlformats.org/officeDocument/2006/relationships/hyperlink" Target="mailto:dstoneburner3@gatec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allhealthcare.monster.com/training/articles/1822-5-steps-to-becoming-a-medical-assistant" TargetMode="External"/><Relationship Id="rId3" Type="http://schemas.openxmlformats.org/officeDocument/2006/relationships/hyperlink" Target="https://www.hl7.org/fhir/" TargetMode="External"/><Relationship Id="rId7" Type="http://schemas.openxmlformats.org/officeDocument/2006/relationships/hyperlink" Target="http://www.libertynursingagency.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decompressionprosmarketing.com/blogs/decompression-pros/16891112-how-to-ask-for-referrals-from-medical-doctors" TargetMode="External"/><Relationship Id="rId5" Type="http://schemas.openxmlformats.org/officeDocument/2006/relationships/hyperlink" Target="https://cloud.google.com/appengine" TargetMode="External"/><Relationship Id="rId4" Type="http://schemas.openxmlformats.org/officeDocument/2006/relationships/hyperlink" Target="https://www.python.org/" TargetMode="External"/><Relationship Id="rId9" Type="http://schemas.openxmlformats.org/officeDocument/2006/relationships/hyperlink" Target="http://greenfieldcc.3dcartstores.com/Medical-Coding-and-Billing_p_1058.html"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686050"/>
            <a:ext cx="6705600" cy="1847850"/>
          </a:xfrm>
        </p:spPr>
        <p:txBody>
          <a:bodyPr>
            <a:normAutofit fontScale="70000" lnSpcReduction="20000"/>
          </a:bodyPr>
          <a:lstStyle/>
          <a:p>
            <a:r>
              <a:rPr lang="en-US" b="1" dirty="0" err="1" smtClean="0"/>
              <a:t>FHIRed</a:t>
            </a:r>
            <a:r>
              <a:rPr lang="en-US" b="1" dirty="0" smtClean="0"/>
              <a:t> UP</a:t>
            </a:r>
          </a:p>
          <a:p>
            <a:r>
              <a:rPr lang="en-US" dirty="0" smtClean="0"/>
              <a:t>Augusto </a:t>
            </a:r>
            <a:r>
              <a:rPr lang="en-US" dirty="0"/>
              <a:t>Burgos </a:t>
            </a:r>
            <a:r>
              <a:rPr lang="en-US" dirty="0" smtClean="0">
                <a:hlinkClick r:id="rId5"/>
              </a:rPr>
              <a:t>aburgos3@gatech.edu</a:t>
            </a:r>
            <a:r>
              <a:rPr lang="en-US" dirty="0"/>
              <a:t/>
            </a:r>
            <a:br>
              <a:rPr lang="en-US" dirty="0"/>
            </a:br>
            <a:r>
              <a:rPr lang="en-US" dirty="0" smtClean="0"/>
              <a:t>Spiro </a:t>
            </a:r>
            <a:r>
              <a:rPr lang="en-US" dirty="0"/>
              <a:t>Ganas </a:t>
            </a:r>
            <a:r>
              <a:rPr lang="en-US" dirty="0" smtClean="0">
                <a:hlinkClick r:id="rId6"/>
              </a:rPr>
              <a:t>spiroganas@gmail.com</a:t>
            </a:r>
            <a:r>
              <a:rPr lang="en-US" dirty="0" smtClean="0"/>
              <a:t/>
            </a:r>
            <a:br>
              <a:rPr lang="en-US" dirty="0" smtClean="0"/>
            </a:br>
            <a:r>
              <a:rPr lang="en-US" dirty="0" smtClean="0"/>
              <a:t>Anja </a:t>
            </a:r>
            <a:r>
              <a:rPr lang="en-US" dirty="0"/>
              <a:t>Guillory </a:t>
            </a:r>
            <a:r>
              <a:rPr lang="en-US" dirty="0" smtClean="0">
                <a:hlinkClick r:id="rId7"/>
              </a:rPr>
              <a:t>anjag1993@gmail.com</a:t>
            </a:r>
            <a:r>
              <a:rPr lang="en-US" dirty="0" smtClean="0"/>
              <a:t/>
            </a:r>
            <a:br>
              <a:rPr lang="en-US" dirty="0" smtClean="0"/>
            </a:br>
            <a:r>
              <a:rPr lang="en-US" dirty="0" smtClean="0"/>
              <a:t>Jamie </a:t>
            </a:r>
            <a:r>
              <a:rPr lang="en-US" dirty="0" err="1"/>
              <a:t>Richgels</a:t>
            </a:r>
            <a:r>
              <a:rPr lang="en-US" dirty="0"/>
              <a:t> </a:t>
            </a:r>
            <a:r>
              <a:rPr lang="en-US" dirty="0" smtClean="0">
                <a:hlinkClick r:id="rId8"/>
              </a:rPr>
              <a:t>jrichgels3@gatech.edu</a:t>
            </a:r>
            <a:r>
              <a:rPr lang="en-US" dirty="0"/>
              <a:t/>
            </a:r>
            <a:br>
              <a:rPr lang="en-US" dirty="0"/>
            </a:br>
            <a:r>
              <a:rPr lang="en-US" dirty="0" smtClean="0"/>
              <a:t>Daniel </a:t>
            </a:r>
            <a:r>
              <a:rPr lang="en-US" dirty="0" err="1"/>
              <a:t>Stoneburner</a:t>
            </a:r>
            <a:r>
              <a:rPr lang="en-US" dirty="0"/>
              <a:t> </a:t>
            </a:r>
            <a:r>
              <a:rPr lang="en-US" dirty="0" smtClean="0">
                <a:hlinkClick r:id="rId9"/>
              </a:rPr>
              <a:t>dstoneburner3@gatech.edu</a:t>
            </a:r>
            <a:r>
              <a:rPr lang="en-US" dirty="0"/>
              <a:t/>
            </a:r>
            <a:br>
              <a:rPr lang="en-US" dirty="0"/>
            </a:br>
            <a:r>
              <a:rPr lang="en-US" dirty="0" smtClean="0"/>
              <a:t>Tala </a:t>
            </a:r>
            <a:r>
              <a:rPr lang="en-US" dirty="0" err="1" smtClean="0"/>
              <a:t>Suidan</a:t>
            </a:r>
            <a:r>
              <a:rPr lang="en-US" dirty="0" smtClean="0"/>
              <a:t> </a:t>
            </a:r>
            <a:r>
              <a:rPr lang="en-US" dirty="0" smtClean="0">
                <a:hlinkClick r:id="rId10"/>
              </a:rPr>
              <a:t>tmsuidan@gatech.edu</a:t>
            </a:r>
            <a:endParaRPr lang="en-US" dirty="0"/>
          </a:p>
        </p:txBody>
      </p:sp>
      <p:sp>
        <p:nvSpPr>
          <p:cNvPr id="2" name="Title 1"/>
          <p:cNvSpPr>
            <a:spLocks noGrp="1"/>
          </p:cNvSpPr>
          <p:nvPr>
            <p:ph type="ctrTitle"/>
          </p:nvPr>
        </p:nvSpPr>
        <p:spPr/>
        <p:txBody>
          <a:bodyPr>
            <a:normAutofit fontScale="90000"/>
          </a:bodyPr>
          <a:lstStyle/>
          <a:p>
            <a:r>
              <a:rPr lang="en-US" dirty="0" smtClean="0">
                <a:solidFill>
                  <a:schemeClr val="bg2"/>
                </a:solidFill>
              </a:rPr>
              <a:t>RADV</a:t>
            </a:r>
            <a:br>
              <a:rPr lang="en-US" dirty="0" smtClean="0">
                <a:solidFill>
                  <a:schemeClr val="bg2"/>
                </a:solidFill>
              </a:rPr>
            </a:br>
            <a:r>
              <a:rPr lang="en-US" dirty="0" smtClean="0">
                <a:solidFill>
                  <a:schemeClr val="bg2"/>
                </a:solidFill>
              </a:rPr>
              <a:t>Risk Adjustment Data Validation Tool</a:t>
            </a:r>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372600" y="4991100"/>
            <a:ext cx="609600" cy="609600"/>
          </a:xfrm>
          <a:prstGeom prst="rect">
            <a:avLst/>
          </a:prstGeom>
        </p:spPr>
      </p:pic>
    </p:spTree>
    <p:extLst>
      <p:ext uri="{BB962C8B-B14F-4D97-AF65-F5344CB8AC3E}">
        <p14:creationId xmlns:p14="http://schemas.microsoft.com/office/powerpoint/2010/main" val="3359857385"/>
      </p:ext>
    </p:extLst>
  </p:cSld>
  <p:clrMapOvr>
    <a:masterClrMapping/>
  </p:clrMapOvr>
  <mc:AlternateContent xmlns:mc="http://schemas.openxmlformats.org/markup-compatibility/2006" xmlns:p14="http://schemas.microsoft.com/office/powerpoint/2010/main">
    <mc:Choice Requires="p14">
      <p:transition spd="slow" p14:dur="2000" advTm="10873"/>
    </mc:Choice>
    <mc:Fallback xmlns="">
      <p:transition spd="slow" advTm="10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839889"/>
            <a:ext cx="7772400" cy="1408011"/>
          </a:xfrm>
          <a:prstGeom prst="rect">
            <a:avLst/>
          </a:prstGeom>
        </p:spPr>
      </p:pic>
      <p:pic>
        <p:nvPicPr>
          <p:cNvPr id="5" name="Picture 4"/>
          <p:cNvPicPr>
            <a:picLocks noChangeAspect="1"/>
          </p:cNvPicPr>
          <p:nvPr/>
        </p:nvPicPr>
        <p:blipFill>
          <a:blip r:embed="rId4"/>
          <a:stretch>
            <a:fillRect/>
          </a:stretch>
        </p:blipFill>
        <p:spPr>
          <a:xfrm>
            <a:off x="685800" y="2247900"/>
            <a:ext cx="7772400" cy="1734257"/>
          </a:xfrm>
          <a:prstGeom prst="rect">
            <a:avLst/>
          </a:prstGeom>
        </p:spPr>
      </p:pic>
      <p:pic>
        <p:nvPicPr>
          <p:cNvPr id="6" name="Picture 5"/>
          <p:cNvPicPr>
            <a:picLocks noChangeAspect="1"/>
          </p:cNvPicPr>
          <p:nvPr/>
        </p:nvPicPr>
        <p:blipFill>
          <a:blip r:embed="rId5"/>
          <a:stretch>
            <a:fillRect/>
          </a:stretch>
        </p:blipFill>
        <p:spPr>
          <a:xfrm>
            <a:off x="685800" y="4000500"/>
            <a:ext cx="7772400" cy="1545378"/>
          </a:xfrm>
          <a:prstGeom prst="rect">
            <a:avLst/>
          </a:prstGeom>
        </p:spPr>
      </p:pic>
      <p:sp>
        <p:nvSpPr>
          <p:cNvPr id="8" name="Title 1"/>
          <p:cNvSpPr>
            <a:spLocks noGrp="1"/>
          </p:cNvSpPr>
          <p:nvPr>
            <p:ph type="title"/>
          </p:nvPr>
        </p:nvSpPr>
        <p:spPr>
          <a:xfrm>
            <a:off x="762000" y="190500"/>
            <a:ext cx="7772400" cy="631046"/>
          </a:xfrm>
        </p:spPr>
        <p:txBody>
          <a:bodyPr>
            <a:normAutofit fontScale="90000"/>
          </a:bodyPr>
          <a:lstStyle/>
          <a:p>
            <a:r>
              <a:rPr lang="en-US" dirty="0" smtClean="0"/>
              <a:t>Data Analysis – Charts &amp; Graphs</a:t>
            </a:r>
            <a:endParaRPr lang="en-US" dirty="0"/>
          </a:p>
        </p:txBody>
      </p:sp>
    </p:spTree>
    <p:extLst>
      <p:ext uri="{BB962C8B-B14F-4D97-AF65-F5344CB8AC3E}">
        <p14:creationId xmlns:p14="http://schemas.microsoft.com/office/powerpoint/2010/main" val="1604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655413"/>
            <a:ext cx="8991600" cy="584775"/>
          </a:xfrm>
          <a:prstGeom prst="rect">
            <a:avLst/>
          </a:prstGeom>
          <a:noFill/>
        </p:spPr>
        <p:txBody>
          <a:bodyPr wrap="square" rtlCol="0">
            <a:spAutoFit/>
          </a:bodyPr>
          <a:lstStyle/>
          <a:p>
            <a:r>
              <a:rPr lang="en-US" sz="1600" dirty="0">
                <a:latin typeface="+mj-lt"/>
              </a:rPr>
              <a:t>*  All team members involved 	† - Developers and testers involved      ‡ - Business Analysts involved</a:t>
            </a:r>
          </a:p>
          <a:p>
            <a:r>
              <a:rPr lang="en-US" sz="1600" dirty="0">
                <a:latin typeface="+mj-lt"/>
              </a:rPr>
              <a:t>Milestones and tasks in </a:t>
            </a:r>
            <a:r>
              <a:rPr lang="en-US" sz="1600" dirty="0">
                <a:solidFill>
                  <a:srgbClr val="7030A0"/>
                </a:solidFill>
                <a:latin typeface="+mj-lt"/>
              </a:rPr>
              <a:t>purple</a:t>
            </a:r>
            <a:r>
              <a:rPr lang="en-US" sz="1600" dirty="0">
                <a:latin typeface="+mj-lt"/>
              </a:rPr>
              <a:t> and </a:t>
            </a:r>
            <a:r>
              <a:rPr lang="en-US" sz="1600" dirty="0">
                <a:solidFill>
                  <a:srgbClr val="002060"/>
                </a:solidFill>
                <a:latin typeface="+mj-lt"/>
              </a:rPr>
              <a:t>dark blue</a:t>
            </a:r>
            <a:r>
              <a:rPr lang="en-US" sz="1600" dirty="0">
                <a:latin typeface="+mj-lt"/>
              </a:rPr>
              <a:t> are complete. Remainder are in progress or in the future</a:t>
            </a:r>
          </a:p>
        </p:txBody>
      </p:sp>
      <p:graphicFrame>
        <p:nvGraphicFramePr>
          <p:cNvPr id="6" name="Chart 5"/>
          <p:cNvGraphicFramePr>
            <a:graphicFrameLocks/>
          </p:cNvGraphicFramePr>
          <p:nvPr>
            <p:extLst>
              <p:ext uri="{D42A27DB-BD31-4B8C-83A1-F6EECF244321}">
                <p14:modId xmlns:p14="http://schemas.microsoft.com/office/powerpoint/2010/main" val="339660164"/>
              </p:ext>
            </p:extLst>
          </p:nvPr>
        </p:nvGraphicFramePr>
        <p:xfrm>
          <a:off x="430530" y="647700"/>
          <a:ext cx="828294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Updated</a:t>
            </a:r>
            <a:r>
              <a:rPr lang="en-US" sz="3200" dirty="0" smtClean="0"/>
              <a:t> Gantt Chart</a:t>
            </a:r>
            <a:endParaRPr lang="en-US" sz="3200" dirty="0"/>
          </a:p>
        </p:txBody>
      </p:sp>
    </p:spTree>
    <p:extLst>
      <p:ext uri="{BB962C8B-B14F-4D97-AF65-F5344CB8AC3E}">
        <p14:creationId xmlns:p14="http://schemas.microsoft.com/office/powerpoint/2010/main" val="221610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Data Visualizations – enough to impact but not overwhelm</a:t>
            </a:r>
          </a:p>
          <a:p>
            <a:r>
              <a:rPr lang="en-US" dirty="0" smtClean="0"/>
              <a:t>How to ensure doctor confirms candidate HCCs</a:t>
            </a:r>
            <a:endParaRPr lang="en-US" dirty="0"/>
          </a:p>
        </p:txBody>
      </p:sp>
      <p:sp>
        <p:nvSpPr>
          <p:cNvPr id="4"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Concerns</a:t>
            </a:r>
            <a:r>
              <a:rPr lang="en-US" sz="3200" dirty="0" smtClean="0"/>
              <a:t> &amp; Other Issues</a:t>
            </a:r>
            <a:endParaRPr lang="en-US" sz="3200" dirty="0"/>
          </a:p>
        </p:txBody>
      </p:sp>
    </p:spTree>
    <p:extLst>
      <p:ext uri="{BB962C8B-B14F-4D97-AF65-F5344CB8AC3E}">
        <p14:creationId xmlns:p14="http://schemas.microsoft.com/office/powerpoint/2010/main" val="160478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lstStyle/>
          <a:p>
            <a:r>
              <a:rPr lang="en-US" sz="3600" dirty="0" smtClean="0"/>
              <a:t>References</a:t>
            </a:r>
            <a:endParaRPr lang="en-US" dirty="0"/>
          </a:p>
        </p:txBody>
      </p:sp>
      <p:sp>
        <p:nvSpPr>
          <p:cNvPr id="3" name="Content Placeholder 2"/>
          <p:cNvSpPr>
            <a:spLocks noGrp="1"/>
          </p:cNvSpPr>
          <p:nvPr>
            <p:ph sz="quarter" idx="1"/>
          </p:nvPr>
        </p:nvSpPr>
        <p:spPr/>
        <p:txBody>
          <a:bodyPr>
            <a:normAutofit/>
          </a:bodyPr>
          <a:lstStyle/>
          <a:p>
            <a:r>
              <a:rPr lang="en-US" sz="1800" dirty="0"/>
              <a:t>Slide 3 Image from:</a:t>
            </a:r>
          </a:p>
          <a:p>
            <a:pPr lvl="1"/>
            <a:r>
              <a:rPr lang="en-US" sz="1600" dirty="0">
                <a:hlinkClick r:id="rId3"/>
              </a:rPr>
              <a:t>https://www.hl7.org/fhir/</a:t>
            </a:r>
            <a:endParaRPr lang="en-US" sz="1600" dirty="0"/>
          </a:p>
          <a:p>
            <a:pPr lvl="1"/>
            <a:r>
              <a:rPr lang="en-US" sz="1600" dirty="0">
                <a:hlinkClick r:id="rId4"/>
              </a:rPr>
              <a:t>https://www.python.org/</a:t>
            </a:r>
            <a:endParaRPr lang="en-US" sz="1600" dirty="0"/>
          </a:p>
          <a:p>
            <a:pPr lvl="1"/>
            <a:r>
              <a:rPr lang="en-US" sz="1600" dirty="0">
                <a:hlinkClick r:id="rId5"/>
              </a:rPr>
              <a:t>https://</a:t>
            </a:r>
            <a:r>
              <a:rPr lang="en-US" sz="1600" dirty="0" smtClean="0">
                <a:hlinkClick r:id="rId5"/>
              </a:rPr>
              <a:t>cloud.google.com/appengine</a:t>
            </a:r>
            <a:endParaRPr lang="en-US" sz="1600" dirty="0" smtClean="0"/>
          </a:p>
          <a:p>
            <a:r>
              <a:rPr lang="en-US" sz="1800" dirty="0" smtClean="0"/>
              <a:t>Slide 4 </a:t>
            </a:r>
            <a:r>
              <a:rPr lang="en-US" sz="1800" dirty="0"/>
              <a:t>images </a:t>
            </a:r>
            <a:r>
              <a:rPr lang="en-US" sz="1800" dirty="0" smtClean="0"/>
              <a:t>from</a:t>
            </a:r>
            <a:r>
              <a:rPr lang="en-US" sz="1800" dirty="0"/>
              <a:t>: </a:t>
            </a:r>
          </a:p>
          <a:p>
            <a:pPr lvl="1"/>
            <a:r>
              <a:rPr lang="en-US" sz="1600" dirty="0">
                <a:hlinkClick r:id="rId6"/>
              </a:rPr>
              <a:t>http://decompressionprosmarketing.com/blogs/decompression-pros/16891112-how-to-ask-for-referrals-from-medical-doctors</a:t>
            </a:r>
            <a:endParaRPr lang="en-US" sz="1600" dirty="0"/>
          </a:p>
          <a:p>
            <a:pPr lvl="1"/>
            <a:r>
              <a:rPr lang="en-US" sz="1600" dirty="0">
                <a:hlinkClick r:id="rId7"/>
              </a:rPr>
              <a:t>http://www.libertynursingagency.com/</a:t>
            </a:r>
            <a:endParaRPr lang="en-US" sz="1600" dirty="0"/>
          </a:p>
          <a:p>
            <a:pPr lvl="1"/>
            <a:r>
              <a:rPr lang="en-US" sz="1600" dirty="0">
                <a:hlinkClick r:id="rId8"/>
              </a:rPr>
              <a:t>http://allhealthcare.monster.com/training/articles/1822-5-steps-to-becoming-a-medical-assistant</a:t>
            </a:r>
            <a:endParaRPr lang="en-US" sz="1600" dirty="0"/>
          </a:p>
          <a:p>
            <a:pPr lvl="1"/>
            <a:r>
              <a:rPr lang="en-US" sz="1600" dirty="0">
                <a:hlinkClick r:id="rId9"/>
              </a:rPr>
              <a:t>http://greenfieldcc.3dcartstores.com/Medical-Coding-and-Billing_p_1058.html</a:t>
            </a:r>
            <a:endParaRPr lang="en-US" sz="1600" dirty="0"/>
          </a:p>
          <a:p>
            <a:pPr lvl="1"/>
            <a:endParaRPr lang="en-US" sz="1600" dirty="0"/>
          </a:p>
          <a:p>
            <a:endParaRPr lang="en-US" dirty="0"/>
          </a:p>
        </p:txBody>
      </p:sp>
    </p:spTree>
    <p:extLst>
      <p:ext uri="{BB962C8B-B14F-4D97-AF65-F5344CB8AC3E}">
        <p14:creationId xmlns:p14="http://schemas.microsoft.com/office/powerpoint/2010/main" val="2216108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114300"/>
            <a:ext cx="6781800" cy="539533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372600" y="4899684"/>
            <a:ext cx="609600" cy="609600"/>
          </a:xfrm>
          <a:prstGeom prst="rect">
            <a:avLst/>
          </a:prstGeom>
        </p:spPr>
      </p:pic>
    </p:spTree>
    <p:extLst>
      <p:ext uri="{BB962C8B-B14F-4D97-AF65-F5344CB8AC3E}">
        <p14:creationId xmlns:p14="http://schemas.microsoft.com/office/powerpoint/2010/main" val="803582593"/>
      </p:ext>
    </p:extLst>
  </p:cSld>
  <p:clrMapOvr>
    <a:masterClrMapping/>
  </p:clrMapOvr>
  <mc:AlternateContent xmlns:mc="http://schemas.openxmlformats.org/markup-compatibility/2006" xmlns:p14="http://schemas.microsoft.com/office/powerpoint/2010/main">
    <mc:Choice Requires="p14">
      <p:transition spd="slow" p14:dur="2000" advTm="56674"/>
    </mc:Choice>
    <mc:Fallback xmlns="">
      <p:transition spd="slow" advTm="566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400840"/>
            <a:ext cx="373966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Tier</a:t>
            </a:r>
          </a:p>
          <a:p>
            <a:pPr marL="742950" lvl="1" indent="-285750">
              <a:buFont typeface="Arial" panose="020B0604020202020204" pitchFamily="34" charset="0"/>
              <a:buChar char="•"/>
            </a:pPr>
            <a:r>
              <a:rPr lang="en-US" dirty="0" err="1"/>
              <a:t>GaTech</a:t>
            </a:r>
            <a:r>
              <a:rPr lang="en-US" dirty="0"/>
              <a:t> FHIR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 Tier</a:t>
            </a:r>
          </a:p>
          <a:p>
            <a:pPr marL="742950" lvl="1" indent="-285750">
              <a:buFont typeface="Arial" panose="020B0604020202020204" pitchFamily="34" charset="0"/>
              <a:buChar char="•"/>
            </a:pPr>
            <a:r>
              <a:rPr lang="en-US" dirty="0"/>
              <a:t>Python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Presentation Tier</a:t>
            </a:r>
          </a:p>
          <a:p>
            <a:pPr marL="742950" lvl="1" indent="-285750">
              <a:buFont typeface="Arial" panose="020B0604020202020204" pitchFamily="34" charset="0"/>
              <a:buChar char="•"/>
            </a:pPr>
            <a:r>
              <a:rPr lang="en-US" dirty="0"/>
              <a:t>Google App Engine</a:t>
            </a:r>
          </a:p>
          <a:p>
            <a:pPr marL="742950" lvl="1" indent="-285750">
              <a:buFont typeface="Arial" panose="020B0604020202020204" pitchFamily="34" charset="0"/>
              <a:buChar char="•"/>
            </a:pPr>
            <a:r>
              <a:rPr lang="en-US" dirty="0"/>
              <a:t>HTML5</a:t>
            </a:r>
          </a:p>
          <a:p>
            <a:pPr marL="742950" lvl="1" indent="-285750">
              <a:buFont typeface="Arial" panose="020B0604020202020204" pitchFamily="34" charset="0"/>
              <a:buChar char="•"/>
            </a:pPr>
            <a:r>
              <a:rPr lang="en-US" dirty="0"/>
              <a:t>CSS</a:t>
            </a:r>
          </a:p>
          <a:p>
            <a:pPr marL="742950" lvl="1" indent="-285750">
              <a:buFont typeface="Arial" panose="020B0604020202020204" pitchFamily="34" charset="0"/>
              <a:buChar char="•"/>
            </a:pPr>
            <a:r>
              <a:rPr lang="en-US" dirty="0"/>
              <a:t>JavaScript</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3729" y="1400839"/>
            <a:ext cx="16859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729" y="2400300"/>
            <a:ext cx="2209799" cy="670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1450" y="3449093"/>
            <a:ext cx="4705350" cy="74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Implementation Tools &amp; Languages</a:t>
            </a:r>
            <a:endParaRPr lang="en-US" sz="3600"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9525000" y="4914900"/>
            <a:ext cx="609600" cy="609600"/>
          </a:xfrm>
          <a:prstGeom prst="rect">
            <a:avLst/>
          </a:prstGeom>
        </p:spPr>
      </p:pic>
    </p:spTree>
    <p:extLst>
      <p:ext uri="{BB962C8B-B14F-4D97-AF65-F5344CB8AC3E}">
        <p14:creationId xmlns:p14="http://schemas.microsoft.com/office/powerpoint/2010/main" val="2216108734"/>
      </p:ext>
    </p:extLst>
  </p:cSld>
  <p:clrMapOvr>
    <a:masterClrMapping/>
  </p:clrMapOvr>
  <mc:AlternateContent xmlns:mc="http://schemas.openxmlformats.org/markup-compatibility/2006" xmlns:p14="http://schemas.microsoft.com/office/powerpoint/2010/main">
    <mc:Choice Requires="p14">
      <p:transition spd="slow" p14:dur="2000" advTm="30565"/>
    </mc:Choice>
    <mc:Fallback xmlns="">
      <p:transition spd="slow" advTm="305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114300"/>
            <a:ext cx="7199419" cy="5418712"/>
          </a:xfrm>
          <a:prstGeom prst="rect">
            <a:avLst/>
          </a:prstGeo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448800" y="4838700"/>
            <a:ext cx="609600" cy="609600"/>
          </a:xfrm>
          <a:prstGeom prst="rect">
            <a:avLst/>
          </a:prstGeom>
        </p:spPr>
      </p:pic>
    </p:spTree>
    <p:extLst>
      <p:ext uri="{BB962C8B-B14F-4D97-AF65-F5344CB8AC3E}">
        <p14:creationId xmlns:p14="http://schemas.microsoft.com/office/powerpoint/2010/main" val="767505757"/>
      </p:ext>
    </p:extLst>
  </p:cSld>
  <p:clrMapOvr>
    <a:masterClrMapping/>
  </p:clrMapOvr>
  <mc:AlternateContent xmlns:mc="http://schemas.openxmlformats.org/markup-compatibility/2006" xmlns:p14="http://schemas.microsoft.com/office/powerpoint/2010/main">
    <mc:Choice Requires="p14">
      <p:transition spd="slow" p14:dur="2000" advTm="46683"/>
    </mc:Choice>
    <mc:Fallback xmlns="">
      <p:transition spd="slow" advTm="46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9"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Patient Lookup</a:t>
            </a:r>
            <a:endParaRPr lang="en-US" sz="2800" dirty="0"/>
          </a:p>
        </p:txBody>
      </p:sp>
    </p:spTree>
    <p:extLst>
      <p:ext uri="{BB962C8B-B14F-4D97-AF65-F5344CB8AC3E}">
        <p14:creationId xmlns:p14="http://schemas.microsoft.com/office/powerpoint/2010/main" val="2216108734"/>
      </p:ext>
    </p:extLst>
  </p:cSld>
  <p:clrMapOvr>
    <a:masterClrMapping/>
  </p:clrMapOvr>
  <mc:AlternateContent xmlns:mc="http://schemas.openxmlformats.org/markup-compatibility/2006" xmlns:p14="http://schemas.microsoft.com/office/powerpoint/2010/main">
    <mc:Choice Requires="p14">
      <p:transition spd="slow" p14:dur="2000" advTm="1309"/>
    </mc:Choice>
    <mc:Fallback xmlns="">
      <p:transition spd="slow" advTm="130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6" name="Title 1"/>
          <p:cNvSpPr>
            <a:spLocks noGrp="1"/>
          </p:cNvSpPr>
          <p:nvPr>
            <p:ph type="title"/>
          </p:nvPr>
        </p:nvSpPr>
        <p:spPr>
          <a:xfrm>
            <a:off x="457200" y="190500"/>
            <a:ext cx="5029200" cy="533400"/>
          </a:xfrm>
          <a:solidFill>
            <a:schemeClr val="bg1"/>
          </a:solidFill>
        </p:spPr>
        <p:txBody>
          <a:bodyPr>
            <a:noAutofit/>
          </a:bodyPr>
          <a:lstStyle/>
          <a:p>
            <a:r>
              <a:rPr lang="en-US" sz="3200" dirty="0" smtClean="0"/>
              <a:t>Wireframes</a:t>
            </a:r>
            <a:r>
              <a:rPr lang="en-US" sz="2800" dirty="0" smtClean="0"/>
              <a:t> – Candidate HCCs</a:t>
            </a:r>
            <a:endParaRPr lang="en-US" sz="2800" dirty="0"/>
          </a:p>
        </p:txBody>
      </p:sp>
    </p:spTree>
    <p:extLst>
      <p:ext uri="{BB962C8B-B14F-4D97-AF65-F5344CB8AC3E}">
        <p14:creationId xmlns:p14="http://schemas.microsoft.com/office/powerpoint/2010/main" val="2110889011"/>
      </p:ext>
    </p:extLst>
  </p:cSld>
  <p:clrMapOvr>
    <a:masterClrMapping/>
  </p:clrMapOvr>
  <mc:AlternateContent xmlns:mc="http://schemas.openxmlformats.org/markup-compatibility/2006" xmlns:p14="http://schemas.microsoft.com/office/powerpoint/2010/main">
    <mc:Choice Requires="p14">
      <p:transition spd="slow" p14:dur="2000" advTm="1180"/>
    </mc:Choice>
    <mc:Fallback xmlns="">
      <p:transition spd="slow" advTm="118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4"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Viewing HCCs</a:t>
            </a:r>
            <a:endParaRPr lang="en-US" sz="2800" dirty="0"/>
          </a:p>
        </p:txBody>
      </p:sp>
    </p:spTree>
    <p:extLst>
      <p:ext uri="{BB962C8B-B14F-4D97-AF65-F5344CB8AC3E}">
        <p14:creationId xmlns:p14="http://schemas.microsoft.com/office/powerpoint/2010/main" val="211088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974" y="571500"/>
            <a:ext cx="6483426" cy="5029200"/>
          </a:xfrm>
          <a:prstGeom prst="rect">
            <a:avLst/>
          </a:prstGeom>
        </p:spPr>
      </p:pic>
      <p:sp>
        <p:nvSpPr>
          <p:cNvPr id="6"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Adding an HCC</a:t>
            </a:r>
            <a:endParaRPr lang="en-US" sz="2800" dirty="0"/>
          </a:p>
        </p:txBody>
      </p:sp>
    </p:spTree>
    <p:extLst>
      <p:ext uri="{BB962C8B-B14F-4D97-AF65-F5344CB8AC3E}">
        <p14:creationId xmlns:p14="http://schemas.microsoft.com/office/powerpoint/2010/main" val="306148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92117" cy="5029200"/>
          </a:xfrm>
          <a:prstGeom prst="rect">
            <a:avLst/>
          </a:prstGeom>
        </p:spPr>
      </p:pic>
      <p:sp>
        <p:nvSpPr>
          <p:cNvPr id="4"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Rejecting an HCC</a:t>
            </a:r>
            <a:endParaRPr lang="en-US" sz="2800" dirty="0"/>
          </a:p>
        </p:txBody>
      </p:sp>
    </p:spTree>
    <p:extLst>
      <p:ext uri="{BB962C8B-B14F-4D97-AF65-F5344CB8AC3E}">
        <p14:creationId xmlns:p14="http://schemas.microsoft.com/office/powerpoint/2010/main" val="4159545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330</TotalTime>
  <Words>571</Words>
  <Application>Microsoft Office PowerPoint</Application>
  <PresentationFormat>On-screen Show (16:10)</PresentationFormat>
  <Paragraphs>70</Paragraphs>
  <Slides>13</Slides>
  <Notes>13</Notes>
  <HiddenSlides>0</HiddenSlides>
  <MMClips>4</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RADV Risk Adjustment Data Validation Tool</vt:lpstr>
      <vt:lpstr>PowerPoint Presentation</vt:lpstr>
      <vt:lpstr>PowerPoint Presentation</vt:lpstr>
      <vt:lpstr>PowerPoint Presentation</vt:lpstr>
      <vt:lpstr>Wireframes – Patient Lookup</vt:lpstr>
      <vt:lpstr>Wireframes – Candidate HCCs</vt:lpstr>
      <vt:lpstr>Wireframes – Viewing HCCs</vt:lpstr>
      <vt:lpstr>Wireframes – Adding an HCC</vt:lpstr>
      <vt:lpstr>Wireframes – Rejecting an HCC</vt:lpstr>
      <vt:lpstr>Data Analysis – Charts &amp; Graphs</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Tala M. Suidan</cp:lastModifiedBy>
  <cp:revision>40</cp:revision>
  <cp:lastPrinted>2016-03-11T03:19:21Z</cp:lastPrinted>
  <dcterms:created xsi:type="dcterms:W3CDTF">2016-03-03T13:39:38Z</dcterms:created>
  <dcterms:modified xsi:type="dcterms:W3CDTF">2016-03-12T00:40:21Z</dcterms:modified>
</cp:coreProperties>
</file>