
<file path=[Content_Types].xml><?xml version="1.0" encoding="utf-8"?>
<Types xmlns="http://schemas.openxmlformats.org/package/2006/content-types">
  <Default Extension="png" ContentType="image/png"/>
  <Default Extension="jpeg" ContentType="image/jpeg"/>
  <Default Extension="m4a" ContentType="audio/mp4"/>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59" r:id="rId4"/>
    <p:sldId id="258" r:id="rId5"/>
    <p:sldId id="261" r:id="rId6"/>
    <p:sldId id="266" r:id="rId7"/>
    <p:sldId id="267" r:id="rId8"/>
    <p:sldId id="268" r:id="rId9"/>
    <p:sldId id="269" r:id="rId10"/>
    <p:sldId id="263" r:id="rId11"/>
    <p:sldId id="260" r:id="rId12"/>
    <p:sldId id="264" r:id="rId13"/>
    <p:sldId id="262" r:id="rId1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68168" autoAdjust="0"/>
  </p:normalViewPr>
  <p:slideViewPr>
    <p:cSldViewPr>
      <p:cViewPr varScale="1">
        <p:scale>
          <a:sx n="104" d="100"/>
          <a:sy n="104" d="100"/>
        </p:scale>
        <p:origin x="1368" y="108"/>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9" d="100"/>
          <a:sy n="69" d="100"/>
        </p:scale>
        <p:origin x="210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E:\Docs\GT2\6440\Git\FHIRed_Up\Team%20Deliverable%201\Gantt%20chart%20for%20p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865992026985587E-2"/>
          <c:y val="3.0128731854286498E-2"/>
          <c:w val="0.96626801594602885"/>
          <c:h val="0.79717432609337968"/>
        </c:manualLayout>
      </c:layout>
      <c:scatterChart>
        <c:scatterStyle val="lineMarker"/>
        <c:varyColors val="0"/>
        <c:ser>
          <c:idx val="0"/>
          <c:order val="0"/>
          <c:tx>
            <c:strRef>
              <c:f>Sheet1!$A$4</c:f>
              <c:strCache>
                <c:ptCount val="1"/>
                <c:pt idx="0">
                  <c:v>   Scope</c:v>
                </c:pt>
              </c:strCache>
            </c:strRef>
          </c:tx>
          <c:spPr>
            <a:ln w="50800">
              <a:solidFill>
                <a:srgbClr val="7030A0"/>
              </a:solidFill>
            </a:ln>
          </c:spPr>
          <c:marker>
            <c:symbol val="none"/>
          </c:marker>
          <c:dLbls>
            <c:dLbl>
              <c:idx val="0"/>
              <c:layout/>
              <c:tx>
                <c:rich>
                  <a:bodyPr/>
                  <a:lstStyle/>
                  <a:p>
                    <a:r>
                      <a:rPr lang="en-US"/>
                      <a:t>   </a:t>
                    </a:r>
                    <a:r>
                      <a:rPr lang="en-US" smtClean="0"/>
                      <a:t>Scope </a:t>
                    </a:r>
                    <a:r>
                      <a:rPr lang="en-US" sz="1200" b="0" i="0" u="none" strike="noStrike" baseline="0" smtClean="0">
                        <a:effectLst/>
                      </a:rPr>
                      <a:t>*</a:t>
                    </a:r>
                    <a:endParaRPr lang="en-US"/>
                  </a:p>
                </c:rich>
              </c:tx>
              <c:dLblPos val="t"/>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0-CBD6-47AD-B68C-CF16D1E4DC04}"/>
                </c:ext>
                <c:ext xmlns:c15="http://schemas.microsoft.com/office/drawing/2012/chart" uri="{CE6537A1-D6FC-4f65-9D91-7224C49458BB}">
                  <c15:layout/>
                </c:ext>
              </c:extLst>
            </c:dLbl>
            <c:dLbl>
              <c:idx val="1"/>
              <c:delete val="1"/>
              <c:extLst xmlns:c16r2="http://schemas.microsoft.com/office/drawing/2015/06/chart">
                <c:ext xmlns:c16="http://schemas.microsoft.com/office/drawing/2014/chart" uri="{C3380CC4-5D6E-409C-BE32-E72D297353CC}">
                  <c16:uniqueId val="{00000001-CBD6-47AD-B68C-CF16D1E4DC04}"/>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(Sheet1!$C$4,Sheet1!$E$4)</c:f>
              <c:numCache>
                <c:formatCode>m/d/yyyy</c:formatCode>
                <c:ptCount val="2"/>
                <c:pt idx="0">
                  <c:v>42415</c:v>
                </c:pt>
                <c:pt idx="1">
                  <c:v>42417</c:v>
                </c:pt>
              </c:numCache>
            </c:numRef>
          </c:xVal>
          <c:yVal>
            <c:numRef>
              <c:f>(Sheet1!$D$4,Sheet1!$F$4)</c:f>
              <c:numCache>
                <c:formatCode>0.00</c:formatCode>
                <c:ptCount val="2"/>
                <c:pt idx="0">
                  <c:v>6</c:v>
                </c:pt>
                <c:pt idx="1">
                  <c:v>6</c:v>
                </c:pt>
              </c:numCache>
            </c:numRef>
          </c:yVal>
          <c:smooth val="0"/>
          <c:extLst xmlns:c16r2="http://schemas.microsoft.com/office/drawing/2015/06/chart">
            <c:ext xmlns:c16="http://schemas.microsoft.com/office/drawing/2014/chart" uri="{C3380CC4-5D6E-409C-BE32-E72D297353CC}">
              <c16:uniqueId val="{00000002-CBD6-47AD-B68C-CF16D1E4DC04}"/>
            </c:ext>
          </c:extLst>
        </c:ser>
        <c:ser>
          <c:idx val="1"/>
          <c:order val="1"/>
          <c:tx>
            <c:strRef>
              <c:f>Sheet1!$A$5</c:f>
              <c:strCache>
                <c:ptCount val="1"/>
                <c:pt idx="0">
                  <c:v>   Analysis/Software Requirements</c:v>
                </c:pt>
              </c:strCache>
            </c:strRef>
          </c:tx>
          <c:spPr>
            <a:ln w="50800">
              <a:solidFill>
                <a:srgbClr val="00B0F0"/>
              </a:solidFill>
            </a:ln>
          </c:spPr>
          <c:marker>
            <c:symbol val="none"/>
          </c:marker>
          <c:dLbls>
            <c:dLbl>
              <c:idx val="0"/>
              <c:layout>
                <c:manualLayout>
                  <c:x val="-2.688984829058284E-2"/>
                  <c:y val="-7.0622716278112299E-2"/>
                </c:manualLayout>
              </c:layout>
              <c:tx>
                <c:rich>
                  <a:bodyPr/>
                  <a:lstStyle/>
                  <a:p>
                    <a:r>
                      <a:rPr lang="en-US" dirty="0"/>
                      <a:t>   Analysis/Software </a:t>
                    </a:r>
                    <a:r>
                      <a:rPr lang="en-US" dirty="0" smtClean="0"/>
                      <a:t>Requirements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3-CBD6-47AD-B68C-CF16D1E4DC04}"/>
                </c:ext>
                <c:ext xmlns:c15="http://schemas.microsoft.com/office/drawing/2012/chart" uri="{CE6537A1-D6FC-4f65-9D91-7224C49458BB}">
                  <c15:layout/>
                </c:ext>
              </c:extLst>
            </c:dLbl>
            <c:dLbl>
              <c:idx val="1"/>
              <c:delete val="1"/>
              <c:extLst xmlns:c16r2="http://schemas.microsoft.com/office/drawing/2015/06/chart">
                <c:ext xmlns:c16="http://schemas.microsoft.com/office/drawing/2014/chart" uri="{C3380CC4-5D6E-409C-BE32-E72D297353CC}">
                  <c16:uniqueId val="{00000004-CBD6-47AD-B68C-CF16D1E4DC04}"/>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(Sheet1!$C$5,Sheet1!$E$5)</c:f>
              <c:numCache>
                <c:formatCode>m/d/yyyy</c:formatCode>
                <c:ptCount val="2"/>
                <c:pt idx="0">
                  <c:v>42432</c:v>
                </c:pt>
                <c:pt idx="1">
                  <c:v>42462</c:v>
                </c:pt>
              </c:numCache>
            </c:numRef>
          </c:xVal>
          <c:yVal>
            <c:numRef>
              <c:f>(Sheet1!$D$5,Sheet1!$F$5)</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05-CBD6-47AD-B68C-CF16D1E4DC04}"/>
            </c:ext>
          </c:extLst>
        </c:ser>
        <c:ser>
          <c:idx val="3"/>
          <c:order val="2"/>
          <c:tx>
            <c:strRef>
              <c:f>Sheet1!$A$8</c:f>
              <c:strCache>
                <c:ptCount val="1"/>
                <c:pt idx="0">
                  <c:v>   Design, Development, &amp; Testing in four 2-week sprints</c:v>
                </c:pt>
              </c:strCache>
            </c:strRef>
          </c:tx>
          <c:spPr>
            <a:ln w="50800">
              <a:solidFill>
                <a:srgbClr val="00B0F0"/>
              </a:solidFill>
            </a:ln>
          </c:spPr>
          <c:marker>
            <c:symbol val="none"/>
          </c:marker>
          <c:dLbls>
            <c:dLbl>
              <c:idx val="0"/>
              <c:delete val="1"/>
              <c:extLst xmlns:c16r2="http://schemas.microsoft.com/office/drawing/2015/06/chart">
                <c:ext xmlns:c16="http://schemas.microsoft.com/office/drawing/2014/chart" uri="{C3380CC4-5D6E-409C-BE32-E72D297353CC}">
                  <c16:uniqueId val="{00000006-CBD6-47AD-B68C-CF16D1E4DC04}"/>
                </c:ext>
                <c:ext xmlns:c15="http://schemas.microsoft.com/office/drawing/2012/chart" uri="{CE6537A1-D6FC-4f65-9D91-7224C49458BB}"/>
              </c:extLst>
            </c:dLbl>
            <c:dLbl>
              <c:idx val="1"/>
              <c:layout>
                <c:manualLayout>
                  <c:x val="-0.12975706693517036"/>
                  <c:y val="-8.2014049714373968E-2"/>
                </c:manualLayout>
              </c:layout>
              <c:tx>
                <c:rich>
                  <a:bodyPr/>
                  <a:lstStyle/>
                  <a:p>
                    <a:r>
                      <a:rPr lang="en-US" dirty="0"/>
                      <a:t>   Design, Development, &amp; Testing in four 2-week </a:t>
                    </a:r>
                    <a:r>
                      <a:rPr lang="en-US" dirty="0" smtClean="0"/>
                      <a:t>sprints </a:t>
                    </a:r>
                    <a:r>
                      <a:rPr lang="en-US" sz="1200" b="0" i="0" u="none" strike="noStrike" baseline="0" dirty="0" smtClean="0">
                        <a:effectLst/>
                      </a:rPr>
                      <a:t>† </a:t>
                    </a:r>
                    <a:endParaRPr lang="en-US" dirty="0"/>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7-CBD6-47AD-B68C-CF16D1E4DC04}"/>
                </c:ext>
                <c:ext xmlns:c15="http://schemas.microsoft.com/office/drawing/2012/chart" uri="{CE6537A1-D6FC-4f65-9D91-7224C49458BB}">
                  <c15:layout/>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(Sheet1!$C$8,Sheet1!$E$8)</c:f>
              <c:numCache>
                <c:formatCode>m/d/yyyy</c:formatCode>
                <c:ptCount val="2"/>
                <c:pt idx="0">
                  <c:v>42440</c:v>
                </c:pt>
                <c:pt idx="1">
                  <c:v>42474</c:v>
                </c:pt>
              </c:numCache>
            </c:numRef>
          </c:xVal>
          <c:yVal>
            <c:numRef>
              <c:f>(Sheet1!$D$8,Sheet1!$F$8)</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08-CBD6-47AD-B68C-CF16D1E4DC04}"/>
            </c:ext>
          </c:extLst>
        </c:ser>
        <c:ser>
          <c:idx val="5"/>
          <c:order val="3"/>
          <c:tx>
            <c:strRef>
              <c:f>Sheet1!$A$11</c:f>
              <c:strCache>
                <c:ptCount val="1"/>
                <c:pt idx="0">
                  <c:v>   Documentation</c:v>
                </c:pt>
              </c:strCache>
            </c:strRef>
          </c:tx>
          <c:spPr>
            <a:ln w="50800">
              <a:solidFill>
                <a:srgbClr val="00B0F0"/>
              </a:solidFill>
            </a:ln>
          </c:spPr>
          <c:marker>
            <c:symbol val="none"/>
          </c:marker>
          <c:dLbls>
            <c:dLbl>
              <c:idx val="0"/>
              <c:layout>
                <c:manualLayout>
                  <c:x val="2.6659736760135951E-2"/>
                  <c:y val="-4.1365433264966778E-2"/>
                </c:manualLayout>
              </c:layout>
              <c:tx>
                <c:rich>
                  <a:bodyPr/>
                  <a:lstStyle/>
                  <a:p>
                    <a:r>
                      <a:rPr lang="en-US" dirty="0"/>
                      <a:t>   </a:t>
                    </a:r>
                    <a:r>
                      <a:rPr lang="en-US" dirty="0" smtClean="0"/>
                      <a:t>Documentation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9-CBD6-47AD-B68C-CF16D1E4DC04}"/>
                </c:ext>
                <c:ext xmlns:c15="http://schemas.microsoft.com/office/drawing/2012/chart" uri="{CE6537A1-D6FC-4f65-9D91-7224C49458BB}">
                  <c15:layout/>
                </c:ext>
              </c:extLst>
            </c:dLbl>
            <c:dLbl>
              <c:idx val="1"/>
              <c:delete val="1"/>
              <c:extLst xmlns:c16r2="http://schemas.microsoft.com/office/drawing/2015/06/chart">
                <c:ext xmlns:c16="http://schemas.microsoft.com/office/drawing/2014/chart" uri="{C3380CC4-5D6E-409C-BE32-E72D297353CC}">
                  <c16:uniqueId val="{0000000A-CBD6-47AD-B68C-CF16D1E4DC04}"/>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(Sheet1!$C$11,Sheet1!$E$11)</c:f>
              <c:numCache>
                <c:formatCode>m/d/yyyy</c:formatCode>
                <c:ptCount val="2"/>
                <c:pt idx="0">
                  <c:v>42452</c:v>
                </c:pt>
                <c:pt idx="1">
                  <c:v>42478</c:v>
                </c:pt>
              </c:numCache>
            </c:numRef>
          </c:xVal>
          <c:yVal>
            <c:numRef>
              <c:f>(Sheet1!$D$11,Sheet1!$F$11)</c:f>
              <c:numCache>
                <c:formatCode>0.00</c:formatCode>
                <c:ptCount val="2"/>
                <c:pt idx="0">
                  <c:v>3</c:v>
                </c:pt>
                <c:pt idx="1">
                  <c:v>3</c:v>
                </c:pt>
              </c:numCache>
            </c:numRef>
          </c:yVal>
          <c:smooth val="0"/>
          <c:extLst xmlns:c16r2="http://schemas.microsoft.com/office/drawing/2015/06/chart">
            <c:ext xmlns:c16="http://schemas.microsoft.com/office/drawing/2014/chart" uri="{C3380CC4-5D6E-409C-BE32-E72D297353CC}">
              <c16:uniqueId val="{0000000B-CBD6-47AD-B68C-CF16D1E4DC04}"/>
            </c:ext>
          </c:extLst>
        </c:ser>
        <c:ser>
          <c:idx val="7"/>
          <c:order val="4"/>
          <c:tx>
            <c:strRef>
              <c:f>Sheet1!$A$13</c:f>
              <c:strCache>
                <c:ptCount val="1"/>
                <c:pt idx="0">
                  <c:v>   Deployment</c:v>
                </c:pt>
              </c:strCache>
            </c:strRef>
          </c:tx>
          <c:spPr>
            <a:ln w="50800">
              <a:solidFill>
                <a:srgbClr val="00B0F0"/>
              </a:solidFill>
            </a:ln>
          </c:spPr>
          <c:marker>
            <c:symbol val="none"/>
          </c:marker>
          <c:dLbls>
            <c:dLbl>
              <c:idx val="0"/>
              <c:layout>
                <c:manualLayout>
                  <c:x val="-4.2797484950995716E-2"/>
                  <c:y val="-3.8626457641849819E-2"/>
                </c:manualLayout>
              </c:layout>
              <c:tx>
                <c:rich>
                  <a:bodyPr/>
                  <a:lstStyle/>
                  <a:p>
                    <a:r>
                      <a:rPr lang="en-US" dirty="0"/>
                      <a:t>   </a:t>
                    </a:r>
                    <a:r>
                      <a:rPr lang="en-US" dirty="0" smtClean="0"/>
                      <a:t>Deployment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0C-CBD6-47AD-B68C-CF16D1E4DC04}"/>
                </c:ext>
                <c:ext xmlns:c15="http://schemas.microsoft.com/office/drawing/2012/chart" uri="{CE6537A1-D6FC-4f65-9D91-7224C49458BB}">
                  <c15:layout/>
                </c:ext>
              </c:extLst>
            </c:dLbl>
            <c:dLbl>
              <c:idx val="1"/>
              <c:delete val="1"/>
              <c:extLst xmlns:c16r2="http://schemas.microsoft.com/office/drawing/2015/06/chart">
                <c:ext xmlns:c16="http://schemas.microsoft.com/office/drawing/2014/chart" uri="{C3380CC4-5D6E-409C-BE32-E72D297353CC}">
                  <c16:uniqueId val="{0000000D-CBD6-47AD-B68C-CF16D1E4DC04}"/>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(Sheet1!$C$13,Sheet1!$E$13)</c:f>
              <c:numCache>
                <c:formatCode>m/d/yyyy</c:formatCode>
                <c:ptCount val="2"/>
                <c:pt idx="0">
                  <c:v>42479</c:v>
                </c:pt>
                <c:pt idx="1">
                  <c:v>42483</c:v>
                </c:pt>
              </c:numCache>
            </c:numRef>
          </c:xVal>
          <c:yVal>
            <c:numRef>
              <c:f>(Sheet1!$D$13,Sheet1!$F$13)</c:f>
              <c:numCache>
                <c:formatCode>0.00</c:formatCode>
                <c:ptCount val="2"/>
                <c:pt idx="0">
                  <c:v>2</c:v>
                </c:pt>
                <c:pt idx="1">
                  <c:v>2</c:v>
                </c:pt>
              </c:numCache>
            </c:numRef>
          </c:yVal>
          <c:smooth val="0"/>
          <c:extLst xmlns:c16r2="http://schemas.microsoft.com/office/drawing/2015/06/chart">
            <c:ext xmlns:c16="http://schemas.microsoft.com/office/drawing/2014/chart" uri="{C3380CC4-5D6E-409C-BE32-E72D297353CC}">
              <c16:uniqueId val="{0000000E-CBD6-47AD-B68C-CF16D1E4DC04}"/>
            </c:ext>
          </c:extLst>
        </c:ser>
        <c:ser>
          <c:idx val="8"/>
          <c:order val="5"/>
          <c:tx>
            <c:strRef>
              <c:f>Sheet1!$A$14</c:f>
              <c:strCache>
                <c:ptCount val="1"/>
                <c:pt idx="0">
                  <c:v>   Post Implementation Review</c:v>
                </c:pt>
              </c:strCache>
            </c:strRef>
          </c:tx>
          <c:spPr>
            <a:ln w="50800">
              <a:solidFill>
                <a:srgbClr val="00B0F0"/>
              </a:solidFill>
            </a:ln>
          </c:spPr>
          <c:marker>
            <c:symbol val="none"/>
          </c:marker>
          <c:dLbls>
            <c:dLbl>
              <c:idx val="0"/>
              <c:delete val="1"/>
              <c:extLst xmlns:c16r2="http://schemas.microsoft.com/office/drawing/2015/06/chart">
                <c:ext xmlns:c16="http://schemas.microsoft.com/office/drawing/2014/chart" uri="{C3380CC4-5D6E-409C-BE32-E72D297353CC}">
                  <c16:uniqueId val="{0000000F-CBD6-47AD-B68C-CF16D1E4DC04}"/>
                </c:ext>
                <c:ext xmlns:c15="http://schemas.microsoft.com/office/drawing/2012/chart" uri="{CE6537A1-D6FC-4f65-9D91-7224C49458BB}"/>
              </c:extLst>
            </c:dLbl>
            <c:dLbl>
              <c:idx val="1"/>
              <c:layout/>
              <c:tx>
                <c:rich>
                  <a:bodyPr/>
                  <a:lstStyle/>
                  <a:p>
                    <a:r>
                      <a:rPr lang="en-US"/>
                      <a:t>   Post Implementation </a:t>
                    </a:r>
                    <a:r>
                      <a:rPr lang="en-US" smtClean="0"/>
                      <a:t>Review </a:t>
                    </a:r>
                    <a:r>
                      <a:rPr lang="en-US" sz="1200" b="0" i="0" u="none" strike="noStrike" baseline="0" smtClean="0">
                        <a:effectLst/>
                      </a:rPr>
                      <a:t>*</a:t>
                    </a:r>
                    <a:endParaRPr lang="en-US"/>
                  </a:p>
                </c:rich>
              </c:tx>
              <c:dLblPos val="t"/>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0-CBD6-47AD-B68C-CF16D1E4DC04}"/>
                </c:ext>
                <c:ext xmlns:c15="http://schemas.microsoft.com/office/drawing/2012/chart" uri="{CE6537A1-D6FC-4f65-9D91-7224C49458BB}">
                  <c15:layout/>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(Sheet1!$C$14,Sheet1!$E$14)</c:f>
              <c:numCache>
                <c:formatCode>m/d/yyyy</c:formatCode>
                <c:ptCount val="2"/>
                <c:pt idx="0">
                  <c:v>42483</c:v>
                </c:pt>
                <c:pt idx="1">
                  <c:v>42486</c:v>
                </c:pt>
              </c:numCache>
            </c:numRef>
          </c:xVal>
          <c:yVal>
            <c:numRef>
              <c:f>(Sheet1!$D$14,Sheet1!$F$14)</c:f>
              <c:numCache>
                <c:formatCode>0.00</c:formatCode>
                <c:ptCount val="2"/>
                <c:pt idx="0">
                  <c:v>1</c:v>
                </c:pt>
                <c:pt idx="1">
                  <c:v>1</c:v>
                </c:pt>
              </c:numCache>
            </c:numRef>
          </c:yVal>
          <c:smooth val="0"/>
          <c:extLst xmlns:c16r2="http://schemas.microsoft.com/office/drawing/2015/06/chart">
            <c:ext xmlns:c16="http://schemas.microsoft.com/office/drawing/2014/chart" uri="{C3380CC4-5D6E-409C-BE32-E72D297353CC}">
              <c16:uniqueId val="{00000011-CBD6-47AD-B68C-CF16D1E4DC04}"/>
            </c:ext>
          </c:extLst>
        </c:ser>
        <c:ser>
          <c:idx val="9"/>
          <c:order val="6"/>
          <c:tx>
            <c:strRef>
              <c:f>Sheet1!$A$15</c:f>
              <c:strCache>
                <c:ptCount val="1"/>
                <c:pt idx="0">
                  <c:v>   Project Due</c:v>
                </c:pt>
              </c:strCache>
            </c:strRef>
          </c:tx>
          <c:spPr>
            <a:ln>
              <a:noFill/>
            </a:ln>
          </c:spPr>
          <c:marker>
            <c:symbol val="diamond"/>
            <c:size val="9"/>
            <c:spPr>
              <a:solidFill>
                <a:srgbClr val="00B050"/>
              </a:solidFill>
            </c:spPr>
          </c:marker>
          <c:dLbls>
            <c:dLbl>
              <c:idx val="0"/>
              <c:layout>
                <c:manualLayout>
                  <c:x val="-6.3857036269730424E-2"/>
                  <c:y val="4.3542811051658803E-2"/>
                </c:manualLayout>
              </c:layout>
              <c:tx>
                <c:rich>
                  <a:bodyPr/>
                  <a:lstStyle/>
                  <a:p>
                    <a:r>
                      <a:rPr lang="en-US" dirty="0"/>
                      <a:t>   Project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2-CBD6-47AD-B68C-CF16D1E4DC04}"/>
                </c:ext>
                <c:ext xmlns:c15="http://schemas.microsoft.com/office/drawing/2012/chart" uri="{CE6537A1-D6FC-4f65-9D91-7224C49458BB}">
                  <c15:layout/>
                </c:ext>
              </c:extLst>
            </c:dLbl>
            <c:dLbl>
              <c:idx val="1"/>
              <c:delete val="1"/>
              <c:extLst xmlns:c16r2="http://schemas.microsoft.com/office/drawing/2015/06/chart">
                <c:ext xmlns:c16="http://schemas.microsoft.com/office/drawing/2014/chart" uri="{C3380CC4-5D6E-409C-BE32-E72D297353CC}">
                  <c16:uniqueId val="{00000013-CBD6-47AD-B68C-CF16D1E4DC04}"/>
                </c:ext>
                <c:ext xmlns:c15="http://schemas.microsoft.com/office/drawing/2012/chart" uri="{CE6537A1-D6FC-4f65-9D91-7224C49458BB}"/>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(Sheet1!$C$15,Sheet1!$E$15)</c:f>
              <c:numCache>
                <c:formatCode>m/d/yyyy</c:formatCode>
                <c:ptCount val="2"/>
                <c:pt idx="0">
                  <c:v>42490</c:v>
                </c:pt>
                <c:pt idx="1">
                  <c:v>42490</c:v>
                </c:pt>
              </c:numCache>
            </c:numRef>
          </c:xVal>
          <c:yVal>
            <c:numRef>
              <c:f>(Sheet1!$D$15,Sheet1!$F$15)</c:f>
              <c:numCache>
                <c:formatCode>0.00</c:formatCode>
                <c:ptCount val="2"/>
                <c:pt idx="0">
                  <c:v>1</c:v>
                </c:pt>
                <c:pt idx="1">
                  <c:v>1</c:v>
                </c:pt>
              </c:numCache>
            </c:numRef>
          </c:yVal>
          <c:smooth val="0"/>
          <c:extLst xmlns:c16r2="http://schemas.microsoft.com/office/drawing/2015/06/chart">
            <c:ext xmlns:c16="http://schemas.microsoft.com/office/drawing/2014/chart" uri="{C3380CC4-5D6E-409C-BE32-E72D297353CC}">
              <c16:uniqueId val="{00000014-CBD6-47AD-B68C-CF16D1E4DC04}"/>
            </c:ext>
          </c:extLst>
        </c:ser>
        <c:ser>
          <c:idx val="10"/>
          <c:order val="7"/>
          <c:tx>
            <c:strRef>
              <c:f>Sheet1!$A$6</c:f>
              <c:strCache>
                <c:ptCount val="1"/>
                <c:pt idx="0">
                  <c:v>   Analysis/Software Requirements</c:v>
                </c:pt>
              </c:strCache>
            </c:strRef>
          </c:tx>
          <c:spPr>
            <a:ln w="50800">
              <a:solidFill>
                <a:srgbClr val="7030A0"/>
              </a:solidFill>
            </a:ln>
          </c:spPr>
          <c:marker>
            <c:symbol val="none"/>
          </c:marker>
          <c:dLbls>
            <c:delete val="1"/>
          </c:dLbls>
          <c:xVal>
            <c:numRef>
              <c:f>(Sheet1!$C$6,Sheet1!$E$6)</c:f>
              <c:numCache>
                <c:formatCode>m/d/yyyy</c:formatCode>
                <c:ptCount val="2"/>
                <c:pt idx="0">
                  <c:v>42418</c:v>
                </c:pt>
                <c:pt idx="1">
                  <c:v>42432</c:v>
                </c:pt>
              </c:numCache>
            </c:numRef>
          </c:xVal>
          <c:yVal>
            <c:numRef>
              <c:f>(Sheet1!$D$7,Sheet1!$F$7)</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15-CBD6-47AD-B68C-CF16D1E4DC04}"/>
            </c:ext>
          </c:extLst>
        </c:ser>
        <c:ser>
          <c:idx val="2"/>
          <c:order val="8"/>
          <c:tx>
            <c:strRef>
              <c:f>Sheet1!$A$7</c:f>
              <c:strCache>
                <c:ptCount val="1"/>
                <c:pt idx="0">
                  <c:v>   Project Topic Presentation Due</c:v>
                </c:pt>
              </c:strCache>
            </c:strRef>
          </c:tx>
          <c:marker>
            <c:symbol val="diamond"/>
            <c:size val="11"/>
            <c:spPr>
              <a:solidFill>
                <a:srgbClr val="002060"/>
              </a:solidFill>
            </c:spPr>
          </c:marker>
          <c:dLbls>
            <c:dLbl>
              <c:idx val="0"/>
              <c:delete val="1"/>
              <c:extLst xmlns:c16r2="http://schemas.microsoft.com/office/drawing/2015/06/chart">
                <c:ext xmlns:c16="http://schemas.microsoft.com/office/drawing/2014/chart" uri="{C3380CC4-5D6E-409C-BE32-E72D297353CC}">
                  <c16:uniqueId val="{00000016-CBD6-47AD-B68C-CF16D1E4DC04}"/>
                </c:ext>
                <c:ext xmlns:c15="http://schemas.microsoft.com/office/drawing/2012/chart" uri="{CE6537A1-D6FC-4f65-9D91-7224C49458BB}"/>
              </c:extLst>
            </c:dLbl>
            <c:dLbl>
              <c:idx val="1"/>
              <c:layout>
                <c:manualLayout>
                  <c:x val="-8.7960072148295168E-2"/>
                  <c:y val="4.9020762297892713E-2"/>
                </c:manualLayout>
              </c:layout>
              <c:tx>
                <c:rich>
                  <a:bodyPr/>
                  <a:lstStyle/>
                  <a:p>
                    <a:r>
                      <a:rPr lang="en-US" dirty="0"/>
                      <a:t>   Project Topic Presentation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7-CBD6-47AD-B68C-CF16D1E4DC04}"/>
                </c:ext>
                <c:ext xmlns:c15="http://schemas.microsoft.com/office/drawing/2012/chart" uri="{CE6537A1-D6FC-4f65-9D91-7224C49458BB}">
                  <c15:layout/>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(Sheet1!$C$7,Sheet1!$E$7)</c:f>
              <c:numCache>
                <c:formatCode>m/d/yyyy</c:formatCode>
                <c:ptCount val="2"/>
                <c:pt idx="0">
                  <c:v>42421</c:v>
                </c:pt>
                <c:pt idx="1">
                  <c:v>42421</c:v>
                </c:pt>
              </c:numCache>
            </c:numRef>
          </c:xVal>
          <c:yVal>
            <c:numRef>
              <c:f>(Sheet1!$D$7,Sheet1!$F$7)</c:f>
              <c:numCache>
                <c:formatCode>0.00</c:formatCode>
                <c:ptCount val="2"/>
                <c:pt idx="0">
                  <c:v>5</c:v>
                </c:pt>
                <c:pt idx="1">
                  <c:v>5</c:v>
                </c:pt>
              </c:numCache>
            </c:numRef>
          </c:yVal>
          <c:smooth val="0"/>
          <c:extLst xmlns:c16r2="http://schemas.microsoft.com/office/drawing/2015/06/chart">
            <c:ext xmlns:c16="http://schemas.microsoft.com/office/drawing/2014/chart" uri="{C3380CC4-5D6E-409C-BE32-E72D297353CC}">
              <c16:uniqueId val="{00000018-CBD6-47AD-B68C-CF16D1E4DC04}"/>
            </c:ext>
          </c:extLst>
        </c:ser>
        <c:ser>
          <c:idx val="11"/>
          <c:order val="9"/>
          <c:tx>
            <c:strRef>
              <c:f>Sheet1!$A$9</c:f>
              <c:strCache>
                <c:ptCount val="1"/>
                <c:pt idx="0">
                  <c:v>   Design, Development, &amp; Testing in four 2-week sprints - complete</c:v>
                </c:pt>
              </c:strCache>
            </c:strRef>
          </c:tx>
          <c:spPr>
            <a:ln w="50800">
              <a:solidFill>
                <a:srgbClr val="7030A0"/>
              </a:solidFill>
            </a:ln>
          </c:spPr>
          <c:marker>
            <c:symbol val="none"/>
          </c:marker>
          <c:dLbls>
            <c:delete val="1"/>
          </c:dLbls>
          <c:xVal>
            <c:numRef>
              <c:f>(Sheet1!$C$9,Sheet1!$E$9)</c:f>
              <c:numCache>
                <c:formatCode>m/d/yyyy</c:formatCode>
                <c:ptCount val="2"/>
                <c:pt idx="0">
                  <c:v>42425</c:v>
                </c:pt>
                <c:pt idx="1">
                  <c:v>42440</c:v>
                </c:pt>
              </c:numCache>
            </c:numRef>
          </c:xVal>
          <c:yVal>
            <c:numRef>
              <c:f>(Sheet1!$D$9,Sheet1!$F$9)</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19-CBD6-47AD-B68C-CF16D1E4DC04}"/>
            </c:ext>
          </c:extLst>
        </c:ser>
        <c:ser>
          <c:idx val="4"/>
          <c:order val="10"/>
          <c:tx>
            <c:strRef>
              <c:f>Sheet1!$A$10</c:f>
              <c:strCache>
                <c:ptCount val="1"/>
                <c:pt idx="0">
                  <c:v>   Project Progress Report Due</c:v>
                </c:pt>
              </c:strCache>
            </c:strRef>
          </c:tx>
          <c:marker>
            <c:symbol val="diamond"/>
            <c:size val="11"/>
            <c:spPr>
              <a:solidFill>
                <a:srgbClr val="002060"/>
              </a:solidFill>
            </c:spPr>
          </c:marker>
          <c:dLbls>
            <c:dLbl>
              <c:idx val="0"/>
              <c:delete val="1"/>
              <c:extLst xmlns:c16r2="http://schemas.microsoft.com/office/drawing/2015/06/chart">
                <c:ext xmlns:c16="http://schemas.microsoft.com/office/drawing/2014/chart" uri="{C3380CC4-5D6E-409C-BE32-E72D297353CC}">
                  <c16:uniqueId val="{0000001A-CBD6-47AD-B68C-CF16D1E4DC04}"/>
                </c:ext>
                <c:ext xmlns:c15="http://schemas.microsoft.com/office/drawing/2012/chart" uri="{CE6537A1-D6FC-4f65-9D91-7224C49458BB}"/>
              </c:extLst>
            </c:dLbl>
            <c:dLbl>
              <c:idx val="1"/>
              <c:layout>
                <c:manualLayout>
                  <c:x val="-8.3176384230719977E-2"/>
                  <c:y val="8.7084555607019706E-2"/>
                </c:manualLayout>
              </c:layout>
              <c:tx>
                <c:rich>
                  <a:bodyPr/>
                  <a:lstStyle/>
                  <a:p>
                    <a:r>
                      <a:rPr lang="en-US" dirty="0"/>
                      <a:t>   Project Progress Report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B-CBD6-47AD-B68C-CF16D1E4DC04}"/>
                </c:ext>
                <c:ext xmlns:c15="http://schemas.microsoft.com/office/drawing/2012/chart" uri="{CE6537A1-D6FC-4f65-9D91-7224C49458BB}">
                  <c15:layout/>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(Sheet1!$C$10,Sheet1!$E$10)</c:f>
              <c:numCache>
                <c:formatCode>m/d/yyyy</c:formatCode>
                <c:ptCount val="2"/>
                <c:pt idx="0">
                  <c:v>42435</c:v>
                </c:pt>
                <c:pt idx="1">
                  <c:v>42435</c:v>
                </c:pt>
              </c:numCache>
            </c:numRef>
          </c:xVal>
          <c:yVal>
            <c:numRef>
              <c:f>(Sheet1!$D$10,Sheet1!$F$10)</c:f>
              <c:numCache>
                <c:formatCode>0.00</c:formatCode>
                <c:ptCount val="2"/>
                <c:pt idx="0">
                  <c:v>4</c:v>
                </c:pt>
                <c:pt idx="1">
                  <c:v>4</c:v>
                </c:pt>
              </c:numCache>
            </c:numRef>
          </c:yVal>
          <c:smooth val="0"/>
          <c:extLst xmlns:c16r2="http://schemas.microsoft.com/office/drawing/2015/06/chart">
            <c:ext xmlns:c16="http://schemas.microsoft.com/office/drawing/2014/chart" uri="{C3380CC4-5D6E-409C-BE32-E72D297353CC}">
              <c16:uniqueId val="{0000001C-CBD6-47AD-B68C-CF16D1E4DC04}"/>
            </c:ext>
          </c:extLst>
        </c:ser>
        <c:ser>
          <c:idx val="6"/>
          <c:order val="11"/>
          <c:tx>
            <c:strRef>
              <c:f>Sheet1!$A$12</c:f>
              <c:strCache>
                <c:ptCount val="1"/>
                <c:pt idx="0">
                  <c:v>   Project Progress Report Due</c:v>
                </c:pt>
              </c:strCache>
            </c:strRef>
          </c:tx>
          <c:marker>
            <c:symbol val="diamond"/>
            <c:size val="9"/>
            <c:spPr>
              <a:solidFill>
                <a:srgbClr val="00B050"/>
              </a:solidFill>
            </c:spPr>
          </c:marker>
          <c:dLbls>
            <c:dLbl>
              <c:idx val="0"/>
              <c:delete val="1"/>
              <c:extLst xmlns:c16r2="http://schemas.microsoft.com/office/drawing/2015/06/chart">
                <c:ext xmlns:c16="http://schemas.microsoft.com/office/drawing/2014/chart" uri="{C3380CC4-5D6E-409C-BE32-E72D297353CC}">
                  <c16:uniqueId val="{0000001D-CBD6-47AD-B68C-CF16D1E4DC04}"/>
                </c:ext>
                <c:ext xmlns:c15="http://schemas.microsoft.com/office/drawing/2012/chart" uri="{CE6537A1-D6FC-4f65-9D91-7224C49458BB}"/>
              </c:extLst>
            </c:dLbl>
            <c:dLbl>
              <c:idx val="1"/>
              <c:layout>
                <c:manualLayout>
                  <c:x val="-8.6243048965705407E-2"/>
                  <c:y val="7.1273223200041175E-2"/>
                </c:manualLayout>
              </c:layout>
              <c:tx>
                <c:rich>
                  <a:bodyPr/>
                  <a:lstStyle/>
                  <a:p>
                    <a:r>
                      <a:rPr lang="en-US" dirty="0"/>
                      <a:t>   Project Progress Report </a:t>
                    </a:r>
                    <a:r>
                      <a:rPr lang="en-US" dirty="0" smtClean="0"/>
                      <a:t>Due </a:t>
                    </a:r>
                    <a:r>
                      <a:rPr lang="en-US" sz="1200" b="0" i="0" u="none" strike="noStrike" baseline="0" dirty="0" smtClean="0">
                        <a:effectLst/>
                      </a:rPr>
                      <a:t>*</a:t>
                    </a:r>
                    <a:endParaRPr lang="en-US" dirty="0"/>
                  </a:p>
                </c:rich>
              </c:tx>
              <c:dLblPos val="r"/>
              <c:showLegendKey val="0"/>
              <c:showVal val="0"/>
              <c:showCatName val="0"/>
              <c:showSerName val="1"/>
              <c:showPercent val="0"/>
              <c:showBubbleSize val="0"/>
              <c:extLst xmlns:c16r2="http://schemas.microsoft.com/office/drawing/2015/06/chart">
                <c:ext xmlns:c16="http://schemas.microsoft.com/office/drawing/2014/chart" uri="{C3380CC4-5D6E-409C-BE32-E72D297353CC}">
                  <c16:uniqueId val="{0000001E-CBD6-47AD-B68C-CF16D1E4DC04}"/>
                </c:ext>
                <c:ext xmlns:c15="http://schemas.microsoft.com/office/drawing/2012/chart" uri="{CE6537A1-D6FC-4f65-9D91-7224C49458BB}">
                  <c15:layout/>
                </c:ext>
              </c:extLst>
            </c:dLbl>
            <c:spPr>
              <a:noFill/>
              <a:ln>
                <a:noFill/>
              </a:ln>
              <a:effectLst/>
            </c:spPr>
            <c:dLblPos val="t"/>
            <c:showLegendKey val="0"/>
            <c:showVal val="0"/>
            <c:showCatName val="0"/>
            <c:showSerName val="1"/>
            <c:showPercent val="0"/>
            <c:showBubbleSize val="0"/>
            <c:showLeaderLines val="0"/>
            <c:extLst xmlns:c16r2="http://schemas.microsoft.com/office/drawing/2015/06/chart">
              <c:ext xmlns:c15="http://schemas.microsoft.com/office/drawing/2012/chart" uri="{CE6537A1-D6FC-4f65-9D91-7224C49458BB}">
                <c15:showLeaderLines val="0"/>
              </c:ext>
            </c:extLst>
          </c:dLbls>
          <c:xVal>
            <c:numRef>
              <c:f>(Sheet1!$C$12,Sheet1!$E$12)</c:f>
              <c:numCache>
                <c:formatCode>m/d/yyyy</c:formatCode>
                <c:ptCount val="2"/>
                <c:pt idx="0">
                  <c:v>42463</c:v>
                </c:pt>
                <c:pt idx="1">
                  <c:v>42463</c:v>
                </c:pt>
              </c:numCache>
            </c:numRef>
          </c:xVal>
          <c:yVal>
            <c:numRef>
              <c:f>(Sheet1!$D$12,Sheet1!$F$12)</c:f>
              <c:numCache>
                <c:formatCode>0.00</c:formatCode>
                <c:ptCount val="2"/>
                <c:pt idx="0">
                  <c:v>3</c:v>
                </c:pt>
                <c:pt idx="1">
                  <c:v>3</c:v>
                </c:pt>
              </c:numCache>
            </c:numRef>
          </c:yVal>
          <c:smooth val="0"/>
          <c:extLst xmlns:c16r2="http://schemas.microsoft.com/office/drawing/2015/06/chart">
            <c:ext xmlns:c16="http://schemas.microsoft.com/office/drawing/2014/chart" uri="{C3380CC4-5D6E-409C-BE32-E72D297353CC}">
              <c16:uniqueId val="{0000001F-CBD6-47AD-B68C-CF16D1E4DC04}"/>
            </c:ext>
          </c:extLst>
        </c:ser>
        <c:dLbls>
          <c:dLblPos val="t"/>
          <c:showLegendKey val="0"/>
          <c:showVal val="1"/>
          <c:showCatName val="0"/>
          <c:showSerName val="0"/>
          <c:showPercent val="0"/>
          <c:showBubbleSize val="0"/>
        </c:dLbls>
        <c:axId val="-1746931280"/>
        <c:axId val="-1746930736"/>
      </c:scatterChart>
      <c:valAx>
        <c:axId val="-1746931280"/>
        <c:scaling>
          <c:orientation val="minMax"/>
        </c:scaling>
        <c:delete val="0"/>
        <c:axPos val="b"/>
        <c:numFmt formatCode="m/d/yyyy" sourceLinked="1"/>
        <c:majorTickMark val="out"/>
        <c:minorTickMark val="none"/>
        <c:tickLblPos val="nextTo"/>
        <c:spPr>
          <a:noFill/>
        </c:spPr>
        <c:txPr>
          <a:bodyPr rot="5400000" vert="horz"/>
          <a:lstStyle/>
          <a:p>
            <a:pPr>
              <a:defRPr sz="900"/>
            </a:pPr>
            <a:endParaRPr lang="en-US"/>
          </a:p>
        </c:txPr>
        <c:crossAx val="-1746930736"/>
        <c:crosses val="autoZero"/>
        <c:crossBetween val="midCat"/>
      </c:valAx>
      <c:valAx>
        <c:axId val="-1746930736"/>
        <c:scaling>
          <c:orientation val="minMax"/>
        </c:scaling>
        <c:delete val="1"/>
        <c:axPos val="l"/>
        <c:majorGridlines>
          <c:spPr>
            <a:ln>
              <a:noFill/>
            </a:ln>
          </c:spPr>
        </c:majorGridlines>
        <c:numFmt formatCode="0.00" sourceLinked="1"/>
        <c:majorTickMark val="out"/>
        <c:minorTickMark val="none"/>
        <c:tickLblPos val="nextTo"/>
        <c:crossAx val="-1746931280"/>
        <c:crosses val="autoZero"/>
        <c:crossBetween val="midCat"/>
      </c:valAx>
      <c:spPr>
        <a:noFill/>
        <a:ln>
          <a:noFill/>
        </a:ln>
      </c:spPr>
    </c:plotArea>
    <c:plotVisOnly val="1"/>
    <c:dispBlanksAs val="gap"/>
    <c:showDLblsOverMax val="0"/>
  </c:chart>
  <c:txPr>
    <a:bodyPr/>
    <a:lstStyle/>
    <a:p>
      <a:pPr>
        <a:defRPr sz="1200">
          <a:latin typeface="+mj-lt"/>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1EC4-0AE9-4ABA-827F-84879B727577}" type="datetimeFigureOut">
              <a:rPr lang="en-US" smtClean="0"/>
              <a:t>3/12/2016</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BF1C4-A8A4-46A4-960B-68980B6D50C1}" type="slidenum">
              <a:rPr lang="en-US" smtClean="0"/>
              <a:t>‹#›</a:t>
            </a:fld>
            <a:endParaRPr lang="en-US"/>
          </a:p>
        </p:txBody>
      </p:sp>
    </p:spTree>
    <p:extLst>
      <p:ext uri="{BB962C8B-B14F-4D97-AF65-F5344CB8AC3E}">
        <p14:creationId xmlns:p14="http://schemas.microsoft.com/office/powerpoint/2010/main" val="297640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discusses the architecture</a:t>
            </a:r>
            <a:r>
              <a:rPr lang="en-US" baseline="0" dirty="0" smtClean="0"/>
              <a:t> and design of RADV, the risk adjustment data validation tool created by Team </a:t>
            </a:r>
            <a:r>
              <a:rPr lang="en-US" baseline="0" dirty="0" err="1" smtClean="0"/>
              <a:t>FHIRed</a:t>
            </a:r>
            <a:r>
              <a:rPr lang="en-US" baseline="0" dirty="0" smtClean="0"/>
              <a:t> Up.</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a:t>
            </a:fld>
            <a:endParaRPr lang="en-US"/>
          </a:p>
        </p:txBody>
      </p:sp>
    </p:spTree>
    <p:extLst>
      <p:ext uri="{BB962C8B-B14F-4D97-AF65-F5344CB8AC3E}">
        <p14:creationId xmlns:p14="http://schemas.microsoft.com/office/powerpoint/2010/main" val="4127373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Candidate</a:t>
            </a:r>
            <a:r>
              <a:rPr lang="en-US" baseline="0" dirty="0" smtClean="0"/>
              <a:t> HCC risk score indicator </a:t>
            </a:r>
            <a:r>
              <a:rPr lang="en-US" dirty="0" smtClean="0"/>
              <a:t>allows</a:t>
            </a:r>
            <a:r>
              <a:rPr lang="en-US" baseline="0" dirty="0" smtClean="0"/>
              <a:t> the user to quickly determine whether a patient’s candidate HCCs, if added, would have a significant, moderate or minor impact on the risk adjustment score.</a:t>
            </a:r>
          </a:p>
          <a:p>
            <a:endParaRPr lang="en-US" baseline="0" dirty="0" smtClean="0"/>
          </a:p>
          <a:p>
            <a:r>
              <a:rPr lang="en-US" baseline="0" dirty="0" smtClean="0"/>
              <a:t>The </a:t>
            </a:r>
            <a:r>
              <a:rPr lang="en-US" baseline="0" dirty="0" err="1" smtClean="0"/>
              <a:t>pareto</a:t>
            </a:r>
            <a:r>
              <a:rPr lang="en-US" baseline="0" dirty="0" smtClean="0"/>
              <a:t> chart will show the relative impact of each current HCC along with any selected candidate HCCs.</a:t>
            </a:r>
          </a:p>
          <a:p>
            <a:endParaRPr lang="en-US" baseline="0" dirty="0" smtClean="0"/>
          </a:p>
          <a:p>
            <a:r>
              <a:rPr lang="en-US" baseline="0" dirty="0" smtClean="0"/>
              <a:t>The pie chart provides another perspective of the relative impact of each current HCC along with any selected candidate HCCs.</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10</a:t>
            </a:fld>
            <a:endParaRPr lang="en-US"/>
          </a:p>
        </p:txBody>
      </p:sp>
    </p:spTree>
    <p:extLst>
      <p:ext uri="{BB962C8B-B14F-4D97-AF65-F5344CB8AC3E}">
        <p14:creationId xmlns:p14="http://schemas.microsoft.com/office/powerpoint/2010/main" val="326922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Items</a:t>
            </a:r>
            <a:r>
              <a:rPr lang="en-US" baseline="0" dirty="0" smtClean="0"/>
              <a:t> to discuss:</a:t>
            </a:r>
          </a:p>
          <a:p>
            <a:r>
              <a:rPr lang="en-US" baseline="0" dirty="0" smtClean="0"/>
              <a:t>Scope is set until we ensure we make the most of its current reach</a:t>
            </a:r>
          </a:p>
          <a:p>
            <a:r>
              <a:rPr lang="en-US" baseline="0" dirty="0" smtClean="0"/>
              <a:t>First  2-week sprint is complete thanks to Augusto, Spiro, and Anja. The second sprint focuses on in progress items and improvements. All team members are assisting in developing data visualizations for the next 2 week sprint</a:t>
            </a:r>
          </a:p>
          <a:p>
            <a:r>
              <a:rPr lang="en-US" baseline="0" dirty="0" smtClean="0"/>
              <a:t>Analysis for additional features within the scope is being done on a continual basis but only approved for each </a:t>
            </a:r>
            <a:r>
              <a:rPr lang="en-US" baseline="0" dirty="0" smtClean="0"/>
              <a:t>sprint </a:t>
            </a:r>
            <a:r>
              <a:rPr lang="en-US" baseline="0" dirty="0" smtClean="0"/>
              <a:t>in the middle of the preceding sprint. – mostly by Jamie and Tala </a:t>
            </a:r>
          </a:p>
          <a:p>
            <a:r>
              <a:rPr lang="en-US" baseline="0" dirty="0" smtClean="0"/>
              <a:t>Code testing is occurring on a continual basis by Dan and other team members.</a:t>
            </a:r>
          </a:p>
          <a:p>
            <a:r>
              <a:rPr lang="en-US" baseline="0" dirty="0" smtClean="0"/>
              <a:t>Documentation will start once product is close to complete at end of the 3</a:t>
            </a:r>
            <a:r>
              <a:rPr lang="en-US" baseline="30000" dirty="0" smtClean="0"/>
              <a:t>rd</a:t>
            </a:r>
            <a:r>
              <a:rPr lang="en-US" baseline="0" dirty="0" smtClean="0"/>
              <a:t> </a:t>
            </a:r>
            <a:r>
              <a:rPr lang="en-US" baseline="0" dirty="0" smtClean="0"/>
              <a:t>sprint </a:t>
            </a:r>
            <a:r>
              <a:rPr lang="en-US" baseline="0" dirty="0" smtClean="0"/>
              <a:t>and will </a:t>
            </a:r>
            <a:r>
              <a:rPr lang="en-US" baseline="0" dirty="0" smtClean="0"/>
              <a:t>be completed a </a:t>
            </a:r>
            <a:r>
              <a:rPr lang="en-US" baseline="0" dirty="0" smtClean="0"/>
              <a:t>week after the 4</a:t>
            </a:r>
            <a:r>
              <a:rPr lang="en-US" baseline="30000" dirty="0" smtClean="0"/>
              <a:t>th</a:t>
            </a:r>
            <a:r>
              <a:rPr lang="en-US" baseline="0" dirty="0" smtClean="0"/>
              <a:t> </a:t>
            </a:r>
            <a:r>
              <a:rPr lang="en-US" baseline="0" dirty="0" smtClean="0"/>
              <a:t>sprint.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11</a:t>
            </a:fld>
            <a:endParaRPr lang="en-US"/>
          </a:p>
        </p:txBody>
      </p:sp>
    </p:spTree>
    <p:extLst>
      <p:ext uri="{BB962C8B-B14F-4D97-AF65-F5344CB8AC3E}">
        <p14:creationId xmlns:p14="http://schemas.microsoft.com/office/powerpoint/2010/main" val="785281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12</a:t>
            </a:fld>
            <a:endParaRPr lang="en-US"/>
          </a:p>
        </p:txBody>
      </p:sp>
    </p:spTree>
    <p:extLst>
      <p:ext uri="{BB962C8B-B14F-4D97-AF65-F5344CB8AC3E}">
        <p14:creationId xmlns:p14="http://schemas.microsoft.com/office/powerpoint/2010/main" val="3225854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13</a:t>
            </a:fld>
            <a:endParaRPr lang="en-US"/>
          </a:p>
        </p:txBody>
      </p:sp>
    </p:spTree>
    <p:extLst>
      <p:ext uri="{BB962C8B-B14F-4D97-AF65-F5344CB8AC3E}">
        <p14:creationId xmlns:p14="http://schemas.microsoft.com/office/powerpoint/2010/main" val="3969157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RADV is designed to help Doctor’s, Hospitals and Insurance Companies maximize</a:t>
            </a:r>
            <a:r>
              <a:rPr lang="en-US" baseline="0" dirty="0" smtClean="0"/>
              <a:t> their risk adjusted reimbursements.  Risk adjustment uses a patients medical history to determine their level of health.  Providers who are caring for “sicker than average populations” receive greater payments.  This use case diagram identifies users of the RADV system.  Doctors and patients use the system to review a patients medical history.  The doctor will then verify any existing diagnoses.  The system then provides medical coders with data required to identify missing diagnoses and update the insurance claims data.  Hospitals and insurance companies then use this corrected data to maximize their reimbursements.</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2</a:t>
            </a:fld>
            <a:endParaRPr lang="en-US"/>
          </a:p>
        </p:txBody>
      </p:sp>
    </p:spTree>
    <p:extLst>
      <p:ext uri="{BB962C8B-B14F-4D97-AF65-F5344CB8AC3E}">
        <p14:creationId xmlns:p14="http://schemas.microsoft.com/office/powerpoint/2010/main" val="294148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RADV tool follows the standard three-tier architecture.  The data tier is Georgia Tech’s </a:t>
            </a:r>
            <a:r>
              <a:rPr lang="en-US" baseline="0" dirty="0" smtClean="0"/>
              <a:t>FHIR server.  The application tier consists of business logic coded in the Python language.  The presentation tier is and HTML5 website hosted on the Google App Engine platform.  CSS was used to format the page, and JavaScript code was written to interact with the Application tier.</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3</a:t>
            </a:fld>
            <a:endParaRPr lang="en-US"/>
          </a:p>
        </p:txBody>
      </p:sp>
    </p:spTree>
    <p:extLst>
      <p:ext uri="{BB962C8B-B14F-4D97-AF65-F5344CB8AC3E}">
        <p14:creationId xmlns:p14="http://schemas.microsoft.com/office/powerpoint/2010/main" val="186177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provides more details about the architecture of the</a:t>
            </a:r>
            <a:r>
              <a:rPr lang="en-US" baseline="0" dirty="0" smtClean="0"/>
              <a:t> RADV system.  Data is stored and requested from Georgia Techs FHIR Server.  A web server merges the FHIR data with reference tables and business logic.  This produces information and data visualizations which are viewed by the end user through a website.</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4</a:t>
            </a:fld>
            <a:endParaRPr lang="en-US"/>
          </a:p>
        </p:txBody>
      </p:sp>
    </p:spTree>
    <p:extLst>
      <p:ext uri="{BB962C8B-B14F-4D97-AF65-F5344CB8AC3E}">
        <p14:creationId xmlns:p14="http://schemas.microsoft.com/office/powerpoint/2010/main" val="385938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a:t>
            </a:r>
            <a:r>
              <a:rPr lang="en-US" baseline="0" dirty="0" smtClean="0"/>
              <a:t>6 slides present the initial wireframe </a:t>
            </a:r>
            <a:r>
              <a:rPr lang="en-US" baseline="0" dirty="0" smtClean="0"/>
              <a:t>designs </a:t>
            </a:r>
            <a:r>
              <a:rPr lang="en-US" baseline="0" dirty="0" smtClean="0"/>
              <a:t>of the RADV tool highlighting the major pieces of functionality and user interaction.</a:t>
            </a:r>
          </a:p>
          <a:p>
            <a:r>
              <a:rPr lang="en-US" baseline="0" dirty="0" smtClean="0"/>
              <a:t>Not presented is the authentication step required by the user in order to access this tool.  Authentication and authorization of the user will be handled by existing </a:t>
            </a:r>
            <a:r>
              <a:rPr lang="en-US" baseline="0" dirty="0" smtClean="0"/>
              <a:t>well-defined protocols.</a:t>
            </a:r>
            <a:endParaRPr lang="en-US" baseline="0" dirty="0" smtClean="0"/>
          </a:p>
          <a:p>
            <a:endParaRPr lang="en-US" baseline="0" dirty="0" smtClean="0"/>
          </a:p>
          <a:p>
            <a:r>
              <a:rPr lang="en-US" baseline="0" dirty="0" smtClean="0"/>
              <a:t>This </a:t>
            </a:r>
            <a:r>
              <a:rPr lang="en-US" baseline="0" dirty="0" smtClean="0"/>
              <a:t>wireframe shows how a user will lookup an existing patient.  Users will be able to search by name or patient ID.  If multiple matches are found a list of those matches will be presented with additional patient data to assist in the selection of the correct patient.</a:t>
            </a:r>
          </a:p>
          <a:p>
            <a:endParaRPr lang="en-US" baseline="0" dirty="0" smtClean="0"/>
          </a:p>
          <a:p>
            <a:r>
              <a:rPr lang="en-US" baseline="0" dirty="0" smtClean="0"/>
              <a:t>Additional search options may be added such as gender, DOB and address.</a:t>
            </a:r>
          </a:p>
        </p:txBody>
      </p:sp>
      <p:sp>
        <p:nvSpPr>
          <p:cNvPr id="4" name="Slide Number Placeholder 3"/>
          <p:cNvSpPr>
            <a:spLocks noGrp="1"/>
          </p:cNvSpPr>
          <p:nvPr>
            <p:ph type="sldNum" sz="quarter" idx="10"/>
          </p:nvPr>
        </p:nvSpPr>
        <p:spPr/>
        <p:txBody>
          <a:bodyPr/>
          <a:lstStyle/>
          <a:p>
            <a:fld id="{64DBF1C4-A8A4-46A4-960B-68980B6D50C1}" type="slidenum">
              <a:rPr lang="en-US" smtClean="0"/>
              <a:t>5</a:t>
            </a:fld>
            <a:endParaRPr lang="en-US"/>
          </a:p>
        </p:txBody>
      </p:sp>
    </p:spTree>
    <p:extLst>
      <p:ext uri="{BB962C8B-B14F-4D97-AF65-F5344CB8AC3E}">
        <p14:creationId xmlns:p14="http://schemas.microsoft.com/office/powerpoint/2010/main" val="139289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wireframe presents the user with a</a:t>
            </a:r>
            <a:r>
              <a:rPr lang="en-US" baseline="0" dirty="0" smtClean="0"/>
              <a:t> list of candidate HCCs for the selected patient.  This view consists of </a:t>
            </a:r>
            <a:r>
              <a:rPr lang="en-US" dirty="0" smtClean="0"/>
              <a:t>4 main sections.</a:t>
            </a:r>
            <a:endParaRPr lang="en-US" baseline="0" dirty="0" smtClean="0"/>
          </a:p>
          <a:p>
            <a:endParaRPr lang="en-US" baseline="0" dirty="0" smtClean="0"/>
          </a:p>
          <a:p>
            <a:r>
              <a:rPr lang="en-US" baseline="0" dirty="0" smtClean="0"/>
              <a:t>The top section lists the patient name, Id, DOB and other pertinent identifying information.  This section also shows the patient’s current risk adjust score along with an indicator displaying the potential impact of candidate HCCs not applied during the current year.</a:t>
            </a:r>
          </a:p>
          <a:p>
            <a:endParaRPr lang="en-US" baseline="0" dirty="0" smtClean="0"/>
          </a:p>
          <a:p>
            <a:r>
              <a:rPr lang="en-US" baseline="0" dirty="0" smtClean="0"/>
              <a:t>The left pane lists the existing HCCs applied during the calendar year with the ability to view additional details of each.</a:t>
            </a:r>
          </a:p>
          <a:p>
            <a:endParaRPr lang="en-US" baseline="0" dirty="0" smtClean="0"/>
          </a:p>
          <a:p>
            <a:r>
              <a:rPr lang="en-US" baseline="0" dirty="0" smtClean="0"/>
              <a:t>The middle pane lists candidate HCCs that meet the following three criteria: first) The HCC was applied to the patient in a prior year; second) The HCC has not already been applied to the current calendar year; and third) The HCC has not already been rejected for this calendar year.</a:t>
            </a:r>
          </a:p>
          <a:p>
            <a:r>
              <a:rPr lang="en-US" baseline="0" dirty="0" smtClean="0"/>
              <a:t>The list of HCCs will include the latest year it was applied and the risk adjustment score %.  Users will be able to Add, Reject or View the details of each HCC.  They will also be able to filter candidate HCCs based on number of years since they were last applied to the patient.</a:t>
            </a:r>
          </a:p>
          <a:p>
            <a:endParaRPr lang="en-US" baseline="0" dirty="0" smtClean="0"/>
          </a:p>
          <a:p>
            <a:r>
              <a:rPr lang="en-US" baseline="0" dirty="0" smtClean="0"/>
              <a:t>Finally, the right pane presents the user with two different charts showing the relative impact of the current and candidate HCCs</a:t>
            </a:r>
            <a:r>
              <a:rPr lang="en-US" sz="1200" b="0" i="0" u="none" strike="noStrike" kern="1200" baseline="0" dirty="0" smtClean="0">
                <a:solidFill>
                  <a:schemeClr val="tx1"/>
                </a:solidFill>
                <a:latin typeface="+mn-lt"/>
                <a:ea typeface="+mn-ea"/>
                <a:cs typeface="+mn-cs"/>
              </a:rPr>
              <a:t> on the patients overall risk adjustment score.  These are covered in more detail on slide 10</a:t>
            </a:r>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6</a:t>
            </a:fld>
            <a:endParaRPr lang="en-US"/>
          </a:p>
        </p:txBody>
      </p:sp>
    </p:spTree>
    <p:extLst>
      <p:ext uri="{BB962C8B-B14F-4D97-AF65-F5344CB8AC3E}">
        <p14:creationId xmlns:p14="http://schemas.microsoft.com/office/powerpoint/2010/main" val="268724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Clicking the view link on either a</a:t>
            </a:r>
            <a:r>
              <a:rPr lang="en-US" baseline="0" dirty="0" smtClean="0"/>
              <a:t> current HCC and candidate HCC will present the user with this page which lists the patient’s of the selected HCC including the  verification status, physician that submitted the HCC, notes and selected </a:t>
            </a:r>
            <a:r>
              <a:rPr lang="en-US" baseline="0" dirty="0" err="1" smtClean="0"/>
              <a:t>SnoMed</a:t>
            </a:r>
            <a:r>
              <a:rPr lang="en-US" baseline="0" dirty="0" smtClean="0"/>
              <a:t> codes.</a:t>
            </a:r>
          </a:p>
          <a:p>
            <a:endParaRPr lang="en-US" baseline="0" dirty="0" smtClean="0"/>
          </a:p>
          <a:p>
            <a:r>
              <a:rPr lang="en-US" baseline="0" dirty="0" smtClean="0"/>
              <a:t>For convenience, if this is a candidate HCC then an “Add” button will be presented.</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7</a:t>
            </a:fld>
            <a:endParaRPr lang="en-US"/>
          </a:p>
        </p:txBody>
      </p:sp>
    </p:spTree>
    <p:extLst>
      <p:ext uri="{BB962C8B-B14F-4D97-AF65-F5344CB8AC3E}">
        <p14:creationId xmlns:p14="http://schemas.microsoft.com/office/powerpoint/2010/main" val="42209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Clicking the Add link on a </a:t>
            </a:r>
            <a:r>
              <a:rPr lang="en-US" baseline="0" dirty="0" smtClean="0"/>
              <a:t>candidate HCC will present the user with this form allowing them to select the verification status, applicable </a:t>
            </a:r>
            <a:r>
              <a:rPr lang="en-US" baseline="0" dirty="0" err="1" smtClean="0"/>
              <a:t>SnoMed</a:t>
            </a:r>
            <a:r>
              <a:rPr lang="en-US" baseline="0" dirty="0" smtClean="0"/>
              <a:t> codes and provide relevant notes.</a:t>
            </a:r>
          </a:p>
          <a:p>
            <a:endParaRPr lang="en-US" baseline="0" dirty="0" smtClean="0"/>
          </a:p>
          <a:p>
            <a:r>
              <a:rPr lang="en-US" baseline="0" dirty="0" smtClean="0"/>
              <a:t>Clicking the Add button will add this HCC to the patients record in the FHIR database.</a:t>
            </a:r>
            <a:endParaRPr lang="en-US" baseline="0" dirty="0" smtClean="0"/>
          </a:p>
        </p:txBody>
      </p:sp>
      <p:sp>
        <p:nvSpPr>
          <p:cNvPr id="4" name="Slide Number Placeholder 3"/>
          <p:cNvSpPr>
            <a:spLocks noGrp="1"/>
          </p:cNvSpPr>
          <p:nvPr>
            <p:ph type="sldNum" sz="quarter" idx="10"/>
          </p:nvPr>
        </p:nvSpPr>
        <p:spPr/>
        <p:txBody>
          <a:bodyPr/>
          <a:lstStyle/>
          <a:p>
            <a:fld id="{64DBF1C4-A8A4-46A4-960B-68980B6D50C1}" type="slidenum">
              <a:rPr lang="en-US" smtClean="0"/>
              <a:t>8</a:t>
            </a:fld>
            <a:endParaRPr lang="en-US"/>
          </a:p>
        </p:txBody>
      </p:sp>
    </p:spTree>
    <p:extLst>
      <p:ext uri="{BB962C8B-B14F-4D97-AF65-F5344CB8AC3E}">
        <p14:creationId xmlns:p14="http://schemas.microsoft.com/office/powerpoint/2010/main" val="1131099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Clicking the Reject link on a </a:t>
            </a:r>
            <a:r>
              <a:rPr lang="en-US" baseline="0" dirty="0" smtClean="0"/>
              <a:t>candidate HCC will present the user with this form allowing them to select the relevant verification status, applicable </a:t>
            </a:r>
            <a:r>
              <a:rPr lang="en-US" baseline="0" dirty="0" err="1" smtClean="0"/>
              <a:t>SnoMed</a:t>
            </a:r>
            <a:r>
              <a:rPr lang="en-US" baseline="0" dirty="0" smtClean="0"/>
              <a:t> codes and enter relevant notes regarding the rejection of this HCC.</a:t>
            </a:r>
          </a:p>
          <a:p>
            <a:endParaRPr lang="en-US" baseline="0" dirty="0" smtClean="0"/>
          </a:p>
          <a:p>
            <a:r>
              <a:rPr lang="en-US" baseline="0" dirty="0" smtClean="0"/>
              <a:t>Clicking the Reject button will add this HCC to the patients record in the FHIR database as a rejected HCC and will exclude it from the list of candidate HCCs for the remainder of the calendar year.</a:t>
            </a:r>
          </a:p>
          <a:p>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9</a:t>
            </a:fld>
            <a:endParaRPr lang="en-US"/>
          </a:p>
        </p:txBody>
      </p:sp>
    </p:spTree>
    <p:extLst>
      <p:ext uri="{BB962C8B-B14F-4D97-AF65-F5344CB8AC3E}">
        <p14:creationId xmlns:p14="http://schemas.microsoft.com/office/powerpoint/2010/main" val="32465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295400" y="2667000"/>
            <a:ext cx="6400800" cy="13335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EAEFB75-4DE4-4DFC-B956-52D01254B927}" type="datetimeFigureOut">
              <a:rPr lang="en-US" smtClean="0"/>
              <a:t>3/12/2016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F141AA-43C2-494C-A2D0-12408B6C831A}" type="slidenum">
              <a:rPr lang="en-US" smtClean="0"/>
              <a:t>‹#›</a:t>
            </a:fld>
            <a:endParaRPr lang="en-US"/>
          </a:p>
        </p:txBody>
      </p:sp>
      <p:sp>
        <p:nvSpPr>
          <p:cNvPr id="7" name="Rectangle 6"/>
          <p:cNvSpPr/>
          <p:nvPr/>
        </p:nvSpPr>
        <p:spPr>
          <a:xfrm>
            <a:off x="62933" y="1207753"/>
            <a:ext cx="9021537" cy="12727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2933" y="1163934"/>
            <a:ext cx="9021537" cy="1004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2933" y="2480542"/>
            <a:ext cx="9021537" cy="9211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57200" y="1254943"/>
            <a:ext cx="8229600" cy="1225021"/>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11680" cy="487627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28867"/>
            <a:ext cx="5562600" cy="48762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
        <p:nvSpPr>
          <p:cNvPr id="8" name="Content Placeholder 7"/>
          <p:cNvSpPr>
            <a:spLocks noGrp="1"/>
          </p:cNvSpPr>
          <p:nvPr>
            <p:ph sz="quarter" idx="1"/>
          </p:nvPr>
        </p:nvSpPr>
        <p:spPr>
          <a:xfrm>
            <a:off x="914400" y="1206500"/>
            <a:ext cx="777240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22313" y="793751"/>
            <a:ext cx="7772400" cy="1135062"/>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123282"/>
            <a:ext cx="7772400" cy="1115219"/>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AEFB75-4DE4-4DFC-B956-52D01254B927}" type="datetimeFigureOut">
              <a:rPr lang="en-US" smtClean="0"/>
              <a:t>3/12/2016</a:t>
            </a:fld>
            <a:endParaRPr lang="en-US"/>
          </a:p>
        </p:txBody>
      </p:sp>
      <p:sp>
        <p:nvSpPr>
          <p:cNvPr id="5" name="Footer Placeholder 4"/>
          <p:cNvSpPr>
            <a:spLocks noGrp="1"/>
          </p:cNvSpPr>
          <p:nvPr>
            <p:ph type="ftr" sz="quarter" idx="11"/>
          </p:nvPr>
        </p:nvSpPr>
        <p:spPr>
          <a:xfrm>
            <a:off x="800100" y="5143500"/>
            <a:ext cx="4000500" cy="381000"/>
          </a:xfrm>
        </p:spPr>
        <p:txBody>
          <a:bodyPr/>
          <a:lstStyle/>
          <a:p>
            <a:endParaRPr lang="en-US"/>
          </a:p>
        </p:txBody>
      </p:sp>
      <p:sp>
        <p:nvSpPr>
          <p:cNvPr id="7" name="Rectangle 6"/>
          <p:cNvSpPr/>
          <p:nvPr/>
        </p:nvSpPr>
        <p:spPr>
          <a:xfrm flipV="1">
            <a:off x="69414" y="1980692"/>
            <a:ext cx="9013515"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69148" y="1951231"/>
            <a:ext cx="9013781"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68308" y="2057400"/>
            <a:ext cx="9014621" cy="381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AEFB75-4DE4-4DFC-B956-52D01254B927}"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9" name="Content Placeholder 8"/>
          <p:cNvSpPr>
            <a:spLocks noGrp="1"/>
          </p:cNvSpPr>
          <p:nvPr>
            <p:ph sz="quarter" idx="1"/>
          </p:nvPr>
        </p:nvSpPr>
        <p:spPr>
          <a:xfrm>
            <a:off x="91440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27542"/>
            <a:ext cx="7772400" cy="9525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AEFB75-4DE4-4DFC-B956-52D01254B927}" type="datetimeFigureOut">
              <a:rPr lang="en-US" smtClean="0"/>
              <a:t>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half" idx="2"/>
          </p:nvPr>
        </p:nvSpPr>
        <p:spPr>
          <a:xfrm>
            <a:off x="9144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AEFB75-4DE4-4DFC-B956-52D01254B927}" type="datetimeFigureOut">
              <a:rPr lang="en-US" smtClean="0"/>
              <a:t>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FB75-4DE4-4DFC-B956-52D01254B927}" type="datetimeFigureOut">
              <a:rPr lang="en-US" smtClean="0"/>
              <a:t>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715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14400" y="227542"/>
            <a:ext cx="7772400" cy="9525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333500"/>
            <a:ext cx="1905000" cy="37465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quarter" idx="1"/>
          </p:nvPr>
        </p:nvSpPr>
        <p:spPr>
          <a:xfrm>
            <a:off x="2971800" y="1333500"/>
            <a:ext cx="5715000" cy="3746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83792"/>
            <a:ext cx="7315200" cy="435240"/>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538188"/>
            <a:ext cx="7315200" cy="5715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3/12/2016</a:t>
            </a:fld>
            <a:endParaRPr lang="en-US"/>
          </a:p>
        </p:txBody>
      </p:sp>
      <p:sp>
        <p:nvSpPr>
          <p:cNvPr id="6" name="Footer Placeholder 5"/>
          <p:cNvSpPr>
            <a:spLocks noGrp="1"/>
          </p:cNvSpPr>
          <p:nvPr>
            <p:ph type="ftr" sz="quarter" idx="11"/>
          </p:nvPr>
        </p:nvSpPr>
        <p:spPr>
          <a:xfrm>
            <a:off x="914400" y="5143500"/>
            <a:ext cx="3886200" cy="381000"/>
          </a:xfrm>
        </p:spPr>
        <p:txBody>
          <a:bodyPr/>
          <a:lstStyle/>
          <a:p>
            <a:endParaRPr lang="en-US"/>
          </a:p>
        </p:txBody>
      </p:sp>
      <p:sp>
        <p:nvSpPr>
          <p:cNvPr id="7" name="Slide Number Placeholder 6"/>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
        <p:nvSpPr>
          <p:cNvPr id="11" name="Rectangle 10"/>
          <p:cNvSpPr/>
          <p:nvPr/>
        </p:nvSpPr>
        <p:spPr>
          <a:xfrm flipV="1">
            <a:off x="68307" y="3902962"/>
            <a:ext cx="9006840"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68510" y="3875396"/>
            <a:ext cx="9006639"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68512" y="3977688"/>
            <a:ext cx="9006637" cy="4067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68310" y="55563"/>
            <a:ext cx="9001873" cy="3817938"/>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14400" y="228866"/>
            <a:ext cx="7772400" cy="9525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206500"/>
            <a:ext cx="7772400" cy="3810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5159374"/>
            <a:ext cx="2476500" cy="396876"/>
          </a:xfrm>
          <a:prstGeom prst="rect">
            <a:avLst/>
          </a:prstGeom>
        </p:spPr>
        <p:txBody>
          <a:bodyPr anchor="ctr" anchorCtr="0"/>
          <a:lstStyle>
            <a:lvl1pPr algn="r" eaLnBrk="1" latinLnBrk="0" hangingPunct="1">
              <a:defRPr kumimoji="0" sz="1400">
                <a:solidFill>
                  <a:schemeClr val="tx2"/>
                </a:solidFill>
              </a:defRPr>
            </a:lvl1pPr>
          </a:lstStyle>
          <a:p>
            <a:fld id="{3EAEFB75-4DE4-4DFC-B956-52D01254B927}" type="datetimeFigureOut">
              <a:rPr lang="en-US" smtClean="0"/>
              <a:t>3/12/2016</a:t>
            </a:fld>
            <a:endParaRPr lang="en-US"/>
          </a:p>
        </p:txBody>
      </p:sp>
      <p:sp>
        <p:nvSpPr>
          <p:cNvPr id="3" name="Footer Placeholder 2"/>
          <p:cNvSpPr>
            <a:spLocks noGrp="1"/>
          </p:cNvSpPr>
          <p:nvPr>
            <p:ph type="ftr" sz="quarter" idx="3"/>
          </p:nvPr>
        </p:nvSpPr>
        <p:spPr>
          <a:xfrm>
            <a:off x="914400" y="5143500"/>
            <a:ext cx="3962400" cy="3810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5175250"/>
            <a:ext cx="457200" cy="3810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F141AA-43C2-494C-A2D0-12408B6C83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richgels3@gatech.edu" TargetMode="External"/><Relationship Id="rId3" Type="http://schemas.openxmlformats.org/officeDocument/2006/relationships/slideLayout" Target="../slideLayouts/slideLayout1.xml"/><Relationship Id="rId7" Type="http://schemas.openxmlformats.org/officeDocument/2006/relationships/hyperlink" Target="mailto:anjag1993@gmail.com" TargetMode="Externa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mailto:spiroganas@gmail.com" TargetMode="External"/><Relationship Id="rId11" Type="http://schemas.openxmlformats.org/officeDocument/2006/relationships/image" Target="../media/image2.png"/><Relationship Id="rId5" Type="http://schemas.openxmlformats.org/officeDocument/2006/relationships/hyperlink" Target="mailto:aburgos3@gatech.edu" TargetMode="External"/><Relationship Id="rId10" Type="http://schemas.openxmlformats.org/officeDocument/2006/relationships/hyperlink" Target="mailto:tmsuidan@gatech.edu" TargetMode="External"/><Relationship Id="rId4" Type="http://schemas.openxmlformats.org/officeDocument/2006/relationships/notesSlide" Target="../notesSlides/notesSlide1.xml"/><Relationship Id="rId9" Type="http://schemas.openxmlformats.org/officeDocument/2006/relationships/hyperlink" Target="mailto:dstoneburner3@gatech.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allhealthcare.monster.com/training/articles/1822-5-steps-to-becoming-a-medical-assistant" TargetMode="External"/><Relationship Id="rId3" Type="http://schemas.openxmlformats.org/officeDocument/2006/relationships/hyperlink" Target="https://www.hl7.org/fhir/" TargetMode="External"/><Relationship Id="rId7" Type="http://schemas.openxmlformats.org/officeDocument/2006/relationships/hyperlink" Target="http://www.libertynursingagency.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decompressionprosmarketing.com/blogs/decompression-pros/16891112-how-to-ask-for-referrals-from-medical-doctors" TargetMode="External"/><Relationship Id="rId5" Type="http://schemas.openxmlformats.org/officeDocument/2006/relationships/hyperlink" Target="https://cloud.google.com/appengine" TargetMode="External"/><Relationship Id="rId4" Type="http://schemas.openxmlformats.org/officeDocument/2006/relationships/hyperlink" Target="https://www.python.org/" TargetMode="External"/><Relationship Id="rId9" Type="http://schemas.openxmlformats.org/officeDocument/2006/relationships/hyperlink" Target="http://greenfieldcc.3dcartstores.com/Medical-Coding-and-Billing_p_1058.html"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686050"/>
            <a:ext cx="6705600" cy="1847850"/>
          </a:xfrm>
        </p:spPr>
        <p:txBody>
          <a:bodyPr>
            <a:normAutofit fontScale="70000" lnSpcReduction="20000"/>
          </a:bodyPr>
          <a:lstStyle/>
          <a:p>
            <a:r>
              <a:rPr lang="en-US" b="1" dirty="0" err="1" smtClean="0"/>
              <a:t>FHIRed</a:t>
            </a:r>
            <a:r>
              <a:rPr lang="en-US" b="1" dirty="0" smtClean="0"/>
              <a:t> UP</a:t>
            </a:r>
          </a:p>
          <a:p>
            <a:r>
              <a:rPr lang="en-US" dirty="0" smtClean="0"/>
              <a:t>Augusto </a:t>
            </a:r>
            <a:r>
              <a:rPr lang="en-US" dirty="0"/>
              <a:t>Burgos </a:t>
            </a:r>
            <a:r>
              <a:rPr lang="en-US" dirty="0" smtClean="0">
                <a:hlinkClick r:id="rId5"/>
              </a:rPr>
              <a:t>aburgos3@gatech.edu</a:t>
            </a:r>
            <a:r>
              <a:rPr lang="en-US" dirty="0"/>
              <a:t/>
            </a:r>
            <a:br>
              <a:rPr lang="en-US" dirty="0"/>
            </a:br>
            <a:r>
              <a:rPr lang="en-US" dirty="0" smtClean="0"/>
              <a:t>Spiro </a:t>
            </a:r>
            <a:r>
              <a:rPr lang="en-US" dirty="0"/>
              <a:t>Ganas </a:t>
            </a:r>
            <a:r>
              <a:rPr lang="en-US" dirty="0" smtClean="0">
                <a:hlinkClick r:id="rId6"/>
              </a:rPr>
              <a:t>spiroganas@gmail.com</a:t>
            </a:r>
            <a:r>
              <a:rPr lang="en-US" dirty="0" smtClean="0"/>
              <a:t/>
            </a:r>
            <a:br>
              <a:rPr lang="en-US" dirty="0" smtClean="0"/>
            </a:br>
            <a:r>
              <a:rPr lang="en-US" dirty="0" smtClean="0"/>
              <a:t>Anja </a:t>
            </a:r>
            <a:r>
              <a:rPr lang="en-US" dirty="0"/>
              <a:t>Guillory </a:t>
            </a:r>
            <a:r>
              <a:rPr lang="en-US" dirty="0" smtClean="0">
                <a:hlinkClick r:id="rId7"/>
              </a:rPr>
              <a:t>anjag1993@gmail.com</a:t>
            </a:r>
            <a:r>
              <a:rPr lang="en-US" dirty="0" smtClean="0"/>
              <a:t/>
            </a:r>
            <a:br>
              <a:rPr lang="en-US" dirty="0" smtClean="0"/>
            </a:br>
            <a:r>
              <a:rPr lang="en-US" dirty="0" smtClean="0"/>
              <a:t>Jamie </a:t>
            </a:r>
            <a:r>
              <a:rPr lang="en-US" dirty="0" err="1"/>
              <a:t>Richgels</a:t>
            </a:r>
            <a:r>
              <a:rPr lang="en-US" dirty="0"/>
              <a:t> </a:t>
            </a:r>
            <a:r>
              <a:rPr lang="en-US" dirty="0" smtClean="0">
                <a:hlinkClick r:id="rId8"/>
              </a:rPr>
              <a:t>jrichgels3@gatech.edu</a:t>
            </a:r>
            <a:r>
              <a:rPr lang="en-US" dirty="0"/>
              <a:t/>
            </a:r>
            <a:br>
              <a:rPr lang="en-US" dirty="0"/>
            </a:br>
            <a:r>
              <a:rPr lang="en-US" dirty="0" smtClean="0"/>
              <a:t>Daniel </a:t>
            </a:r>
            <a:r>
              <a:rPr lang="en-US" dirty="0" err="1"/>
              <a:t>Stoneburner</a:t>
            </a:r>
            <a:r>
              <a:rPr lang="en-US" dirty="0"/>
              <a:t> </a:t>
            </a:r>
            <a:r>
              <a:rPr lang="en-US" dirty="0" smtClean="0">
                <a:hlinkClick r:id="rId9"/>
              </a:rPr>
              <a:t>dstoneburner3@gatech.edu</a:t>
            </a:r>
            <a:r>
              <a:rPr lang="en-US" dirty="0"/>
              <a:t/>
            </a:r>
            <a:br>
              <a:rPr lang="en-US" dirty="0"/>
            </a:br>
            <a:r>
              <a:rPr lang="en-US" dirty="0" smtClean="0"/>
              <a:t>Tala </a:t>
            </a:r>
            <a:r>
              <a:rPr lang="en-US" dirty="0" err="1" smtClean="0"/>
              <a:t>Suidan</a:t>
            </a:r>
            <a:r>
              <a:rPr lang="en-US" dirty="0" smtClean="0"/>
              <a:t> </a:t>
            </a:r>
            <a:r>
              <a:rPr lang="en-US" dirty="0" smtClean="0">
                <a:hlinkClick r:id="rId10"/>
              </a:rPr>
              <a:t>tmsuidan@gatech.edu</a:t>
            </a:r>
            <a:endParaRPr lang="en-US" dirty="0"/>
          </a:p>
        </p:txBody>
      </p:sp>
      <p:sp>
        <p:nvSpPr>
          <p:cNvPr id="2" name="Title 1"/>
          <p:cNvSpPr>
            <a:spLocks noGrp="1"/>
          </p:cNvSpPr>
          <p:nvPr>
            <p:ph type="ctrTitle"/>
          </p:nvPr>
        </p:nvSpPr>
        <p:spPr/>
        <p:txBody>
          <a:bodyPr>
            <a:normAutofit fontScale="90000"/>
          </a:bodyPr>
          <a:lstStyle/>
          <a:p>
            <a:r>
              <a:rPr lang="en-US" dirty="0" smtClean="0">
                <a:solidFill>
                  <a:schemeClr val="bg2"/>
                </a:solidFill>
              </a:rPr>
              <a:t>RADV</a:t>
            </a:r>
            <a:br>
              <a:rPr lang="en-US" dirty="0" smtClean="0">
                <a:solidFill>
                  <a:schemeClr val="bg2"/>
                </a:solidFill>
              </a:rPr>
            </a:br>
            <a:r>
              <a:rPr lang="en-US" dirty="0" smtClean="0">
                <a:solidFill>
                  <a:schemeClr val="bg2"/>
                </a:solidFill>
              </a:rPr>
              <a:t>Risk Adjustment Data Validation Tool</a:t>
            </a:r>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9372600" y="4991100"/>
            <a:ext cx="609600" cy="609600"/>
          </a:xfrm>
          <a:prstGeom prst="rect">
            <a:avLst/>
          </a:prstGeom>
        </p:spPr>
      </p:pic>
    </p:spTree>
    <p:extLst>
      <p:ext uri="{BB962C8B-B14F-4D97-AF65-F5344CB8AC3E}">
        <p14:creationId xmlns:p14="http://schemas.microsoft.com/office/powerpoint/2010/main" val="3359857385"/>
      </p:ext>
    </p:extLst>
  </p:cSld>
  <p:clrMapOvr>
    <a:masterClrMapping/>
  </p:clrMapOvr>
  <mc:AlternateContent xmlns:mc="http://schemas.openxmlformats.org/markup-compatibility/2006" xmlns:p14="http://schemas.microsoft.com/office/powerpoint/2010/main">
    <mc:Choice Requires="p14">
      <p:transition spd="slow" p14:dur="2000" advTm="10873"/>
    </mc:Choice>
    <mc:Fallback xmlns="">
      <p:transition spd="slow" advTm="108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5800" y="839889"/>
            <a:ext cx="7772400" cy="1408011"/>
          </a:xfrm>
          <a:prstGeom prst="rect">
            <a:avLst/>
          </a:prstGeom>
        </p:spPr>
      </p:pic>
      <p:pic>
        <p:nvPicPr>
          <p:cNvPr id="5" name="Picture 4"/>
          <p:cNvPicPr>
            <a:picLocks noChangeAspect="1"/>
          </p:cNvPicPr>
          <p:nvPr/>
        </p:nvPicPr>
        <p:blipFill>
          <a:blip r:embed="rId4"/>
          <a:stretch>
            <a:fillRect/>
          </a:stretch>
        </p:blipFill>
        <p:spPr>
          <a:xfrm>
            <a:off x="685800" y="2247900"/>
            <a:ext cx="7772400" cy="1734257"/>
          </a:xfrm>
          <a:prstGeom prst="rect">
            <a:avLst/>
          </a:prstGeom>
        </p:spPr>
      </p:pic>
      <p:pic>
        <p:nvPicPr>
          <p:cNvPr id="6" name="Picture 5"/>
          <p:cNvPicPr>
            <a:picLocks noChangeAspect="1"/>
          </p:cNvPicPr>
          <p:nvPr/>
        </p:nvPicPr>
        <p:blipFill>
          <a:blip r:embed="rId5"/>
          <a:stretch>
            <a:fillRect/>
          </a:stretch>
        </p:blipFill>
        <p:spPr>
          <a:xfrm>
            <a:off x="685800" y="4000500"/>
            <a:ext cx="7772400" cy="1545378"/>
          </a:xfrm>
          <a:prstGeom prst="rect">
            <a:avLst/>
          </a:prstGeom>
        </p:spPr>
      </p:pic>
      <p:sp>
        <p:nvSpPr>
          <p:cNvPr id="8" name="Title 1"/>
          <p:cNvSpPr>
            <a:spLocks noGrp="1"/>
          </p:cNvSpPr>
          <p:nvPr>
            <p:ph type="title"/>
          </p:nvPr>
        </p:nvSpPr>
        <p:spPr>
          <a:xfrm>
            <a:off x="762000" y="190500"/>
            <a:ext cx="7772400" cy="631046"/>
          </a:xfrm>
        </p:spPr>
        <p:txBody>
          <a:bodyPr>
            <a:normAutofit fontScale="90000"/>
          </a:bodyPr>
          <a:lstStyle/>
          <a:p>
            <a:r>
              <a:rPr lang="en-US" dirty="0" smtClean="0"/>
              <a:t>Data Analysis – Charts &amp; Graphs</a:t>
            </a:r>
            <a:endParaRPr lang="en-US" dirty="0"/>
          </a:p>
        </p:txBody>
      </p:sp>
    </p:spTree>
    <p:extLst>
      <p:ext uri="{BB962C8B-B14F-4D97-AF65-F5344CB8AC3E}">
        <p14:creationId xmlns:p14="http://schemas.microsoft.com/office/powerpoint/2010/main" val="16047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4655413"/>
            <a:ext cx="8991600" cy="584775"/>
          </a:xfrm>
          <a:prstGeom prst="rect">
            <a:avLst/>
          </a:prstGeom>
          <a:noFill/>
        </p:spPr>
        <p:txBody>
          <a:bodyPr wrap="square" rtlCol="0">
            <a:spAutoFit/>
          </a:bodyPr>
          <a:lstStyle/>
          <a:p>
            <a:r>
              <a:rPr lang="en-US" sz="1600" dirty="0">
                <a:latin typeface="+mj-lt"/>
              </a:rPr>
              <a:t>*  All team members involved 	† - Developers and testers involved      ‡ - Business Analysts involved</a:t>
            </a:r>
          </a:p>
          <a:p>
            <a:r>
              <a:rPr lang="en-US" sz="1600" dirty="0">
                <a:latin typeface="+mj-lt"/>
              </a:rPr>
              <a:t>Milestones and tasks in </a:t>
            </a:r>
            <a:r>
              <a:rPr lang="en-US" sz="1600" dirty="0">
                <a:solidFill>
                  <a:srgbClr val="7030A0"/>
                </a:solidFill>
                <a:latin typeface="+mj-lt"/>
              </a:rPr>
              <a:t>purple</a:t>
            </a:r>
            <a:r>
              <a:rPr lang="en-US" sz="1600" dirty="0">
                <a:latin typeface="+mj-lt"/>
              </a:rPr>
              <a:t> and </a:t>
            </a:r>
            <a:r>
              <a:rPr lang="en-US" sz="1600" dirty="0">
                <a:solidFill>
                  <a:srgbClr val="002060"/>
                </a:solidFill>
                <a:latin typeface="+mj-lt"/>
              </a:rPr>
              <a:t>dark blue</a:t>
            </a:r>
            <a:r>
              <a:rPr lang="en-US" sz="1600" dirty="0">
                <a:latin typeface="+mj-lt"/>
              </a:rPr>
              <a:t> are complete. Remainder are in progress or in the future</a:t>
            </a:r>
          </a:p>
        </p:txBody>
      </p:sp>
      <p:graphicFrame>
        <p:nvGraphicFramePr>
          <p:cNvPr id="6" name="Chart 5"/>
          <p:cNvGraphicFramePr>
            <a:graphicFrameLocks/>
          </p:cNvGraphicFramePr>
          <p:nvPr>
            <p:extLst>
              <p:ext uri="{D42A27DB-BD31-4B8C-83A1-F6EECF244321}">
                <p14:modId xmlns:p14="http://schemas.microsoft.com/office/powerpoint/2010/main" val="339660164"/>
              </p:ext>
            </p:extLst>
          </p:nvPr>
        </p:nvGraphicFramePr>
        <p:xfrm>
          <a:off x="430530" y="647700"/>
          <a:ext cx="8282940" cy="3886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Updated</a:t>
            </a:r>
            <a:r>
              <a:rPr lang="en-US" sz="3200" dirty="0" smtClean="0"/>
              <a:t> Gantt Chart</a:t>
            </a:r>
            <a:endParaRPr lang="en-US" sz="3200" dirty="0"/>
          </a:p>
        </p:txBody>
      </p:sp>
    </p:spTree>
    <p:extLst>
      <p:ext uri="{BB962C8B-B14F-4D97-AF65-F5344CB8AC3E}">
        <p14:creationId xmlns:p14="http://schemas.microsoft.com/office/powerpoint/2010/main" val="2216108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Data Visualizations – enough to impact but not overwhelm</a:t>
            </a:r>
          </a:p>
          <a:p>
            <a:r>
              <a:rPr lang="en-US" dirty="0" smtClean="0"/>
              <a:t>How to ensure doctor confirms candidate HCCs</a:t>
            </a:r>
            <a:endParaRPr lang="en-US" dirty="0"/>
          </a:p>
        </p:txBody>
      </p:sp>
      <p:sp>
        <p:nvSpPr>
          <p:cNvPr id="4"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Concerns</a:t>
            </a:r>
            <a:r>
              <a:rPr lang="en-US" sz="3200" dirty="0" smtClean="0"/>
              <a:t> &amp; Other Issues</a:t>
            </a:r>
            <a:endParaRPr lang="en-US" sz="3200" dirty="0"/>
          </a:p>
        </p:txBody>
      </p:sp>
    </p:spTree>
    <p:extLst>
      <p:ext uri="{BB962C8B-B14F-4D97-AF65-F5344CB8AC3E}">
        <p14:creationId xmlns:p14="http://schemas.microsoft.com/office/powerpoint/2010/main" val="1604787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866"/>
            <a:ext cx="7772400" cy="723634"/>
          </a:xfrm>
        </p:spPr>
        <p:txBody>
          <a:bodyPr/>
          <a:lstStyle/>
          <a:p>
            <a:r>
              <a:rPr lang="en-US" sz="3600" dirty="0" smtClean="0"/>
              <a:t>References</a:t>
            </a:r>
            <a:endParaRPr lang="en-US" dirty="0"/>
          </a:p>
        </p:txBody>
      </p:sp>
      <p:sp>
        <p:nvSpPr>
          <p:cNvPr id="3" name="Content Placeholder 2"/>
          <p:cNvSpPr>
            <a:spLocks noGrp="1"/>
          </p:cNvSpPr>
          <p:nvPr>
            <p:ph sz="quarter" idx="1"/>
          </p:nvPr>
        </p:nvSpPr>
        <p:spPr/>
        <p:txBody>
          <a:bodyPr>
            <a:normAutofit/>
          </a:bodyPr>
          <a:lstStyle/>
          <a:p>
            <a:r>
              <a:rPr lang="en-US" sz="1800" dirty="0"/>
              <a:t>Slide 3 Image from:</a:t>
            </a:r>
          </a:p>
          <a:p>
            <a:pPr lvl="1"/>
            <a:r>
              <a:rPr lang="en-US" sz="1600" dirty="0">
                <a:hlinkClick r:id="rId3"/>
              </a:rPr>
              <a:t>https://www.hl7.org/fhir/</a:t>
            </a:r>
            <a:endParaRPr lang="en-US" sz="1600" dirty="0"/>
          </a:p>
          <a:p>
            <a:pPr lvl="1"/>
            <a:r>
              <a:rPr lang="en-US" sz="1600" dirty="0">
                <a:hlinkClick r:id="rId4"/>
              </a:rPr>
              <a:t>https://www.python.org/</a:t>
            </a:r>
            <a:endParaRPr lang="en-US" sz="1600" dirty="0"/>
          </a:p>
          <a:p>
            <a:pPr lvl="1"/>
            <a:r>
              <a:rPr lang="en-US" sz="1600" dirty="0">
                <a:hlinkClick r:id="rId5"/>
              </a:rPr>
              <a:t>https://</a:t>
            </a:r>
            <a:r>
              <a:rPr lang="en-US" sz="1600" dirty="0" smtClean="0">
                <a:hlinkClick r:id="rId5"/>
              </a:rPr>
              <a:t>cloud.google.com/appengine</a:t>
            </a:r>
            <a:endParaRPr lang="en-US" sz="1600" dirty="0" smtClean="0"/>
          </a:p>
          <a:p>
            <a:r>
              <a:rPr lang="en-US" sz="1800" dirty="0" smtClean="0"/>
              <a:t>Slide 4 </a:t>
            </a:r>
            <a:r>
              <a:rPr lang="en-US" sz="1800" dirty="0"/>
              <a:t>images </a:t>
            </a:r>
            <a:r>
              <a:rPr lang="en-US" sz="1800" dirty="0" smtClean="0"/>
              <a:t>from</a:t>
            </a:r>
            <a:r>
              <a:rPr lang="en-US" sz="1800" dirty="0"/>
              <a:t>: </a:t>
            </a:r>
          </a:p>
          <a:p>
            <a:pPr lvl="1"/>
            <a:r>
              <a:rPr lang="en-US" sz="1600" dirty="0">
                <a:hlinkClick r:id="rId6"/>
              </a:rPr>
              <a:t>http://decompressionprosmarketing.com/blogs/decompression-pros/16891112-how-to-ask-for-referrals-from-medical-doctors</a:t>
            </a:r>
            <a:endParaRPr lang="en-US" sz="1600" dirty="0"/>
          </a:p>
          <a:p>
            <a:pPr lvl="1"/>
            <a:r>
              <a:rPr lang="en-US" sz="1600" dirty="0">
                <a:hlinkClick r:id="rId7"/>
              </a:rPr>
              <a:t>http://www.libertynursingagency.com/</a:t>
            </a:r>
            <a:endParaRPr lang="en-US" sz="1600" dirty="0"/>
          </a:p>
          <a:p>
            <a:pPr lvl="1"/>
            <a:r>
              <a:rPr lang="en-US" sz="1600" dirty="0">
                <a:hlinkClick r:id="rId8"/>
              </a:rPr>
              <a:t>http://allhealthcare.monster.com/training/articles/1822-5-steps-to-becoming-a-medical-assistant</a:t>
            </a:r>
            <a:endParaRPr lang="en-US" sz="1600" dirty="0"/>
          </a:p>
          <a:p>
            <a:pPr lvl="1"/>
            <a:r>
              <a:rPr lang="en-US" sz="1600" dirty="0">
                <a:hlinkClick r:id="rId9"/>
              </a:rPr>
              <a:t>http://greenfieldcc.3dcartstores.com/Medical-Coding-and-Billing_p_1058.html</a:t>
            </a:r>
            <a:endParaRPr lang="en-US" sz="1600" dirty="0"/>
          </a:p>
          <a:p>
            <a:pPr lvl="1"/>
            <a:endParaRPr lang="en-US" sz="1600" dirty="0"/>
          </a:p>
          <a:p>
            <a:endParaRPr lang="en-US" dirty="0"/>
          </a:p>
        </p:txBody>
      </p:sp>
    </p:spTree>
    <p:extLst>
      <p:ext uri="{BB962C8B-B14F-4D97-AF65-F5344CB8AC3E}">
        <p14:creationId xmlns:p14="http://schemas.microsoft.com/office/powerpoint/2010/main" val="2216108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114300"/>
            <a:ext cx="6781800" cy="5395334"/>
          </a:xfrm>
          <a:prstGeom prst="rect">
            <a:avLst/>
          </a:prstGeom>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372600" y="4899684"/>
            <a:ext cx="609600" cy="609600"/>
          </a:xfrm>
          <a:prstGeom prst="rect">
            <a:avLst/>
          </a:prstGeom>
        </p:spPr>
      </p:pic>
    </p:spTree>
    <p:extLst>
      <p:ext uri="{BB962C8B-B14F-4D97-AF65-F5344CB8AC3E}">
        <p14:creationId xmlns:p14="http://schemas.microsoft.com/office/powerpoint/2010/main" val="803582593"/>
      </p:ext>
    </p:extLst>
  </p:cSld>
  <p:clrMapOvr>
    <a:masterClrMapping/>
  </p:clrMapOvr>
  <mc:AlternateContent xmlns:mc="http://schemas.openxmlformats.org/markup-compatibility/2006" xmlns:p14="http://schemas.microsoft.com/office/powerpoint/2010/main">
    <mc:Choice Requires="p14">
      <p:transition spd="slow" p14:dur="2000" advTm="56674"/>
    </mc:Choice>
    <mc:Fallback xmlns="">
      <p:transition spd="slow" advTm="566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400840"/>
            <a:ext cx="373966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Data Tier</a:t>
            </a:r>
          </a:p>
          <a:p>
            <a:pPr marL="742950" lvl="1" indent="-285750">
              <a:buFont typeface="Arial" panose="020B0604020202020204" pitchFamily="34" charset="0"/>
              <a:buChar char="•"/>
            </a:pPr>
            <a:r>
              <a:rPr lang="en-US" dirty="0" err="1"/>
              <a:t>GaTech</a:t>
            </a:r>
            <a:r>
              <a:rPr lang="en-US" dirty="0"/>
              <a:t> FHIR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Application Tier</a:t>
            </a:r>
          </a:p>
          <a:p>
            <a:pPr marL="742950" lvl="1" indent="-285750">
              <a:buFont typeface="Arial" panose="020B0604020202020204" pitchFamily="34" charset="0"/>
              <a:buChar char="•"/>
            </a:pPr>
            <a:r>
              <a:rPr lang="en-US" dirty="0"/>
              <a:t>Python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Presentation Tier</a:t>
            </a:r>
          </a:p>
          <a:p>
            <a:pPr marL="742950" lvl="1" indent="-285750">
              <a:buFont typeface="Arial" panose="020B0604020202020204" pitchFamily="34" charset="0"/>
              <a:buChar char="•"/>
            </a:pPr>
            <a:r>
              <a:rPr lang="en-US" dirty="0"/>
              <a:t>Google App Engine</a:t>
            </a:r>
          </a:p>
          <a:p>
            <a:pPr marL="742950" lvl="1" indent="-285750">
              <a:buFont typeface="Arial" panose="020B0604020202020204" pitchFamily="34" charset="0"/>
              <a:buChar char="•"/>
            </a:pPr>
            <a:r>
              <a:rPr lang="en-US" dirty="0"/>
              <a:t>HTML5</a:t>
            </a:r>
          </a:p>
          <a:p>
            <a:pPr marL="742950" lvl="1" indent="-285750">
              <a:buFont typeface="Arial" panose="020B0604020202020204" pitchFamily="34" charset="0"/>
              <a:buChar char="•"/>
            </a:pPr>
            <a:r>
              <a:rPr lang="en-US" dirty="0"/>
              <a:t>CSS</a:t>
            </a:r>
          </a:p>
          <a:p>
            <a:pPr marL="742950" lvl="1" indent="-285750">
              <a:buFont typeface="Arial" panose="020B0604020202020204" pitchFamily="34" charset="0"/>
              <a:buChar char="•"/>
            </a:pPr>
            <a:r>
              <a:rPr lang="en-US" dirty="0"/>
              <a:t>JavaScript</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3729" y="1400839"/>
            <a:ext cx="16859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729" y="2400300"/>
            <a:ext cx="2209799" cy="670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1450" y="3449093"/>
            <a:ext cx="4705350" cy="74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Implementation Tools &amp; Languages</a:t>
            </a:r>
            <a:endParaRPr lang="en-US" sz="3600" dirty="0"/>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9525000" y="4914900"/>
            <a:ext cx="609600" cy="609600"/>
          </a:xfrm>
          <a:prstGeom prst="rect">
            <a:avLst/>
          </a:prstGeom>
        </p:spPr>
      </p:pic>
    </p:spTree>
    <p:extLst>
      <p:ext uri="{BB962C8B-B14F-4D97-AF65-F5344CB8AC3E}">
        <p14:creationId xmlns:p14="http://schemas.microsoft.com/office/powerpoint/2010/main" val="2216108734"/>
      </p:ext>
    </p:extLst>
  </p:cSld>
  <p:clrMapOvr>
    <a:masterClrMapping/>
  </p:clrMapOvr>
  <mc:AlternateContent xmlns:mc="http://schemas.openxmlformats.org/markup-compatibility/2006" xmlns:p14="http://schemas.microsoft.com/office/powerpoint/2010/main">
    <mc:Choice Requires="p14">
      <p:transition spd="slow" p14:dur="2000" advTm="30565"/>
    </mc:Choice>
    <mc:Fallback xmlns="">
      <p:transition spd="slow" advTm="305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114300"/>
            <a:ext cx="7199419" cy="5418712"/>
          </a:xfrm>
          <a:prstGeom prst="rect">
            <a:avLst/>
          </a:prstGeom>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448800" y="4838700"/>
            <a:ext cx="609600" cy="609600"/>
          </a:xfrm>
          <a:prstGeom prst="rect">
            <a:avLst/>
          </a:prstGeom>
        </p:spPr>
      </p:pic>
    </p:spTree>
    <p:extLst>
      <p:ext uri="{BB962C8B-B14F-4D97-AF65-F5344CB8AC3E}">
        <p14:creationId xmlns:p14="http://schemas.microsoft.com/office/powerpoint/2010/main" val="767505757"/>
      </p:ext>
    </p:extLst>
  </p:cSld>
  <p:clrMapOvr>
    <a:masterClrMapping/>
  </p:clrMapOvr>
  <mc:AlternateContent xmlns:mc="http://schemas.openxmlformats.org/markup-compatibility/2006" xmlns:p14="http://schemas.microsoft.com/office/powerpoint/2010/main">
    <mc:Choice Requires="p14">
      <p:transition spd="slow" p14:dur="2000" advTm="46683"/>
    </mc:Choice>
    <mc:Fallback xmlns="">
      <p:transition spd="slow" advTm="466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83426" cy="5029200"/>
          </a:xfrm>
          <a:prstGeom prst="rect">
            <a:avLst/>
          </a:prstGeom>
        </p:spPr>
      </p:pic>
      <p:sp>
        <p:nvSpPr>
          <p:cNvPr id="9"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Patient Lookup</a:t>
            </a:r>
            <a:endParaRPr lang="en-US" sz="2800" dirty="0"/>
          </a:p>
        </p:txBody>
      </p:sp>
    </p:spTree>
    <p:extLst>
      <p:ext uri="{BB962C8B-B14F-4D97-AF65-F5344CB8AC3E}">
        <p14:creationId xmlns:p14="http://schemas.microsoft.com/office/powerpoint/2010/main" val="2216108734"/>
      </p:ext>
    </p:extLst>
  </p:cSld>
  <p:clrMapOvr>
    <a:masterClrMapping/>
  </p:clrMapOvr>
  <mc:AlternateContent xmlns:mc="http://schemas.openxmlformats.org/markup-compatibility/2006" xmlns:p14="http://schemas.microsoft.com/office/powerpoint/2010/main">
    <mc:Choice Requires="p14">
      <p:transition spd="slow" p14:dur="2000" advTm="1309"/>
    </mc:Choice>
    <mc:Fallback xmlns="">
      <p:transition spd="slow" advTm="130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83426" cy="5029200"/>
          </a:xfrm>
          <a:prstGeom prst="rect">
            <a:avLst/>
          </a:prstGeom>
        </p:spPr>
      </p:pic>
      <p:sp>
        <p:nvSpPr>
          <p:cNvPr id="6" name="Title 1"/>
          <p:cNvSpPr>
            <a:spLocks noGrp="1"/>
          </p:cNvSpPr>
          <p:nvPr>
            <p:ph type="title"/>
          </p:nvPr>
        </p:nvSpPr>
        <p:spPr>
          <a:xfrm>
            <a:off x="457200" y="190500"/>
            <a:ext cx="5029200" cy="533400"/>
          </a:xfrm>
          <a:solidFill>
            <a:schemeClr val="bg1"/>
          </a:solidFill>
        </p:spPr>
        <p:txBody>
          <a:bodyPr>
            <a:noAutofit/>
          </a:bodyPr>
          <a:lstStyle/>
          <a:p>
            <a:r>
              <a:rPr lang="en-US" sz="3200" dirty="0" smtClean="0"/>
              <a:t>Wireframes</a:t>
            </a:r>
            <a:r>
              <a:rPr lang="en-US" sz="2800" dirty="0" smtClean="0"/>
              <a:t> – Candidate HCCs</a:t>
            </a:r>
            <a:endParaRPr lang="en-US" sz="2800" dirty="0"/>
          </a:p>
        </p:txBody>
      </p:sp>
    </p:spTree>
    <p:extLst>
      <p:ext uri="{BB962C8B-B14F-4D97-AF65-F5344CB8AC3E}">
        <p14:creationId xmlns:p14="http://schemas.microsoft.com/office/powerpoint/2010/main" val="2110889011"/>
      </p:ext>
    </p:extLst>
  </p:cSld>
  <p:clrMapOvr>
    <a:masterClrMapping/>
  </p:clrMapOvr>
  <mc:AlternateContent xmlns:mc="http://schemas.openxmlformats.org/markup-compatibility/2006" xmlns:p14="http://schemas.microsoft.com/office/powerpoint/2010/main">
    <mc:Choice Requires="p14">
      <p:transition spd="slow" p14:dur="2000" advTm="1180"/>
    </mc:Choice>
    <mc:Fallback xmlns="">
      <p:transition spd="slow" advTm="118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83426" cy="5029200"/>
          </a:xfrm>
          <a:prstGeom prst="rect">
            <a:avLst/>
          </a:prstGeom>
        </p:spPr>
      </p:pic>
      <p:sp>
        <p:nvSpPr>
          <p:cNvPr id="4"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Viewing HCCs</a:t>
            </a:r>
            <a:endParaRPr lang="en-US" sz="2800" dirty="0"/>
          </a:p>
        </p:txBody>
      </p:sp>
    </p:spTree>
    <p:extLst>
      <p:ext uri="{BB962C8B-B14F-4D97-AF65-F5344CB8AC3E}">
        <p14:creationId xmlns:p14="http://schemas.microsoft.com/office/powerpoint/2010/main" val="2110889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974" y="571500"/>
            <a:ext cx="6483426" cy="5029200"/>
          </a:xfrm>
          <a:prstGeom prst="rect">
            <a:avLst/>
          </a:prstGeom>
        </p:spPr>
      </p:pic>
      <p:sp>
        <p:nvSpPr>
          <p:cNvPr id="6"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Adding an HCC</a:t>
            </a:r>
            <a:endParaRPr lang="en-US" sz="2800" dirty="0"/>
          </a:p>
        </p:txBody>
      </p:sp>
    </p:spTree>
    <p:extLst>
      <p:ext uri="{BB962C8B-B14F-4D97-AF65-F5344CB8AC3E}">
        <p14:creationId xmlns:p14="http://schemas.microsoft.com/office/powerpoint/2010/main" val="3061480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71500"/>
            <a:ext cx="6492117" cy="5029200"/>
          </a:xfrm>
          <a:prstGeom prst="rect">
            <a:avLst/>
          </a:prstGeom>
        </p:spPr>
      </p:pic>
      <p:sp>
        <p:nvSpPr>
          <p:cNvPr id="4" name="Title 1"/>
          <p:cNvSpPr>
            <a:spLocks noGrp="1"/>
          </p:cNvSpPr>
          <p:nvPr>
            <p:ph type="title"/>
          </p:nvPr>
        </p:nvSpPr>
        <p:spPr>
          <a:xfrm>
            <a:off x="457200" y="190500"/>
            <a:ext cx="7772400" cy="533400"/>
          </a:xfrm>
          <a:solidFill>
            <a:schemeClr val="bg1"/>
          </a:solidFill>
        </p:spPr>
        <p:txBody>
          <a:bodyPr>
            <a:noAutofit/>
          </a:bodyPr>
          <a:lstStyle/>
          <a:p>
            <a:r>
              <a:rPr lang="en-US" sz="3200" dirty="0" smtClean="0"/>
              <a:t>Wireframes</a:t>
            </a:r>
            <a:r>
              <a:rPr lang="en-US" sz="2800" dirty="0" smtClean="0"/>
              <a:t> – Rejecting an HCC</a:t>
            </a:r>
            <a:endParaRPr lang="en-US" sz="2800" dirty="0"/>
          </a:p>
        </p:txBody>
      </p:sp>
    </p:spTree>
    <p:extLst>
      <p:ext uri="{BB962C8B-B14F-4D97-AF65-F5344CB8AC3E}">
        <p14:creationId xmlns:p14="http://schemas.microsoft.com/office/powerpoint/2010/main" val="4159545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372</TotalTime>
  <Words>1198</Words>
  <Application>Microsoft Office PowerPoint</Application>
  <PresentationFormat>On-screen Show (16:10)</PresentationFormat>
  <Paragraphs>101</Paragraphs>
  <Slides>13</Slides>
  <Notes>13</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Perpetua</vt:lpstr>
      <vt:lpstr>Wingdings 2</vt:lpstr>
      <vt:lpstr>Equity</vt:lpstr>
      <vt:lpstr>RADV Risk Adjustment Data Validation Tool</vt:lpstr>
      <vt:lpstr>PowerPoint Presentation</vt:lpstr>
      <vt:lpstr>PowerPoint Presentation</vt:lpstr>
      <vt:lpstr>PowerPoint Presentation</vt:lpstr>
      <vt:lpstr>Wireframes – Patient Lookup</vt:lpstr>
      <vt:lpstr>Wireframes – Candidate HCCs</vt:lpstr>
      <vt:lpstr>Wireframes – Viewing HCCs</vt:lpstr>
      <vt:lpstr>Wireframes – Adding an HCC</vt:lpstr>
      <vt:lpstr>Wireframes – Rejecting an HCC</vt:lpstr>
      <vt:lpstr>Data Analysis – Charts &amp; Graphs</vt:lpstr>
      <vt:lpstr>PowerPoint Presentation</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Ganas, Spiro</dc:creator>
  <cp:lastModifiedBy>Jamie Richgels</cp:lastModifiedBy>
  <cp:revision>46</cp:revision>
  <cp:lastPrinted>2016-03-11T03:19:21Z</cp:lastPrinted>
  <dcterms:created xsi:type="dcterms:W3CDTF">2016-03-03T13:39:38Z</dcterms:created>
  <dcterms:modified xsi:type="dcterms:W3CDTF">2016-03-12T06:23:08Z</dcterms:modified>
</cp:coreProperties>
</file>