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95" r:id="rId3"/>
    <p:sldId id="296" r:id="rId4"/>
    <p:sldId id="276" r:id="rId5"/>
    <p:sldId id="289" r:id="rId6"/>
    <p:sldId id="290" r:id="rId7"/>
    <p:sldId id="291" r:id="rId8"/>
    <p:sldId id="292" r:id="rId9"/>
    <p:sldId id="293" r:id="rId10"/>
    <p:sldId id="286" r:id="rId11"/>
    <p:sldId id="288" r:id="rId12"/>
    <p:sldId id="294" r:id="rId1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la M. Suidan" initials="TM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76867" autoAdjust="0"/>
  </p:normalViewPr>
  <p:slideViewPr>
    <p:cSldViewPr>
      <p:cViewPr varScale="1">
        <p:scale>
          <a:sx n="122" d="100"/>
          <a:sy n="122" d="100"/>
        </p:scale>
        <p:origin x="828" y="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10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cs\GT2\6440\Git\FHIRed_Up\Team%20Deliverable%204\Gantt%20chart%20for%20p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6865992026985587E-2"/>
          <c:y val="3.0128731854286498E-2"/>
          <c:w val="0.96626801594602885"/>
          <c:h val="0.797174326093379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   Scope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Lbl>
              <c:idx val="0"/>
              <c:layout/>
              <c:tx>
                <c:rich>
                  <a:bodyPr/>
                  <a:lstStyle/>
                  <a:p>
                    <a:fld id="{C4C9D91C-A7AE-43EB-B248-AF46F2AED4D3}" type="SERIESNAME">
                      <a:rPr lang="en-US" smtClean="0"/>
                      <a:pPr/>
                      <a:t>[SERIES NAME]</a:t>
                    </a:fld>
                    <a:r>
                      <a:rPr lang="en-US"/>
                      <a:t>*</a:t>
                    </a:r>
                  </a:p>
                </c:rich>
              </c:tx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F-8090-479E-BF1A-EA59472E2D6D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8090-479E-BF1A-EA59472E2D6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(Sheet1!$C$4,Sheet1!$E$4)</c:f>
              <c:numCache>
                <c:formatCode>m/d/yyyy</c:formatCode>
                <c:ptCount val="2"/>
                <c:pt idx="0">
                  <c:v>42415</c:v>
                </c:pt>
                <c:pt idx="1">
                  <c:v>42417</c:v>
                </c:pt>
              </c:numCache>
            </c:numRef>
          </c:xVal>
          <c:yVal>
            <c:numRef>
              <c:f>(Sheet1!$D$4,Sheet1!$F$4)</c:f>
              <c:numCache>
                <c:formatCode>0.00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090-479E-BF1A-EA59472E2D6D}"/>
            </c:ext>
          </c:extLst>
        </c:ser>
        <c:ser>
          <c:idx val="1"/>
          <c:order val="1"/>
          <c:tx>
            <c:strRef>
              <c:f>Sheet1!$A$5</c:f>
              <c:strCache>
                <c:ptCount val="1"/>
                <c:pt idx="0">
                  <c:v>   Analysis/Software Requirements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297522377320136E-2"/>
                  <c:y val="-6.0818845877626017E-2"/>
                </c:manualLayout>
              </c:layout>
              <c:tx>
                <c:rich>
                  <a:bodyPr/>
                  <a:lstStyle/>
                  <a:p>
                    <a:fld id="{90CCD8B5-1B2F-4620-AA9D-165B7643FA34}" type="SERIESNAME">
                      <a:rPr lang="en-US" smtClean="0"/>
                      <a:pPr/>
                      <a:t>[SERIES NAME]</a:t>
                    </a:fld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</a:rPr>
                      <a:t>‡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8090-479E-BF1A-EA59472E2D6D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8090-479E-BF1A-EA59472E2D6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(Sheet1!$C$5,Sheet1!$E$5)</c:f>
              <c:numCache>
                <c:formatCode>m/d/yyyy</c:formatCode>
                <c:ptCount val="2"/>
                <c:pt idx="0">
                  <c:v>42432</c:v>
                </c:pt>
                <c:pt idx="1">
                  <c:v>42462</c:v>
                </c:pt>
              </c:numCache>
            </c:numRef>
          </c:xVal>
          <c:yVal>
            <c:numRef>
              <c:f>(Sheet1!$D$5,Sheet1!$F$5)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8090-479E-BF1A-EA59472E2D6D}"/>
            </c:ext>
          </c:extLst>
        </c:ser>
        <c:ser>
          <c:idx val="3"/>
          <c:order val="2"/>
          <c:tx>
            <c:strRef>
              <c:f>Sheet1!$A$8</c:f>
              <c:strCache>
                <c:ptCount val="1"/>
                <c:pt idx="0">
                  <c:v>   Design, Development, &amp; Testing in four 2-week and 1 1-week sprints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090-479E-BF1A-EA59472E2D6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39961293936693981"/>
                  <c:y val="-5.2602134675647054E-2"/>
                </c:manualLayout>
              </c:layout>
              <c:tx>
                <c:rich>
                  <a:bodyPr/>
                  <a:lstStyle/>
                  <a:p>
                    <a:fld id="{55CA6244-06BB-467A-BBD0-1230BABDEC5A}" type="SERIESNAME">
                      <a:rPr lang="en-US" smtClean="0"/>
                      <a:pPr/>
                      <a:t>[SERIES NAME]</a:t>
                    </a:fld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</a:rPr>
                      <a:t>†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8090-479E-BF1A-EA59472E2D6D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(Sheet1!$C$8,Sheet1!$E$8)</c:f>
              <c:numCache>
                <c:formatCode>m/d/yyyy</c:formatCode>
                <c:ptCount val="2"/>
                <c:pt idx="0">
                  <c:v>42461</c:v>
                </c:pt>
                <c:pt idx="1">
                  <c:v>42481</c:v>
                </c:pt>
              </c:numCache>
            </c:numRef>
          </c:xVal>
          <c:yVal>
            <c:numRef>
              <c:f>(Sheet1!$D$8,Sheet1!$F$8)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8090-479E-BF1A-EA59472E2D6D}"/>
            </c:ext>
          </c:extLst>
        </c:ser>
        <c:ser>
          <c:idx val="7"/>
          <c:order val="3"/>
          <c:tx>
            <c:strRef>
              <c:f>Sheet1!$A$14</c:f>
              <c:strCache>
                <c:ptCount val="1"/>
                <c:pt idx="0">
                  <c:v>   Deployment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4.2797484950995716E-2"/>
                  <c:y val="-3.8626457641849819E-2"/>
                </c:manualLayout>
              </c:layout>
              <c:tx>
                <c:rich>
                  <a:bodyPr/>
                  <a:lstStyle/>
                  <a:p>
                    <a:fld id="{2B90158A-C81A-4E6D-9E99-F96447E96911}" type="SERIESNAME">
                      <a:rPr lang="en-US" smtClean="0"/>
                      <a:pPr/>
                      <a:t>[SERIES NAME]</a:t>
                    </a:fld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</a:rPr>
                      <a:t>†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8090-479E-BF1A-EA59472E2D6D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090-479E-BF1A-EA59472E2D6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(Sheet1!$C$14,Sheet1!$E$14)</c:f>
              <c:numCache>
                <c:formatCode>m/d/yyyy</c:formatCode>
                <c:ptCount val="2"/>
                <c:pt idx="0">
                  <c:v>42479</c:v>
                </c:pt>
                <c:pt idx="1">
                  <c:v>42483</c:v>
                </c:pt>
              </c:numCache>
            </c:numRef>
          </c:xVal>
          <c:yVal>
            <c:numRef>
              <c:f>(Sheet1!$D$14,Sheet1!$F$14)</c:f>
              <c:numCache>
                <c:formatCode>0.00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8090-479E-BF1A-EA59472E2D6D}"/>
            </c:ext>
          </c:extLst>
        </c:ser>
        <c:ser>
          <c:idx val="8"/>
          <c:order val="4"/>
          <c:tx>
            <c:strRef>
              <c:f>Sheet1!$A$15</c:f>
              <c:strCache>
                <c:ptCount val="1"/>
                <c:pt idx="0">
                  <c:v>   Post Implementation Review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8090-479E-BF1A-EA59472E2D6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40D7815C-5310-4710-B0DE-B3197E4F9A47}" type="SERIESNAME">
                      <a:rPr lang="en-US" smtClean="0"/>
                      <a:pPr/>
                      <a:t>[SERIES NAME]</a:t>
                    </a:fld>
                    <a:r>
                      <a:rPr lang="en-US"/>
                      <a:t>*</a:t>
                    </a:r>
                  </a:p>
                </c:rich>
              </c:tx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0-8090-479E-BF1A-EA59472E2D6D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(Sheet1!$C$15,Sheet1!$E$15)</c:f>
              <c:numCache>
                <c:formatCode>m/d/yyyy</c:formatCode>
                <c:ptCount val="2"/>
                <c:pt idx="0">
                  <c:v>42483</c:v>
                </c:pt>
                <c:pt idx="1">
                  <c:v>42486</c:v>
                </c:pt>
              </c:numCache>
            </c:numRef>
          </c:xVal>
          <c:yVal>
            <c:numRef>
              <c:f>(Sheet1!$D$15,Sheet1!$F$15)</c:f>
              <c:numCache>
                <c:formatCode>0.00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8090-479E-BF1A-EA59472E2D6D}"/>
            </c:ext>
          </c:extLst>
        </c:ser>
        <c:ser>
          <c:idx val="9"/>
          <c:order val="5"/>
          <c:tx>
            <c:strRef>
              <c:f>Sheet1!$A$16</c:f>
              <c:strCache>
                <c:ptCount val="1"/>
                <c:pt idx="0">
                  <c:v>   Project Due</c:v>
                </c:pt>
              </c:strCache>
            </c:strRef>
          </c:tx>
          <c:spPr>
            <a:ln>
              <a:noFill/>
            </a:ln>
          </c:spPr>
          <c:marker>
            <c:symbol val="diamond"/>
            <c:size val="9"/>
            <c:spPr>
              <a:solidFill>
                <a:srgbClr val="002060"/>
              </a:solidFill>
            </c:spPr>
          </c:marker>
          <c:dLbls>
            <c:dLbl>
              <c:idx val="0"/>
              <c:layout>
                <c:manualLayout>
                  <c:x val="-6.3857036269730424E-2"/>
                  <c:y val="4.3542811051658803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8090-479E-BF1A-EA59472E2D6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8090-479E-BF1A-EA59472E2D6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(Sheet1!$C$16,Sheet1!$E$16)</c:f>
              <c:numCache>
                <c:formatCode>m/d/yyyy</c:formatCode>
                <c:ptCount val="2"/>
                <c:pt idx="0">
                  <c:v>42490</c:v>
                </c:pt>
                <c:pt idx="1">
                  <c:v>42490</c:v>
                </c:pt>
              </c:numCache>
            </c:numRef>
          </c:xVal>
          <c:yVal>
            <c:numRef>
              <c:f>(Sheet1!$D$16,Sheet1!$F$16)</c:f>
              <c:numCache>
                <c:formatCode>0.00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8090-479E-BF1A-EA59472E2D6D}"/>
            </c:ext>
          </c:extLst>
        </c:ser>
        <c:ser>
          <c:idx val="10"/>
          <c:order val="6"/>
          <c:tx>
            <c:strRef>
              <c:f>Sheet1!$A$6</c:f>
              <c:strCache>
                <c:ptCount val="1"/>
                <c:pt idx="0">
                  <c:v>   Analysis/Software Requirements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(Sheet1!$C$6,Sheet1!$E$6)</c:f>
              <c:numCache>
                <c:formatCode>m/d/yyyy</c:formatCode>
                <c:ptCount val="2"/>
                <c:pt idx="0">
                  <c:v>42418</c:v>
                </c:pt>
                <c:pt idx="1">
                  <c:v>42462</c:v>
                </c:pt>
              </c:numCache>
            </c:numRef>
          </c:xVal>
          <c:yVal>
            <c:numRef>
              <c:f>(Sheet1!$D$7,Sheet1!$F$7)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0-8090-479E-BF1A-EA59472E2D6D}"/>
            </c:ext>
          </c:extLst>
        </c:ser>
        <c:ser>
          <c:idx val="2"/>
          <c:order val="7"/>
          <c:tx>
            <c:strRef>
              <c:f>Sheet1!$A$7</c:f>
              <c:strCache>
                <c:ptCount val="1"/>
                <c:pt idx="0">
                  <c:v>   Project Topic Presentation Due</c:v>
                </c:pt>
              </c:strCache>
            </c:strRef>
          </c:tx>
          <c:marker>
            <c:symbol val="diamond"/>
            <c:size val="11"/>
            <c:spPr>
              <a:solidFill>
                <a:srgbClr val="002060"/>
              </a:solidFill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8090-479E-BF1A-EA59472E2D6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8.7960072148295168E-2"/>
                  <c:y val="4.9020762297892713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8090-479E-BF1A-EA59472E2D6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(Sheet1!$C$7,Sheet1!$E$7)</c:f>
              <c:numCache>
                <c:formatCode>m/d/yyyy</c:formatCode>
                <c:ptCount val="2"/>
                <c:pt idx="0">
                  <c:v>42421</c:v>
                </c:pt>
                <c:pt idx="1">
                  <c:v>42421</c:v>
                </c:pt>
              </c:numCache>
            </c:numRef>
          </c:xVal>
          <c:yVal>
            <c:numRef>
              <c:f>(Sheet1!$D$7,Sheet1!$F$7)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3-8090-479E-BF1A-EA59472E2D6D}"/>
            </c:ext>
          </c:extLst>
        </c:ser>
        <c:ser>
          <c:idx val="11"/>
          <c:order val="8"/>
          <c:tx>
            <c:strRef>
              <c:f>Sheet1!$A$9</c:f>
              <c:strCache>
                <c:ptCount val="1"/>
                <c:pt idx="0">
                  <c:v>   Design, Development, &amp; Testing in four 2-week sprints - complete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(Sheet1!$C$9,Sheet1!$E$9)</c:f>
              <c:numCache>
                <c:formatCode>m/d/yyyy</c:formatCode>
                <c:ptCount val="2"/>
                <c:pt idx="0">
                  <c:v>42425</c:v>
                </c:pt>
                <c:pt idx="1">
                  <c:v>42481</c:v>
                </c:pt>
              </c:numCache>
            </c:numRef>
          </c:xVal>
          <c:yVal>
            <c:numRef>
              <c:f>(Sheet1!$D$9,Sheet1!$F$9)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8090-479E-BF1A-EA59472E2D6D}"/>
            </c:ext>
          </c:extLst>
        </c:ser>
        <c:ser>
          <c:idx val="5"/>
          <c:order val="9"/>
          <c:tx>
            <c:strRef>
              <c:f>Sheet1!$A$12</c:f>
              <c:strCache>
                <c:ptCount val="1"/>
                <c:pt idx="0">
                  <c:v>   Documentation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2.6659736760135951E-2"/>
                  <c:y val="-4.1365433264966778E-2"/>
                </c:manualLayout>
              </c:layout>
              <c:tx>
                <c:rich>
                  <a:bodyPr/>
                  <a:lstStyle/>
                  <a:p>
                    <a:fld id="{61FA6130-CCBD-4C1C-9A96-97848B3DA8B7}" type="SERIESNAME">
                      <a:rPr lang="en-US" smtClean="0"/>
                      <a:pPr/>
                      <a:t>[SERIES NAME]</a:t>
                    </a:fld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</a:rPr>
                      <a:t>‡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8090-479E-BF1A-EA59472E2D6D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6-8090-479E-BF1A-EA59472E2D6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(Sheet1!$C$12,Sheet1!$E$12)</c:f>
              <c:numCache>
                <c:formatCode>m/d/yyyy</c:formatCode>
                <c:ptCount val="2"/>
                <c:pt idx="0">
                  <c:v>42461</c:v>
                </c:pt>
                <c:pt idx="1">
                  <c:v>42478</c:v>
                </c:pt>
              </c:numCache>
            </c:numRef>
          </c:xVal>
          <c:yVal>
            <c:numRef>
              <c:f>(Sheet1!$D$12,Sheet1!$F$12)</c:f>
              <c:numCache>
                <c:formatCode>0.00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7-8090-479E-BF1A-EA59472E2D6D}"/>
            </c:ext>
          </c:extLst>
        </c:ser>
        <c:ser>
          <c:idx val="12"/>
          <c:order val="10"/>
          <c:tx>
            <c:strRef>
              <c:f>Sheet1!$A$11</c:f>
              <c:strCache>
                <c:ptCount val="1"/>
                <c:pt idx="0">
                  <c:v>   Documentation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(Sheet1!$C$11,Sheet1!$E$11)</c:f>
              <c:numCache>
                <c:formatCode>m/d/yyyy</c:formatCode>
                <c:ptCount val="2"/>
                <c:pt idx="0">
                  <c:v>42452</c:v>
                </c:pt>
                <c:pt idx="1">
                  <c:v>42478</c:v>
                </c:pt>
              </c:numCache>
            </c:numRef>
          </c:xVal>
          <c:yVal>
            <c:numRef>
              <c:f>(Sheet1!$D$11,Sheet1!$F$11)</c:f>
              <c:numCache>
                <c:formatCode>0.00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8-8090-479E-BF1A-EA59472E2D6D}"/>
            </c:ext>
          </c:extLst>
        </c:ser>
        <c:ser>
          <c:idx val="6"/>
          <c:order val="11"/>
          <c:tx>
            <c:strRef>
              <c:f>Sheet1!$A$13</c:f>
              <c:strCache>
                <c:ptCount val="1"/>
                <c:pt idx="0">
                  <c:v>   Project Progress Report Due</c:v>
                </c:pt>
              </c:strCache>
            </c:strRef>
          </c:tx>
          <c:marker>
            <c:symbol val="diamond"/>
            <c:size val="11"/>
            <c:spPr>
              <a:solidFill>
                <a:srgbClr val="002060"/>
              </a:solidFill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9-8090-479E-BF1A-EA59472E2D6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12108635339625785"/>
                  <c:y val="5.6847546891478334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A-8090-479E-BF1A-EA59472E2D6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(Sheet1!$C$13,Sheet1!$E$13)</c:f>
              <c:numCache>
                <c:formatCode>m/d/yyyy</c:formatCode>
                <c:ptCount val="2"/>
                <c:pt idx="0">
                  <c:v>42471</c:v>
                </c:pt>
                <c:pt idx="1">
                  <c:v>42471</c:v>
                </c:pt>
              </c:numCache>
            </c:numRef>
          </c:xVal>
          <c:yVal>
            <c:numRef>
              <c:f>(Sheet1!$D$13,Sheet1!$F$13)</c:f>
              <c:numCache>
                <c:formatCode>0.00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8090-479E-BF1A-EA59472E2D6D}"/>
            </c:ext>
          </c:extLst>
        </c:ser>
        <c:ser>
          <c:idx val="4"/>
          <c:order val="12"/>
          <c:tx>
            <c:strRef>
              <c:f>Sheet1!$A$10</c:f>
              <c:strCache>
                <c:ptCount val="1"/>
                <c:pt idx="0">
                  <c:v>   Project Progress Report Due</c:v>
                </c:pt>
              </c:strCache>
            </c:strRef>
          </c:tx>
          <c:marker>
            <c:symbol val="diamond"/>
            <c:size val="11"/>
            <c:spPr>
              <a:solidFill>
                <a:srgbClr val="002060"/>
              </a:solidFill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C-8090-479E-BF1A-EA59472E2D6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xVal>
            <c:numRef>
              <c:f>(Sheet1!$C$10,Sheet1!$E$10)</c:f>
              <c:numCache>
                <c:formatCode>m/d/yyyy</c:formatCode>
                <c:ptCount val="2"/>
                <c:pt idx="0">
                  <c:v>42435</c:v>
                </c:pt>
                <c:pt idx="1">
                  <c:v>42435</c:v>
                </c:pt>
              </c:numCache>
            </c:numRef>
          </c:xVal>
          <c:yVal>
            <c:numRef>
              <c:f>(Sheet1!$D$10,Sheet1!$F$10)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E-8090-479E-BF1A-EA59472E2D6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-1186406976"/>
        <c:axId val="-1186411328"/>
      </c:scatterChart>
      <c:valAx>
        <c:axId val="-11864069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</c:spPr>
        <c:txPr>
          <a:bodyPr rot="5400000" vert="horz"/>
          <a:lstStyle/>
          <a:p>
            <a:pPr>
              <a:defRPr/>
            </a:pPr>
            <a:endParaRPr lang="en-US"/>
          </a:p>
        </c:txPr>
        <c:crossAx val="-1186411328"/>
        <c:crosses val="autoZero"/>
        <c:crossBetween val="midCat"/>
      </c:valAx>
      <c:valAx>
        <c:axId val="-1186411328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crossAx val="-1186406976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F1EC4-0AE9-4ABA-827F-84879B727577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BF1C4-A8A4-46A4-960B-68980B6D5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presentation describes RADV, the Risk Adjustment Data Validation tool developed by team </a:t>
            </a:r>
            <a:r>
              <a:rPr lang="en-US" dirty="0" err="1"/>
              <a:t>FHIRed</a:t>
            </a:r>
            <a:r>
              <a:rPr lang="en-US" dirty="0"/>
              <a:t> 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7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sz="900" dirty="0"/>
              <a:t>The Affordable Care Act requires health insurance</a:t>
            </a:r>
            <a:r>
              <a:rPr lang="en-US" sz="900" baseline="0" dirty="0"/>
              <a:t> companies to offer insurance to people with pre-existing conditions.  By only offering policies with high co-pays and high-deductibles, insurance companies can discourage ill patients from purchasing their products.  Risk adjustment prevents this by transferring premiums from insurers with healthy members to those organizations that are insuring for a more ill population.</a:t>
            </a:r>
          </a:p>
          <a:p>
            <a:pPr defTabSz="931774">
              <a:defRPr/>
            </a:pPr>
            <a:endParaRPr lang="en-US" sz="900" dirty="0"/>
          </a:p>
          <a:p>
            <a:pPr defTabSz="931774">
              <a:defRPr/>
            </a:pPr>
            <a:r>
              <a:rPr lang="en-US" sz="900" dirty="0"/>
              <a:t>Risk</a:t>
            </a:r>
            <a:r>
              <a:rPr lang="en-US" sz="900" baseline="0" dirty="0"/>
              <a:t> scores are use to determine the average level of illness in an insurers population. A risk score is calculated using the list of diagnoses recorded for a patient during the previous calendar year.  This gives providers and insurers a strong financial interest in making medical records accurate and complete.</a:t>
            </a:r>
          </a:p>
          <a:p>
            <a:pPr defTabSz="931774">
              <a:defRPr/>
            </a:pPr>
            <a:endParaRPr lang="en-US" sz="900" baseline="0" dirty="0"/>
          </a:p>
          <a:p>
            <a:pPr defTabSz="931774">
              <a:defRPr/>
            </a:pPr>
            <a:r>
              <a:rPr lang="en-US" sz="900" baseline="0" dirty="0"/>
              <a:t>The RADV tool was designed to help providers validate medical records, by identifying health care conditions that may be missing from a patients recent medical record.</a:t>
            </a:r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26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3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21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80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final slide shows</a:t>
            </a:r>
            <a:r>
              <a:rPr lang="en-US" baseline="0" dirty="0"/>
              <a:t> the web address of the RADV tool.  You can use this username and password to view the final version of the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4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8131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667000"/>
            <a:ext cx="6400800" cy="13335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3" y="1207753"/>
            <a:ext cx="9021537" cy="127279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2933" y="1163934"/>
            <a:ext cx="9021537" cy="10048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2933" y="2480542"/>
            <a:ext cx="9021537" cy="9211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254943"/>
            <a:ext cx="8229600" cy="1225021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11680" cy="487627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867"/>
            <a:ext cx="5562600" cy="48762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7772400" cy="3810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8131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93751"/>
            <a:ext cx="7772400" cy="1135062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23282"/>
            <a:ext cx="7772400" cy="1115219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5143500"/>
            <a:ext cx="40005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4" y="1980692"/>
            <a:ext cx="9013515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69148" y="1951231"/>
            <a:ext cx="9013781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68308" y="2057400"/>
            <a:ext cx="9014621" cy="3810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333500"/>
            <a:ext cx="1905000" cy="37465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333500"/>
            <a:ext cx="5715000" cy="37465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83792"/>
            <a:ext cx="7315200" cy="435240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538188"/>
            <a:ext cx="7315200" cy="5715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143500"/>
            <a:ext cx="38862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902962"/>
            <a:ext cx="9006840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8510" y="3875396"/>
            <a:ext cx="9006639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68512" y="3977688"/>
            <a:ext cx="9006637" cy="4067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10" y="55563"/>
            <a:ext cx="9001873" cy="3817938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9525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5159374"/>
            <a:ext cx="2476500" cy="396876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AEFB75-4DE4-4DFC-B956-52D01254B927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jrichgels3@gatech.edu" TargetMode="External"/><Relationship Id="rId3" Type="http://schemas.openxmlformats.org/officeDocument/2006/relationships/slideLayout" Target="../slideLayouts/slideLayout1.xml"/><Relationship Id="rId7" Type="http://schemas.openxmlformats.org/officeDocument/2006/relationships/hyperlink" Target="mailto:anjag1993@gmail.com" TargetMode="Externa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hyperlink" Target="mailto:spiroganas@gmail.com" TargetMode="External"/><Relationship Id="rId11" Type="http://schemas.openxmlformats.org/officeDocument/2006/relationships/image" Target="../media/image2.png"/><Relationship Id="rId5" Type="http://schemas.openxmlformats.org/officeDocument/2006/relationships/hyperlink" Target="mailto:aburgos3@gatech.edu" TargetMode="External"/><Relationship Id="rId10" Type="http://schemas.openxmlformats.org/officeDocument/2006/relationships/hyperlink" Target="mailto:tmsuidan@gatech.edu" TargetMode="External"/><Relationship Id="rId4" Type="http://schemas.openxmlformats.org/officeDocument/2006/relationships/notesSlide" Target="../notesSlides/notesSlide1.xml"/><Relationship Id="rId9" Type="http://schemas.openxmlformats.org/officeDocument/2006/relationships/hyperlink" Target="mailto:dstoneburner3@gatech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cus-appliance-122323.appspot.com/logi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microsoft.com/office/2007/relationships/media" Target="../media/media2.m4a"/><Relationship Id="rId1" Type="http://schemas.openxmlformats.org/officeDocument/2006/relationships/audio" Target="NULL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686050"/>
            <a:ext cx="6705600" cy="184785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/>
              <a:t>FHIRed</a:t>
            </a:r>
            <a:r>
              <a:rPr lang="en-US" b="1" dirty="0"/>
              <a:t> UP</a:t>
            </a:r>
          </a:p>
          <a:p>
            <a:r>
              <a:rPr lang="en-US" dirty="0"/>
              <a:t>Augusto Burgos </a:t>
            </a:r>
            <a:r>
              <a:rPr lang="en-US" dirty="0">
                <a:hlinkClick r:id="rId5"/>
              </a:rPr>
              <a:t>aburgos3@gatech.edu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Spiro Ganas </a:t>
            </a:r>
            <a:r>
              <a:rPr lang="en-US" dirty="0">
                <a:hlinkClick r:id="rId6"/>
              </a:rPr>
              <a:t>spiroganas@gmail.com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Anja Guillory </a:t>
            </a:r>
            <a:r>
              <a:rPr lang="en-US" dirty="0">
                <a:hlinkClick r:id="rId7"/>
              </a:rPr>
              <a:t>anjag1993@gmail.com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Jamie </a:t>
            </a:r>
            <a:r>
              <a:rPr lang="en-US" dirty="0" err="1"/>
              <a:t>Richgels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jrichgels3@gatech.edu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Daniel </a:t>
            </a:r>
            <a:r>
              <a:rPr lang="en-US" dirty="0" err="1"/>
              <a:t>Stoneburner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dstoneburner3@gatech.edu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Tala </a:t>
            </a:r>
            <a:r>
              <a:rPr lang="en-US" dirty="0" err="1"/>
              <a:t>Suidan</a:t>
            </a:r>
            <a:r>
              <a:rPr lang="en-US" dirty="0"/>
              <a:t> </a:t>
            </a:r>
            <a:r>
              <a:rPr lang="en-US" dirty="0">
                <a:hlinkClick r:id="rId10"/>
              </a:rPr>
              <a:t>tmsuidan@gatech.edu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RADV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Risk Adjustment Data Validation Tool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9448800" y="49149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7027"/>
    </mc:Choice>
    <mc:Fallback xmlns="">
      <p:transition advTm="70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19504" y="168797"/>
            <a:ext cx="2609796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QA Testing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7604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10"/>
    </mc:Choice>
    <mc:Fallback xmlns="">
      <p:transition spd="slow" advTm="21610"/>
    </mc:Fallback>
  </mc:AlternateContent>
  <p:extLst mod="1">
    <p:ext uri="{E180D4A7-C9FB-4DFB-919C-405C955672EB}">
      <p14:showEvtLst xmlns:p14="http://schemas.microsoft.com/office/powerpoint/2010/main">
        <p14:playEvt time="20" objId="2"/>
        <p14:stopEvt time="13615" objId="2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723634"/>
          </a:xfrm>
        </p:spPr>
        <p:txBody>
          <a:bodyPr>
            <a:normAutofit/>
          </a:bodyPr>
          <a:lstStyle/>
          <a:p>
            <a:r>
              <a:rPr lang="en-US" sz="3600" dirty="0"/>
              <a:t>Final Version of the RADV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https://focus-appliance-122323.appspot.com/login</a:t>
            </a:r>
            <a:endParaRPr lang="en-US" dirty="0"/>
          </a:p>
          <a:p>
            <a:pPr lvl="1"/>
            <a:r>
              <a:rPr lang="en-US" dirty="0"/>
              <a:t>Login:  </a:t>
            </a:r>
            <a:r>
              <a:rPr lang="en-US" dirty="0" err="1"/>
              <a:t>FHIRedUp</a:t>
            </a:r>
            <a:endParaRPr lang="en-US" dirty="0"/>
          </a:p>
          <a:p>
            <a:pPr lvl="1"/>
            <a:r>
              <a:rPr lang="en-US" dirty="0"/>
              <a:t>Password:  PjV7kGTD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4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350"/>
    </mc:Choice>
    <mc:Fallback xmlns="">
      <p:transition advTm="10350"/>
    </mc:Fallback>
  </mc:AlternateContent>
  <p:extLst mod="1">
    <p:ext uri="{E180D4A7-C9FB-4DFB-919C-405C955672EB}">
      <p14:showEvtLst xmlns:p14="http://schemas.microsoft.com/office/powerpoint/2010/main">
        <p14:playEvt time="0" objId="4"/>
        <p14:stopEvt time="8107" objId="4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Post-Mortem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9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1" y="-195790"/>
            <a:ext cx="7772400" cy="952500"/>
          </a:xfrm>
        </p:spPr>
        <p:txBody>
          <a:bodyPr>
            <a:normAutofit/>
          </a:bodyPr>
          <a:lstStyle/>
          <a:p>
            <a:r>
              <a:rPr lang="en-US" sz="3600" dirty="0"/>
              <a:t>Executive Summary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810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448800" y="4993326"/>
            <a:ext cx="609600" cy="6096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t="24234" r="3893" b="1345"/>
          <a:stretch/>
        </p:blipFill>
        <p:spPr bwMode="auto">
          <a:xfrm>
            <a:off x="152400" y="1310708"/>
            <a:ext cx="4389120" cy="393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1341" r="1864" b="2571"/>
          <a:stretch/>
        </p:blipFill>
        <p:spPr bwMode="auto">
          <a:xfrm>
            <a:off x="4541520" y="1310708"/>
            <a:ext cx="4526280" cy="393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2400" y="5242628"/>
            <a:ext cx="856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https://www.bcbsal.org/providers/pdfs/riskAdjustment.pdf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8079" y="756710"/>
            <a:ext cx="850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 ACA Risk Adjustment, missing or inaccurate data leads to lower provider reimbursement.</a:t>
            </a:r>
          </a:p>
        </p:txBody>
      </p:sp>
    </p:spTree>
    <p:extLst>
      <p:ext uri="{BB962C8B-B14F-4D97-AF65-F5344CB8AC3E}">
        <p14:creationId xmlns:p14="http://schemas.microsoft.com/office/powerpoint/2010/main" val="26496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676"/>
    </mc:Choice>
    <mc:Fallback xmlns="">
      <p:transition spd="slow" advTm="566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571234"/>
          </a:xfrm>
        </p:spPr>
        <p:txBody>
          <a:bodyPr>
            <a:noAutofit/>
          </a:bodyPr>
          <a:lstStyle/>
          <a:p>
            <a:r>
              <a:rPr lang="en-US" sz="3600" dirty="0"/>
              <a:t>Team Member Key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Augusto Burgos – Co-Lead Developer</a:t>
            </a:r>
          </a:p>
          <a:p>
            <a:r>
              <a:rPr lang="en-US" sz="2400" dirty="0"/>
              <a:t>Spiro Ganas – Project Sponsor / Developer</a:t>
            </a:r>
          </a:p>
          <a:p>
            <a:r>
              <a:rPr lang="en-US" sz="2400" dirty="0" err="1"/>
              <a:t>Anja</a:t>
            </a:r>
            <a:r>
              <a:rPr lang="en-US" sz="2400" dirty="0"/>
              <a:t> Guillory – Co-Lead Developer</a:t>
            </a:r>
          </a:p>
          <a:p>
            <a:r>
              <a:rPr lang="en-US" sz="2400" dirty="0"/>
              <a:t>Jamie </a:t>
            </a:r>
            <a:r>
              <a:rPr lang="en-US" sz="2400" dirty="0" err="1"/>
              <a:t>Richgels</a:t>
            </a:r>
            <a:r>
              <a:rPr lang="en-US" sz="2400" dirty="0"/>
              <a:t> – UI testing and Business Analyst</a:t>
            </a:r>
          </a:p>
          <a:p>
            <a:r>
              <a:rPr lang="en-US" sz="2400" dirty="0"/>
              <a:t>Daniel </a:t>
            </a:r>
            <a:r>
              <a:rPr lang="en-US" sz="2400" dirty="0" err="1"/>
              <a:t>Stoneburner</a:t>
            </a:r>
            <a:r>
              <a:rPr lang="en-US" sz="2400" dirty="0"/>
              <a:t> – Code testing</a:t>
            </a:r>
          </a:p>
          <a:p>
            <a:r>
              <a:rPr lang="en-US" sz="2400" dirty="0"/>
              <a:t>Tala </a:t>
            </a:r>
            <a:r>
              <a:rPr lang="en-US" sz="2400" dirty="0" err="1"/>
              <a:t>Suidan</a:t>
            </a:r>
            <a:r>
              <a:rPr lang="en-US" sz="2400" dirty="0"/>
              <a:t> – Project Manager / Business Analyst</a:t>
            </a:r>
          </a:p>
        </p:txBody>
      </p:sp>
    </p:spTree>
    <p:extLst>
      <p:ext uri="{BB962C8B-B14F-4D97-AF65-F5344CB8AC3E}">
        <p14:creationId xmlns:p14="http://schemas.microsoft.com/office/powerpoint/2010/main" val="236641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09600" y="1905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Updated Gantt Chart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442446"/>
              </p:ext>
            </p:extLst>
          </p:nvPr>
        </p:nvGraphicFramePr>
        <p:xfrm>
          <a:off x="447634" y="342900"/>
          <a:ext cx="8282940" cy="4636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400" y="494780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*  All team members involved 	† - Developers and testers involved      ‡ - Business Analysts involved</a:t>
            </a:r>
          </a:p>
          <a:p>
            <a:pPr algn="ctr"/>
            <a:r>
              <a:rPr lang="en-US" sz="1600" dirty="0">
                <a:latin typeface="+mj-lt"/>
              </a:rPr>
              <a:t>All items are complete. </a:t>
            </a:r>
          </a:p>
        </p:txBody>
      </p:sp>
    </p:spTree>
    <p:extLst>
      <p:ext uri="{BB962C8B-B14F-4D97-AF65-F5344CB8AC3E}">
        <p14:creationId xmlns:p14="http://schemas.microsoft.com/office/powerpoint/2010/main" val="115301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894"/>
    </mc:Choice>
    <mc:Fallback xmlns="">
      <p:transition advTm="189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81000" y="266700"/>
            <a:ext cx="8153400" cy="4572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Updated RADV Architecture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39" y="800100"/>
            <a:ext cx="6711522" cy="474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2958"/>
    </mc:Choice>
    <mc:Fallback xmlns="">
      <p:transition advTm="3295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23900"/>
            <a:ext cx="5334000" cy="259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RADV Application </a:t>
            </a:r>
            <a:br>
              <a:rPr lang="en-US" sz="5400" dirty="0"/>
            </a:br>
            <a:r>
              <a:rPr lang="en-US" sz="5400" dirty="0"/>
              <a:t>Walk-Through</a:t>
            </a:r>
          </a:p>
        </p:txBody>
      </p:sp>
    </p:spTree>
    <p:extLst>
      <p:ext uri="{BB962C8B-B14F-4D97-AF65-F5344CB8AC3E}">
        <p14:creationId xmlns:p14="http://schemas.microsoft.com/office/powerpoint/2010/main" val="341669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7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2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29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2089</TotalTime>
  <Words>310</Words>
  <Application>Microsoft Office PowerPoint</Application>
  <PresentationFormat>On-screen Show (16:10)</PresentationFormat>
  <Paragraphs>47</Paragraphs>
  <Slides>12</Slides>
  <Notes>6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Book</vt:lpstr>
      <vt:lpstr>Perpetua</vt:lpstr>
      <vt:lpstr>Wingdings 2</vt:lpstr>
      <vt:lpstr>Equity</vt:lpstr>
      <vt:lpstr>RADV Risk Adjustment Data Validation Tool</vt:lpstr>
      <vt:lpstr>Executive Summary</vt:lpstr>
      <vt:lpstr>Team Member Key Responsibilities</vt:lpstr>
      <vt:lpstr>PowerPoint Presentation</vt:lpstr>
      <vt:lpstr>PowerPoint Presentation</vt:lpstr>
      <vt:lpstr>RADV Application  Walk-Through</vt:lpstr>
      <vt:lpstr>PowerPoint Presentation</vt:lpstr>
      <vt:lpstr>PowerPoint Presentation</vt:lpstr>
      <vt:lpstr>PowerPoint Presentation</vt:lpstr>
      <vt:lpstr>PowerPoint Presentation</vt:lpstr>
      <vt:lpstr>Final Version of the RADV Tool</vt:lpstr>
      <vt:lpstr>Project Post-Mortem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 Risk Adjustment  EHR Data Validation Tool</dc:title>
  <dc:creator>Ganas, Spiro</dc:creator>
  <cp:lastModifiedBy>Jamie Richgels</cp:lastModifiedBy>
  <cp:revision>104</cp:revision>
  <cp:lastPrinted>2016-04-18T15:52:12Z</cp:lastPrinted>
  <dcterms:created xsi:type="dcterms:W3CDTF">2016-03-03T13:39:38Z</dcterms:created>
  <dcterms:modified xsi:type="dcterms:W3CDTF">2016-04-22T00:39:40Z</dcterms:modified>
</cp:coreProperties>
</file>